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8" r:id="rId4"/>
    <p:sldId id="264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2517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706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1347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8819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3915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4928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2486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642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644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781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9664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9F517-EA46-42E2-A46E-0F18167DBEAC}" type="datetimeFigureOut">
              <a:rPr lang="en-IN" smtClean="0"/>
              <a:pPr/>
              <a:t>05-04-2023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B8BD4-81CB-4D92-8D53-F1AA8C3FB83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2504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Python Variables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4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Variable Definition</a:t>
            </a: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Variables are nothing but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locations 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to store values.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This means that when you create a variable you reserve some space in computer memory.</a:t>
            </a: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Its values are changed  during program execution.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Python </a:t>
            </a:r>
            <a:r>
              <a:rPr lang="en-IN" sz="20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-   In Python no explicit declaration for variables and its Data type.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-   So the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declaration happens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automatically while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you assign a value to a variable.</a:t>
            </a: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-   The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equal sign (=)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used to assign values to variables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-   Also Data Type is assigned automatically based on the given value to the variable.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07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B050"/>
                </a:solidFill>
              </a:rPr>
              <a:t>Variable Declaration..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Syntax</a:t>
            </a: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operand to the left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side of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= “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operator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is the name of the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variable</a:t>
            </a:r>
          </a:p>
          <a:p>
            <a:pPr marL="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and the operand to the right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= operator is the value stored in the variable.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780928"/>
            <a:ext cx="5472608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Var_Name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Value </a:t>
            </a:r>
            <a:endParaRPr lang="en-IN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538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712879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IN" sz="2400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	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 100</a:t>
            </a:r>
          </a:p>
          <a:p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here </a:t>
            </a:r>
            <a:endParaRPr lang="en-IN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'a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is  value  and </a:t>
            </a:r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 integer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so here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'a'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integer variable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= "JAMAL"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Here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-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endParaRPr lang="en-IN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"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JAMAL</a:t>
            </a:r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is 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it is  String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So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'name'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treated as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	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= 25.75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Here </a:t>
            </a:r>
          </a:p>
          <a:p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rate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is variable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its value is 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"25.75"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&lt;=== that is </a:t>
            </a:r>
            <a:r>
              <a:rPr lang="en-IN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floating value </a:t>
            </a:r>
          </a:p>
          <a:p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     So 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'rate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' is treated as 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float </a:t>
            </a:r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variable.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579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Assignment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Python 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allows you to assign a single value to several variables simultaneously. </a:t>
            </a:r>
            <a:endParaRPr lang="en-IN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IN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&gt;&gt;&gt; a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Here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an integer object is created with the value 1, and all three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variables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are assigned to the same memory location. You can also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assign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multiple objects to multiple variables.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pPr marL="0" indent="0">
              <a:buNone/>
            </a:pP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&gt;&gt;&gt; </a:t>
            </a:r>
            <a:r>
              <a:rPr lang="en-IN" sz="24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N" sz="24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N" sz="2400" b="1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IN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10,25,“David“</a:t>
            </a:r>
          </a:p>
          <a:p>
            <a:pPr marL="0" indent="0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Here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, two integer objects with values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are assigned to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variables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 and b respectively, and one string object with the value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“David"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is assigned to the variable c.</a:t>
            </a:r>
          </a:p>
          <a:p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02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 Data Types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1600" dirty="0" smtClean="0"/>
              <a:t>The </a:t>
            </a:r>
            <a:r>
              <a:rPr lang="en-IN" sz="1600" dirty="0"/>
              <a:t>data stored in memory can be of many types. </a:t>
            </a:r>
            <a:endParaRPr lang="en-IN" sz="1600" dirty="0" smtClean="0"/>
          </a:p>
          <a:p>
            <a:pPr marL="0" indent="0">
              <a:buNone/>
            </a:pPr>
            <a:endParaRPr lang="en-IN" sz="1600" dirty="0" smtClean="0"/>
          </a:p>
          <a:p>
            <a:pPr marL="0" indent="0">
              <a:buNone/>
            </a:pPr>
            <a:r>
              <a:rPr lang="en-IN" sz="1600" dirty="0" smtClean="0"/>
              <a:t>For </a:t>
            </a:r>
            <a:r>
              <a:rPr lang="en-IN" sz="1600" dirty="0"/>
              <a:t>example, </a:t>
            </a:r>
            <a:endParaRPr lang="en-IN" sz="1600" dirty="0" smtClean="0"/>
          </a:p>
          <a:p>
            <a:pPr marL="0" indent="0">
              <a:buNone/>
            </a:pPr>
            <a:r>
              <a:rPr lang="en-IN" sz="1600" dirty="0" smtClean="0"/>
              <a:t>A </a:t>
            </a:r>
            <a:r>
              <a:rPr lang="en-IN" sz="1600" dirty="0"/>
              <a:t>person's age is stored as a numeric value </a:t>
            </a:r>
            <a:endParaRPr lang="en-IN" sz="1600" dirty="0" smtClean="0"/>
          </a:p>
          <a:p>
            <a:pPr marL="0" indent="0">
              <a:buNone/>
            </a:pPr>
            <a:r>
              <a:rPr lang="en-IN" sz="1600" dirty="0" smtClean="0"/>
              <a:t>and </a:t>
            </a:r>
            <a:r>
              <a:rPr lang="en-IN" sz="1600" dirty="0"/>
              <a:t>his or her address is stored as alphanumeric characters. </a:t>
            </a:r>
            <a:endParaRPr lang="en-IN" sz="1600" dirty="0" smtClean="0"/>
          </a:p>
          <a:p>
            <a:pPr marL="0" indent="0">
              <a:buNone/>
            </a:pPr>
            <a:endParaRPr lang="en-IN" sz="1600" dirty="0"/>
          </a:p>
          <a:p>
            <a:pPr marL="0" indent="0">
              <a:buNone/>
            </a:pPr>
            <a:r>
              <a:rPr lang="en-IN" sz="1600" dirty="0" smtClean="0"/>
              <a:t>Python </a:t>
            </a:r>
            <a:r>
              <a:rPr lang="en-IN" sz="1600" dirty="0"/>
              <a:t>has various standard data types </a:t>
            </a:r>
            <a:r>
              <a:rPr lang="en-IN" sz="1600" dirty="0" smtClean="0"/>
              <a:t> that </a:t>
            </a:r>
            <a:r>
              <a:rPr lang="en-IN" sz="1600" dirty="0"/>
              <a:t>are used </a:t>
            </a:r>
            <a:endParaRPr lang="en-IN" sz="1600" dirty="0" smtClean="0"/>
          </a:p>
          <a:p>
            <a:pPr marL="0" indent="0">
              <a:buNone/>
            </a:pPr>
            <a:r>
              <a:rPr lang="en-IN" sz="1600" dirty="0" smtClean="0"/>
              <a:t>to </a:t>
            </a:r>
            <a:r>
              <a:rPr lang="en-IN" sz="1600" dirty="0"/>
              <a:t>define the operations possible on them  </a:t>
            </a:r>
            <a:r>
              <a:rPr lang="en-IN" sz="1600" dirty="0" smtClean="0"/>
              <a:t>and </a:t>
            </a:r>
            <a:r>
              <a:rPr lang="en-IN" sz="1600" dirty="0"/>
              <a:t>the storage method for each of them</a:t>
            </a:r>
            <a:r>
              <a:rPr lang="en-IN" sz="1600" dirty="0" smtClean="0"/>
              <a:t>.</a:t>
            </a:r>
          </a:p>
          <a:p>
            <a:pPr marL="0" indent="0">
              <a:buNone/>
            </a:pPr>
            <a:endParaRPr lang="en-IN" sz="1600" dirty="0"/>
          </a:p>
          <a:p>
            <a:pPr marL="0" indent="0">
              <a:buNone/>
            </a:pPr>
            <a:r>
              <a:rPr lang="en-IN" sz="1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Python has five standard data types </a:t>
            </a:r>
            <a:endParaRPr lang="en-IN" sz="1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1600" dirty="0"/>
          </a:p>
          <a:p>
            <a:pPr>
              <a:buFont typeface="Wingdings" pitchFamily="2" charset="2"/>
              <a:buChar char="Ø"/>
            </a:pPr>
            <a:r>
              <a:rPr lang="en-IN" sz="1600" dirty="0">
                <a:solidFill>
                  <a:srgbClr val="00B0F0"/>
                </a:solidFill>
              </a:rPr>
              <a:t>Numbers</a:t>
            </a:r>
          </a:p>
          <a:p>
            <a:pPr>
              <a:buFont typeface="Wingdings" pitchFamily="2" charset="2"/>
              <a:buChar char="Ø"/>
            </a:pPr>
            <a:r>
              <a:rPr lang="en-IN" sz="1600" dirty="0">
                <a:solidFill>
                  <a:srgbClr val="00B0F0"/>
                </a:solidFill>
              </a:rPr>
              <a:t>String</a:t>
            </a:r>
          </a:p>
          <a:p>
            <a:pPr>
              <a:buFont typeface="Wingdings" pitchFamily="2" charset="2"/>
              <a:buChar char="Ø"/>
            </a:pPr>
            <a:r>
              <a:rPr lang="en-IN" sz="1600" dirty="0">
                <a:solidFill>
                  <a:srgbClr val="00B0F0"/>
                </a:solidFill>
              </a:rPr>
              <a:t>List</a:t>
            </a:r>
          </a:p>
          <a:p>
            <a:pPr>
              <a:buFont typeface="Wingdings" pitchFamily="2" charset="2"/>
              <a:buChar char="Ø"/>
            </a:pPr>
            <a:r>
              <a:rPr lang="en-IN" sz="1600" dirty="0">
                <a:solidFill>
                  <a:srgbClr val="00B0F0"/>
                </a:solidFill>
              </a:rPr>
              <a:t>Tuple</a:t>
            </a:r>
          </a:p>
          <a:p>
            <a:pPr>
              <a:buFont typeface="Wingdings" pitchFamily="2" charset="2"/>
              <a:buChar char="Ø"/>
            </a:pPr>
            <a:r>
              <a:rPr lang="en-IN" sz="1600" dirty="0">
                <a:solidFill>
                  <a:srgbClr val="00B0F0"/>
                </a:solidFill>
              </a:rPr>
              <a:t>Dictionary</a:t>
            </a:r>
          </a:p>
          <a:p>
            <a:pPr marL="0" indent="0">
              <a:buNone/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3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IN" sz="3200" b="0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Python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IN" sz="1600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0" indent="0" algn="just">
              <a:buNone/>
            </a:pPr>
            <a:r>
              <a:rPr lang="en-IN" sz="23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Number data types store numeric values. </a:t>
            </a:r>
          </a:p>
          <a:p>
            <a:pPr marL="0" indent="0" algn="just">
              <a:buNone/>
            </a:pPr>
            <a:r>
              <a:rPr lang="en-IN" sz="23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Number objects are created when you assign a value to them.</a:t>
            </a:r>
          </a:p>
          <a:p>
            <a:pPr marL="0" indent="0" algn="just">
              <a:buNone/>
            </a:pPr>
            <a:r>
              <a:rPr lang="en-IN" sz="23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For example </a:t>
            </a:r>
          </a:p>
          <a:p>
            <a:pPr marL="0" indent="0" algn="just">
              <a:buNone/>
            </a:pPr>
            <a:endParaRPr lang="en-IN" sz="23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&gt;&gt;&gt;  var1 = </a:t>
            </a:r>
            <a:r>
              <a:rPr lang="en-IN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marL="0" indent="0" algn="just">
              <a:buNone/>
            </a:pPr>
            <a:endParaRPr lang="en-IN" sz="26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&gt;&gt;&gt;  var2 = </a:t>
            </a:r>
            <a:r>
              <a:rPr lang="en-IN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25.75</a:t>
            </a:r>
            <a:endParaRPr lang="en-IN" sz="26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20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IN" sz="2000" b="0" i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IN" sz="2600" b="0" i="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Python supports four different numerical types </a:t>
            </a:r>
          </a:p>
          <a:p>
            <a:pPr marL="0" indent="0" algn="just">
              <a:buNone/>
            </a:pPr>
            <a:endParaRPr lang="en-IN" sz="20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 (signed integers)</a:t>
            </a:r>
          </a:p>
          <a:p>
            <a:pPr algn="just"/>
            <a:endParaRPr lang="en-IN" sz="20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long (long integers, they can also be represented in octal and hexadecimal)</a:t>
            </a:r>
          </a:p>
          <a:p>
            <a:pPr algn="just"/>
            <a:endParaRPr lang="en-IN" sz="20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float (floating point real values)</a:t>
            </a:r>
          </a:p>
          <a:p>
            <a:pPr algn="just"/>
            <a:endParaRPr lang="en-IN" sz="2000" b="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complex (complex numbers)</a:t>
            </a:r>
          </a:p>
          <a:p>
            <a:pPr marL="0" indent="0">
              <a:buNone/>
            </a:pPr>
            <a:endParaRPr lang="en-IN" sz="16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65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Python Numbers…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848872" cy="49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2685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Python Strings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IN" sz="1600" b="0" i="0" dirty="0" smtClean="0">
                <a:solidFill>
                  <a:srgbClr val="00B050"/>
                </a:solidFill>
                <a:effectLst/>
                <a:latin typeface="Verdana"/>
              </a:rPr>
              <a:t>Definition</a:t>
            </a:r>
          </a:p>
          <a:p>
            <a:pPr marL="0" indent="0" algn="just">
              <a:buNone/>
            </a:pPr>
            <a:endParaRPr lang="en-IN" sz="1600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0" indent="0" algn="just">
              <a:buNone/>
            </a:pPr>
            <a:r>
              <a:rPr lang="en-IN" sz="2000" b="1" i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Strings  are  set of characters represented with the quotation marks. </a:t>
            </a:r>
          </a:p>
          <a:p>
            <a:pPr marL="0" indent="0" algn="just">
              <a:buNone/>
            </a:pPr>
            <a:endParaRPr lang="en-IN" sz="1600" dirty="0">
              <a:solidFill>
                <a:srgbClr val="000000"/>
              </a:solidFill>
              <a:latin typeface="Verdana"/>
            </a:endParaRPr>
          </a:p>
          <a:p>
            <a:pPr marL="0" indent="0" algn="just">
              <a:buNone/>
            </a:pPr>
            <a:r>
              <a:rPr lang="en-IN" sz="1600" b="0" i="0" dirty="0" smtClean="0">
                <a:solidFill>
                  <a:srgbClr val="00B050"/>
                </a:solidFill>
                <a:effectLst/>
                <a:latin typeface="Verdana"/>
              </a:rPr>
              <a:t>Example</a:t>
            </a:r>
          </a:p>
          <a:p>
            <a:pPr marL="0" indent="0" algn="just">
              <a:buNone/>
            </a:pPr>
            <a:endParaRPr lang="en-IN" sz="1600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0" indent="0" algn="just">
              <a:buNone/>
            </a:pPr>
            <a:r>
              <a:rPr lang="en-IN" sz="16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en-IN" sz="1600" dirty="0" smtClean="0">
                <a:solidFill>
                  <a:srgbClr val="FF0000"/>
                </a:solidFill>
                <a:latin typeface="Verdana"/>
              </a:rPr>
              <a:t>&gt;&gt;&gt; S1 = “ JAMAL “</a:t>
            </a:r>
          </a:p>
          <a:p>
            <a:pPr marL="0" indent="0" algn="just">
              <a:buNone/>
            </a:pPr>
            <a:r>
              <a:rPr lang="en-IN" sz="1600" b="0" i="0" dirty="0">
                <a:solidFill>
                  <a:srgbClr val="FF0000"/>
                </a:solidFill>
                <a:effectLst/>
                <a:latin typeface="Verdana"/>
              </a:rPr>
              <a:t> </a:t>
            </a:r>
            <a:r>
              <a:rPr lang="en-IN" sz="1600" b="0" i="0" dirty="0" smtClean="0">
                <a:solidFill>
                  <a:srgbClr val="FF0000"/>
                </a:solidFill>
                <a:effectLst/>
                <a:latin typeface="Verdana"/>
              </a:rPr>
              <a:t>&gt;&gt;&gt; S2 = ‘ TAMIL NADU ‘</a:t>
            </a:r>
          </a:p>
          <a:p>
            <a:pPr marL="0" indent="0" algn="just">
              <a:buNone/>
            </a:pPr>
            <a:endParaRPr lang="en-IN" sz="1600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algn="just">
              <a:buFont typeface="Wingdings" pitchFamily="2" charset="2"/>
              <a:buChar char="q"/>
            </a:pPr>
            <a:r>
              <a:rPr lang="en-IN" sz="1600" b="0" i="0" dirty="0" smtClean="0">
                <a:solidFill>
                  <a:srgbClr val="000000"/>
                </a:solidFill>
                <a:effectLst/>
                <a:latin typeface="Verdana"/>
              </a:rPr>
              <a:t>Python allows for either pairs of </a:t>
            </a:r>
            <a:r>
              <a:rPr lang="en-IN" sz="1600" b="0" i="0" dirty="0" smtClean="0">
                <a:solidFill>
                  <a:srgbClr val="FF0000"/>
                </a:solidFill>
                <a:effectLst/>
                <a:latin typeface="Verdana"/>
              </a:rPr>
              <a:t>single</a:t>
            </a:r>
            <a:r>
              <a:rPr lang="en-IN" sz="1600" b="0" i="0" dirty="0" smtClean="0">
                <a:solidFill>
                  <a:srgbClr val="000000"/>
                </a:solidFill>
                <a:effectLst/>
                <a:latin typeface="Verdana"/>
              </a:rPr>
              <a:t> or </a:t>
            </a:r>
            <a:r>
              <a:rPr lang="en-IN" sz="1600" b="0" i="0" dirty="0" smtClean="0">
                <a:solidFill>
                  <a:srgbClr val="FF0000"/>
                </a:solidFill>
                <a:effectLst/>
                <a:latin typeface="Verdana"/>
              </a:rPr>
              <a:t>double quotes</a:t>
            </a:r>
            <a:r>
              <a:rPr lang="en-IN" sz="1600" b="0" i="0" dirty="0" smtClean="0">
                <a:solidFill>
                  <a:srgbClr val="000000"/>
                </a:solidFill>
                <a:effectLst/>
                <a:latin typeface="Verdana"/>
              </a:rPr>
              <a:t>.</a:t>
            </a:r>
          </a:p>
          <a:p>
            <a:pPr marL="0" indent="0">
              <a:buNone/>
            </a:pPr>
            <a:endParaRPr lang="en-IN" sz="1600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>
              <a:buFont typeface="Wingdings" pitchFamily="2" charset="2"/>
              <a:buChar char="q"/>
            </a:pPr>
            <a:r>
              <a:rPr lang="en-IN" sz="1600" b="0" i="0" dirty="0" smtClean="0">
                <a:solidFill>
                  <a:srgbClr val="000000"/>
                </a:solidFill>
                <a:effectLst/>
                <a:latin typeface="Verdana"/>
              </a:rPr>
              <a:t>Subsets of strings can be taken using the slice operator ([ ] and [:] ) with indexes starting at 0 in the beginning of the string and working their way from -1 at the end.</a:t>
            </a:r>
          </a:p>
          <a:p>
            <a:pPr marL="0" indent="0">
              <a:buNone/>
            </a:pPr>
            <a:endParaRPr lang="en-IN" sz="1600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>
              <a:buFont typeface="Wingdings" pitchFamily="2" charset="2"/>
              <a:buChar char="q"/>
            </a:pPr>
            <a:r>
              <a:rPr lang="en-IN" sz="1600" b="0" i="0" dirty="0" smtClean="0">
                <a:solidFill>
                  <a:srgbClr val="000000"/>
                </a:solidFill>
                <a:effectLst/>
                <a:latin typeface="Verdana"/>
              </a:rPr>
              <a:t>The plus (+) sign is the string concatenation operator and the asterisk (*) is the repetition operator. 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6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Python Strings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1600" b="0" i="0" dirty="0" smtClean="0">
                <a:solidFill>
                  <a:srgbClr val="00B050"/>
                </a:solidFill>
                <a:effectLst/>
                <a:latin typeface="Verdana"/>
              </a:rPr>
              <a:t> 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5"/>
            <a:ext cx="844366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682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426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Python Variables</vt:lpstr>
      <vt:lpstr>Variable Declaration..</vt:lpstr>
      <vt:lpstr>Slide 3</vt:lpstr>
      <vt:lpstr>Multiple Assignment</vt:lpstr>
      <vt:lpstr>Standard Data Types</vt:lpstr>
      <vt:lpstr>Python Numbers</vt:lpstr>
      <vt:lpstr>Python Numbers…</vt:lpstr>
      <vt:lpstr>Python Strings</vt:lpstr>
      <vt:lpstr>Python Strings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Assignment</dc:title>
  <dc:creator>CBD17</dc:creator>
  <cp:lastModifiedBy>Staff</cp:lastModifiedBy>
  <cp:revision>8</cp:revision>
  <dcterms:created xsi:type="dcterms:W3CDTF">2017-08-18T04:05:13Z</dcterms:created>
  <dcterms:modified xsi:type="dcterms:W3CDTF">2023-04-05T10:07:55Z</dcterms:modified>
</cp:coreProperties>
</file>