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31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09" autoAdjust="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CAFB6F-58E4-4C97-8036-037C888E3E2F}"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CAFB6F-58E4-4C97-8036-037C888E3E2F}"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CAFB6F-58E4-4C97-8036-037C888E3E2F}"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CAFB6F-58E4-4C97-8036-037C888E3E2F}"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CAFB6F-58E4-4C97-8036-037C888E3E2F}"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CAFB6F-58E4-4C97-8036-037C888E3E2F}"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CAFB6F-58E4-4C97-8036-037C888E3E2F}" type="datetimeFigureOut">
              <a:rPr lang="en-US" smtClean="0"/>
              <a:pPr/>
              <a:t>4/8/2023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CAFB6F-58E4-4C97-8036-037C888E3E2F}" type="datetimeFigureOut">
              <a:rPr lang="en-US" smtClean="0"/>
              <a:pPr/>
              <a:t>4/8/2023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CAFB6F-58E4-4C97-8036-037C888E3E2F}" type="datetimeFigureOut">
              <a:rPr lang="en-US" smtClean="0"/>
              <a:pPr/>
              <a:t>4/8/2023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CAFB6F-58E4-4C97-8036-037C888E3E2F}"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CAFB6F-58E4-4C97-8036-037C888E3E2F}"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25323-5DC1-417C-BEE1-4847BB209A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CAFB6F-58E4-4C97-8036-037C888E3E2F}" type="datetimeFigureOut">
              <a:rPr lang="en-US" smtClean="0"/>
              <a:pPr/>
              <a:t>4/8/2023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25323-5DC1-417C-BEE1-4847BB209A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228600"/>
            <a:ext cx="8763000" cy="6477000"/>
          </a:xfrm>
        </p:spPr>
        <p:txBody>
          <a:bodyPr>
            <a:normAutofit fontScale="92500" lnSpcReduction="10000"/>
          </a:bodyPr>
          <a:lstStyle/>
          <a:p>
            <a:r>
              <a:rPr lang="en-US" sz="3900" dirty="0" smtClean="0">
                <a:solidFill>
                  <a:srgbClr val="00B050"/>
                </a:solidFill>
              </a:rPr>
              <a:t>OPERATING  SYSTEMS</a:t>
            </a:r>
          </a:p>
          <a:p>
            <a:r>
              <a:rPr lang="en-US" dirty="0" smtClean="0">
                <a:solidFill>
                  <a:schemeClr val="accent6">
                    <a:lumMod val="50000"/>
                  </a:schemeClr>
                </a:solidFill>
              </a:rPr>
              <a:t>UNIT  -   III</a:t>
            </a:r>
          </a:p>
          <a:p>
            <a:r>
              <a:rPr lang="en-US" dirty="0" smtClean="0">
                <a:solidFill>
                  <a:srgbClr val="00B050"/>
                </a:solidFill>
              </a:rPr>
              <a:t>CLASS   -   III B.Sc. C.S  - D BATCH</a:t>
            </a:r>
          </a:p>
          <a:p>
            <a:r>
              <a:rPr lang="en-US" dirty="0" smtClean="0">
                <a:solidFill>
                  <a:schemeClr val="accent6">
                    <a:lumMod val="50000"/>
                  </a:schemeClr>
                </a:solidFill>
              </a:rPr>
              <a:t>DATE  :  19.10.2020</a:t>
            </a:r>
          </a:p>
          <a:p>
            <a:endParaRPr lang="en-US" dirty="0" smtClean="0"/>
          </a:p>
          <a:p>
            <a:r>
              <a:rPr lang="en-US" dirty="0" smtClean="0">
                <a:solidFill>
                  <a:srgbClr val="00B050"/>
                </a:solidFill>
              </a:rPr>
              <a:t>PRESENTED  </a:t>
            </a:r>
          </a:p>
          <a:p>
            <a:r>
              <a:rPr lang="en-US" dirty="0" smtClean="0"/>
              <a:t>BY</a:t>
            </a:r>
          </a:p>
          <a:p>
            <a:endParaRPr lang="en-US" dirty="0" smtClean="0"/>
          </a:p>
          <a:p>
            <a:r>
              <a:rPr lang="en-US" dirty="0" smtClean="0">
                <a:solidFill>
                  <a:srgbClr val="00B0F0"/>
                </a:solidFill>
              </a:rPr>
              <a:t>M. ABDULLAH</a:t>
            </a:r>
          </a:p>
          <a:p>
            <a:r>
              <a:rPr lang="en-US" dirty="0" smtClean="0"/>
              <a:t>ASSOCIATE  PROFESSOR</a:t>
            </a:r>
          </a:p>
          <a:p>
            <a:r>
              <a:rPr lang="en-US" dirty="0" smtClean="0">
                <a:solidFill>
                  <a:srgbClr val="00B0F0"/>
                </a:solidFill>
              </a:rPr>
              <a:t>DEPT. OF COMPUTER SCIENCE</a:t>
            </a:r>
          </a:p>
          <a:p>
            <a:r>
              <a:rPr lang="en-US" dirty="0" smtClean="0"/>
              <a:t>JMC, TIRUCHIRAPPALLI - 20</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lnSpcReduction="10000"/>
          </a:bodyPr>
          <a:lstStyle/>
          <a:p>
            <a:pPr>
              <a:buNone/>
            </a:pPr>
            <a:r>
              <a:rPr lang="en-US" dirty="0" smtClean="0">
                <a:solidFill>
                  <a:srgbClr val="00B0F0"/>
                </a:solidFill>
              </a:rPr>
              <a:t>POLICIES </a:t>
            </a:r>
            <a:r>
              <a:rPr lang="en-US" dirty="0" smtClean="0"/>
              <a:t>:</a:t>
            </a:r>
          </a:p>
          <a:p>
            <a:pPr algn="just"/>
            <a:r>
              <a:rPr lang="en-US" dirty="0" smtClean="0"/>
              <a:t>The scheduling policy must decide which process is to be assigned a processor and for how long.</a:t>
            </a:r>
          </a:p>
          <a:p>
            <a:pPr algn="just"/>
            <a:r>
              <a:rPr lang="en-US" dirty="0" smtClean="0"/>
              <a:t>The PCB ready list and applying some policy. It can be organized in 2 ways.</a:t>
            </a:r>
          </a:p>
          <a:p>
            <a:pPr algn="just"/>
            <a:r>
              <a:rPr lang="en-US" dirty="0" smtClean="0"/>
              <a:t>Each  time a process is put on the ready list ,it is put in its correct priority position in order.</a:t>
            </a:r>
          </a:p>
          <a:p>
            <a:pPr algn="just"/>
            <a:r>
              <a:rPr lang="en-US" dirty="0" smtClean="0"/>
              <a:t>Processes are arbitrary places on the ready list.</a:t>
            </a:r>
          </a:p>
          <a:p>
            <a:pPr algn="just">
              <a:buNone/>
            </a:pPr>
            <a:r>
              <a:rPr lang="en-US" dirty="0" smtClean="0"/>
              <a:t>TYPICAL PROCESS SCHEDULING POLICIES the following :</a:t>
            </a:r>
          </a:p>
          <a:p>
            <a:pPr algn="just"/>
            <a:r>
              <a:rPr lang="en-US" dirty="0" smtClean="0"/>
              <a:t>Round Robin :</a:t>
            </a:r>
          </a:p>
          <a:p>
            <a:pPr algn="just">
              <a:buNone/>
            </a:pPr>
            <a:r>
              <a:rPr lang="en-US" dirty="0" smtClean="0"/>
              <a:t>    Each process in turn is run to a time quantum limit, such  100ms.</a:t>
            </a:r>
          </a:p>
          <a:p>
            <a:pPr algn="just"/>
            <a:r>
              <a:rPr lang="en-US" dirty="0" smtClean="0"/>
              <a:t>Inverse of remainder of quantum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85000" lnSpcReduction="20000"/>
          </a:bodyPr>
          <a:lstStyle/>
          <a:p>
            <a:pPr algn="just"/>
            <a:r>
              <a:rPr lang="en-US" dirty="0" smtClean="0"/>
              <a:t>If the process used its entire quantum last time.  It goes to the end of the list.</a:t>
            </a:r>
          </a:p>
          <a:p>
            <a:pPr algn="just">
              <a:buNone/>
            </a:pPr>
            <a:r>
              <a:rPr lang="en-US" dirty="0" smtClean="0"/>
              <a:t>Multiple – level  feed back variant on Round Robin.:</a:t>
            </a:r>
          </a:p>
          <a:p>
            <a:pPr algn="just"/>
            <a:r>
              <a:rPr lang="en-US" dirty="0" smtClean="0"/>
              <a:t>When a new process is entered , it is run for as many time quantum  as all other jobs in the system.</a:t>
            </a:r>
          </a:p>
          <a:p>
            <a:pPr algn="just">
              <a:buNone/>
            </a:pPr>
            <a:r>
              <a:rPr lang="en-US" dirty="0" smtClean="0"/>
              <a:t>Priority :</a:t>
            </a:r>
          </a:p>
          <a:p>
            <a:pPr algn="just"/>
            <a:r>
              <a:rPr lang="en-US" dirty="0" smtClean="0"/>
              <a:t>The highest priority ready job is selected it may be purchased or assigned.</a:t>
            </a:r>
          </a:p>
          <a:p>
            <a:pPr algn="just">
              <a:buNone/>
            </a:pPr>
            <a:r>
              <a:rPr lang="en-US" dirty="0" smtClean="0"/>
              <a:t>Limited Round Robin :</a:t>
            </a:r>
          </a:p>
          <a:p>
            <a:pPr algn="just"/>
            <a:r>
              <a:rPr lang="en-US" dirty="0" smtClean="0"/>
              <a:t>Jobs are run round robin until some fixed number of times.</a:t>
            </a:r>
          </a:p>
          <a:p>
            <a:pPr algn="just">
              <a:buNone/>
            </a:pPr>
            <a:r>
              <a:rPr lang="en-US" dirty="0" smtClean="0"/>
              <a:t>System Balance :</a:t>
            </a:r>
          </a:p>
          <a:p>
            <a:pPr algn="just"/>
            <a:r>
              <a:rPr lang="en-US" dirty="0" smtClean="0"/>
              <a:t>In order to keep the I/O devices busy processes that do a lot of I/O are give preference.</a:t>
            </a:r>
          </a:p>
          <a:p>
            <a:pPr algn="just"/>
            <a:r>
              <a:rPr lang="en-US" dirty="0" smtClean="0"/>
              <a:t>Other  processor scheduling policies have been discussed in the literature </a:t>
            </a:r>
            <a:r>
              <a:rPr lang="en-US" dirty="0" err="1" smtClean="0"/>
              <a:t>Buzen</a:t>
            </a:r>
            <a:r>
              <a:rPr lang="en-US" dirty="0" smtClean="0"/>
              <a:t>, 1978 Coffman 1968.</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Operating System - Process Scheduling</a:t>
            </a:r>
            <a:r>
              <a:rPr lang="en-US" b="1" dirty="0" smtClean="0"/>
              <a:t/>
            </a:r>
            <a:br>
              <a:rPr lang="en-US" b="1" dirty="0" smtClean="0"/>
            </a:br>
            <a:endParaRPr lang="en-US" dirty="0"/>
          </a:p>
        </p:txBody>
      </p:sp>
      <p:sp>
        <p:nvSpPr>
          <p:cNvPr id="3" name="Content Placeholder 2"/>
          <p:cNvSpPr>
            <a:spLocks noGrp="1"/>
          </p:cNvSpPr>
          <p:nvPr>
            <p:ph idx="1"/>
          </p:nvPr>
        </p:nvSpPr>
        <p:spPr>
          <a:xfrm>
            <a:off x="152400" y="914400"/>
            <a:ext cx="8839200" cy="5791200"/>
          </a:xfrm>
        </p:spPr>
        <p:txBody>
          <a:bodyPr>
            <a:normAutofit lnSpcReduction="10000"/>
          </a:bodyPr>
          <a:lstStyle/>
          <a:p>
            <a:pPr algn="just">
              <a:buNone/>
            </a:pPr>
            <a:r>
              <a:rPr lang="en-US" dirty="0" smtClean="0"/>
              <a:t>Definition :</a:t>
            </a:r>
            <a:endParaRPr lang="en-US" b="1" dirty="0" smtClean="0"/>
          </a:p>
          <a:p>
            <a:pPr algn="just"/>
            <a:r>
              <a:rPr lang="en-US" dirty="0" smtClean="0"/>
              <a:t>The process scheduling is the activity of the process manager that handles the removal of the running process from the CPU and the selection of another process on the basis of a particular strategy.</a:t>
            </a:r>
          </a:p>
          <a:p>
            <a:pPr algn="just"/>
            <a:r>
              <a:rPr lang="en-US" dirty="0" smtClean="0"/>
              <a:t>Process scheduling is an essential part of a Multiprogramming operating systems. </a:t>
            </a:r>
          </a:p>
          <a:p>
            <a:pPr algn="just"/>
            <a:r>
              <a:rPr lang="en-US" dirty="0" smtClean="0"/>
              <a:t>Such operating systems allow more than one process to be loaded into the executable memory at a time and the loaded process shares the CPU using time multiplexing.</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8600" y="228600"/>
            <a:ext cx="8686800" cy="6400800"/>
          </a:xfrm>
        </p:spPr>
        <p:txBody>
          <a:bodyPr>
            <a:normAutofit fontScale="85000" lnSpcReduction="20000"/>
          </a:bodyPr>
          <a:lstStyle/>
          <a:p>
            <a:pPr>
              <a:buNone/>
            </a:pPr>
            <a:r>
              <a:rPr lang="en-US" dirty="0" smtClean="0"/>
              <a:t>Process Scheduling Queues :</a:t>
            </a:r>
            <a:endParaRPr lang="en-US" b="1" dirty="0" smtClean="0"/>
          </a:p>
          <a:p>
            <a:pPr algn="just"/>
            <a:r>
              <a:rPr lang="en-US" dirty="0" smtClean="0"/>
              <a:t>The OS maintains all PCBs in Process Scheduling Queues. The OS maintains a separate queue for each of the process states and PCBs of all processes in the same execution state are placed in the same queue. </a:t>
            </a:r>
          </a:p>
          <a:p>
            <a:pPr algn="just"/>
            <a:r>
              <a:rPr lang="en-US" dirty="0" smtClean="0"/>
              <a:t>When the state of a process is changed, its PCB is unlinked from its current queue and moved to its new state queue.</a:t>
            </a:r>
          </a:p>
          <a:p>
            <a:pPr algn="just"/>
            <a:r>
              <a:rPr lang="en-US" dirty="0" smtClean="0"/>
              <a:t>The Operating System maintains the following important process scheduling queues −</a:t>
            </a:r>
          </a:p>
          <a:p>
            <a:pPr lvl="0" algn="just"/>
            <a:r>
              <a:rPr lang="en-US" b="1" dirty="0" smtClean="0"/>
              <a:t>Job queue</a:t>
            </a:r>
            <a:r>
              <a:rPr lang="en-US" dirty="0" smtClean="0"/>
              <a:t> − This queue keeps all the processes in the system.</a:t>
            </a:r>
          </a:p>
          <a:p>
            <a:pPr lvl="0" algn="just"/>
            <a:r>
              <a:rPr lang="en-US" b="1" dirty="0" smtClean="0"/>
              <a:t>Ready queue</a:t>
            </a:r>
            <a:r>
              <a:rPr lang="en-US" dirty="0" smtClean="0"/>
              <a:t> − This queue keeps a set of all processes residing in main memory, ready and waiting to execute.</a:t>
            </a:r>
          </a:p>
          <a:p>
            <a:pPr lvl="0" algn="just">
              <a:buNone/>
            </a:pPr>
            <a:r>
              <a:rPr lang="en-US" dirty="0" smtClean="0"/>
              <a:t>    A new process is always put in this queue.</a:t>
            </a:r>
          </a:p>
          <a:p>
            <a:pPr lvl="0" algn="just"/>
            <a:r>
              <a:rPr lang="en-US" b="1" dirty="0" smtClean="0"/>
              <a:t>Device queues</a:t>
            </a:r>
            <a:r>
              <a:rPr lang="en-US" dirty="0" smtClean="0"/>
              <a:t> − The processes which are blocked due to unavailability of an I/O device constitute this queue.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txBody>
          <a:bodyPr/>
          <a:lstStyle/>
          <a:p>
            <a:endParaRPr lang="en-US" dirty="0" smtClean="0"/>
          </a:p>
          <a:p>
            <a:endParaRPr lang="en-US" dirty="0" smtClean="0"/>
          </a:p>
          <a:p>
            <a:endParaRPr lang="en-US" dirty="0" smtClean="0"/>
          </a:p>
          <a:p>
            <a:endParaRPr lang="en-US" dirty="0" smtClean="0"/>
          </a:p>
          <a:p>
            <a:r>
              <a:rPr lang="en-US" dirty="0" smtClean="0"/>
              <a:t>                                            </a:t>
            </a:r>
          </a:p>
          <a:p>
            <a:endParaRPr lang="en-US" dirty="0" smtClean="0"/>
          </a:p>
          <a:p>
            <a:endParaRPr lang="en-US" dirty="0"/>
          </a:p>
        </p:txBody>
      </p:sp>
      <p:pic>
        <p:nvPicPr>
          <p:cNvPr id="4" name="Picture 3" descr="Process Scheduling Queuing"/>
          <p:cNvPicPr/>
          <p:nvPr/>
        </p:nvPicPr>
        <p:blipFill>
          <a:blip r:embed="rId2"/>
          <a:srcRect/>
          <a:stretch>
            <a:fillRect/>
          </a:stretch>
        </p:blipFill>
        <p:spPr bwMode="auto">
          <a:xfrm>
            <a:off x="1143000" y="533400"/>
            <a:ext cx="7543800"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324600"/>
          </a:xfrm>
        </p:spPr>
        <p:txBody>
          <a:bodyPr/>
          <a:lstStyle/>
          <a:p>
            <a:pPr algn="just"/>
            <a:r>
              <a:rPr lang="en-US" dirty="0" smtClean="0"/>
              <a:t>The OS can use different policies to manage each queue (FIFO, Round Robin, Priority, etc.). </a:t>
            </a:r>
          </a:p>
          <a:p>
            <a:pPr algn="just"/>
            <a:r>
              <a:rPr lang="en-US" dirty="0" smtClean="0"/>
              <a:t>The OS scheduler determines how to move processes between the ready and run queues which can only have one entry per processor core on the system; in the above diagram, it has been merged with the CPU.</a:t>
            </a:r>
          </a:p>
          <a:p>
            <a:pPr algn="just"/>
            <a:r>
              <a:rPr lang="en-US" dirty="0" smtClean="0"/>
              <a:t>Two-State Process Model :</a:t>
            </a:r>
            <a:endParaRPr lang="en-US" b="1" dirty="0" smtClean="0"/>
          </a:p>
          <a:p>
            <a:pPr algn="just"/>
            <a:r>
              <a:rPr lang="en-US" dirty="0" smtClean="0"/>
              <a:t>Two-state process model refers to running and non-running states which are described as follows.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324600"/>
          </a:xfrm>
        </p:spPr>
        <p:txBody>
          <a:bodyPr>
            <a:normAutofit fontScale="92500" lnSpcReduction="20000"/>
          </a:bodyPr>
          <a:lstStyle/>
          <a:p>
            <a:pPr>
              <a:buNone/>
            </a:pPr>
            <a:r>
              <a:rPr lang="en-US" b="1" dirty="0" smtClean="0"/>
              <a:t>State &amp; Description :</a:t>
            </a:r>
            <a:endParaRPr lang="en-US" dirty="0" smtClean="0"/>
          </a:p>
          <a:p>
            <a:pPr>
              <a:buNone/>
            </a:pPr>
            <a:r>
              <a:rPr lang="en-US" b="1" dirty="0" smtClean="0"/>
              <a:t>Running</a:t>
            </a:r>
            <a:endParaRPr lang="en-US" dirty="0" smtClean="0"/>
          </a:p>
          <a:p>
            <a:pPr algn="just"/>
            <a:r>
              <a:rPr lang="en-US" dirty="0" smtClean="0"/>
              <a:t>When a new process is created, it enters into the system as in the running state.</a:t>
            </a:r>
          </a:p>
          <a:p>
            <a:pPr algn="just">
              <a:buNone/>
            </a:pPr>
            <a:r>
              <a:rPr lang="en-US" b="1" dirty="0" smtClean="0"/>
              <a:t>Not Running</a:t>
            </a:r>
            <a:endParaRPr lang="en-US" dirty="0" smtClean="0"/>
          </a:p>
          <a:p>
            <a:pPr algn="just"/>
            <a:r>
              <a:rPr lang="en-US" dirty="0" smtClean="0"/>
              <a:t>Processes that are not running are kept in queue, waiting for their turn to execute. </a:t>
            </a:r>
          </a:p>
          <a:p>
            <a:pPr algn="just"/>
            <a:r>
              <a:rPr lang="en-US" dirty="0" smtClean="0"/>
              <a:t>Each entry in the queue is a pointer to a particular process. Queue is implemented by using linked list. </a:t>
            </a:r>
          </a:p>
          <a:p>
            <a:pPr algn="just"/>
            <a:r>
              <a:rPr lang="en-US" dirty="0" smtClean="0"/>
              <a:t>Use of dispatcher is as follows. When a process is interrupted, that process is transferred in the waiting queue. </a:t>
            </a:r>
          </a:p>
          <a:p>
            <a:pPr algn="just"/>
            <a:r>
              <a:rPr lang="en-US" dirty="0" smtClean="0"/>
              <a:t>If the process has completed or aborted, the process is discarded. In either case, the dispatcher then selects a process from the queue to execute.</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85000" lnSpcReduction="20000"/>
          </a:bodyPr>
          <a:lstStyle/>
          <a:p>
            <a:pPr>
              <a:buNone/>
            </a:pPr>
            <a:r>
              <a:rPr lang="en-US" sz="3800" dirty="0" smtClean="0">
                <a:solidFill>
                  <a:srgbClr val="FF0000"/>
                </a:solidFill>
              </a:rPr>
              <a:t>Operating System Scheduling algorithms:</a:t>
            </a:r>
            <a:endParaRPr lang="en-US" sz="3800" b="1" dirty="0" smtClean="0">
              <a:solidFill>
                <a:srgbClr val="FF0000"/>
              </a:solidFill>
            </a:endParaRPr>
          </a:p>
          <a:p>
            <a:pPr algn="just"/>
            <a:r>
              <a:rPr lang="en-US" dirty="0" smtClean="0"/>
              <a:t>A Process Scheduler schedules different processes to be assigned to the CPU based on particular scheduling algorithms. </a:t>
            </a:r>
          </a:p>
          <a:p>
            <a:pPr algn="just"/>
            <a:r>
              <a:rPr lang="en-US" dirty="0" smtClean="0"/>
              <a:t>There are three popular process scheduling algorithms.</a:t>
            </a:r>
          </a:p>
          <a:p>
            <a:pPr lvl="0" algn="just"/>
            <a:r>
              <a:rPr lang="en-US" dirty="0" smtClean="0"/>
              <a:t>First-Come, First-Served (FCFS) Scheduling</a:t>
            </a:r>
          </a:p>
          <a:p>
            <a:pPr lvl="0" algn="just"/>
            <a:r>
              <a:rPr lang="en-US" dirty="0" smtClean="0"/>
              <a:t>Shortest-Job-Next (SJN) Scheduling</a:t>
            </a:r>
          </a:p>
          <a:p>
            <a:pPr algn="just"/>
            <a:r>
              <a:rPr lang="en-US" dirty="0" smtClean="0"/>
              <a:t>Round Robin(RR) Scheduling</a:t>
            </a:r>
          </a:p>
          <a:p>
            <a:pPr algn="just"/>
            <a:r>
              <a:rPr lang="en-US" dirty="0" smtClean="0"/>
              <a:t>These algorithms are either </a:t>
            </a:r>
            <a:r>
              <a:rPr lang="en-US" b="1" dirty="0" smtClean="0"/>
              <a:t>non-preemptive or preemptive</a:t>
            </a:r>
            <a:r>
              <a:rPr lang="en-US" dirty="0" smtClean="0"/>
              <a:t>.</a:t>
            </a:r>
          </a:p>
          <a:p>
            <a:pPr algn="just"/>
            <a:r>
              <a:rPr lang="en-US" dirty="0" smtClean="0"/>
              <a:t>Non-preemptive algorithms are designed so that once a process enters the running state, it cannot be preempted until it completes its allotted time, whereas the preemptive scheduling is based on priority where a scheduler may preempt a low priority running process anytime when a high priority process enters into a ready state.</a:t>
            </a:r>
          </a:p>
          <a:p>
            <a:endParaRPr lang="en-US" dirty="0" smtClean="0"/>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a:buNone/>
            </a:pPr>
            <a:r>
              <a:rPr lang="en-US" sz="3600" dirty="0" smtClean="0">
                <a:solidFill>
                  <a:srgbClr val="00B0F0"/>
                </a:solidFill>
              </a:rPr>
              <a:t>First Come First Serve (FCFS):</a:t>
            </a:r>
          </a:p>
          <a:p>
            <a:pPr lvl="0" algn="just"/>
            <a:r>
              <a:rPr lang="en-US" sz="4000" dirty="0" smtClean="0"/>
              <a:t>Jobs are executed on first come, first serve basis.</a:t>
            </a:r>
          </a:p>
          <a:p>
            <a:pPr lvl="0" algn="just"/>
            <a:r>
              <a:rPr lang="en-US" sz="4000" dirty="0" smtClean="0"/>
              <a:t>It is a non-preemptive, pre-emptive scheduling algorithm.</a:t>
            </a:r>
          </a:p>
          <a:p>
            <a:pPr lvl="0" algn="just"/>
            <a:r>
              <a:rPr lang="en-US" sz="4000" dirty="0" smtClean="0"/>
              <a:t>Easy to understand and implement.</a:t>
            </a:r>
          </a:p>
          <a:p>
            <a:pPr lvl="0" algn="just"/>
            <a:r>
              <a:rPr lang="en-US" sz="4000" dirty="0" smtClean="0"/>
              <a:t>Its implementation is based on FIFO queue.</a:t>
            </a:r>
          </a:p>
          <a:p>
            <a:pPr lvl="0" algn="just"/>
            <a:r>
              <a:rPr lang="en-US" sz="4000" dirty="0" smtClean="0"/>
              <a:t>Poor in performance as average wait time is high.</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lstStyle/>
          <a:p>
            <a:endParaRPr lang="en-US" dirty="0" smtClean="0"/>
          </a:p>
          <a:p>
            <a:endParaRPr lang="en-US" dirty="0" smtClean="0"/>
          </a:p>
          <a:p>
            <a:endParaRPr lang="en-US" dirty="0" smtClean="0"/>
          </a:p>
          <a:p>
            <a:endParaRPr lang="en-US" dirty="0" smtClean="0"/>
          </a:p>
          <a:p>
            <a:endParaRPr lang="en-US" dirty="0" smtClean="0"/>
          </a:p>
          <a:p>
            <a:pPr>
              <a:buNone/>
            </a:pPr>
            <a:r>
              <a:rPr lang="en-US" dirty="0" smtClean="0"/>
              <a:t>                                                                                       </a:t>
            </a:r>
            <a:endParaRPr lang="en-US" dirty="0"/>
          </a:p>
        </p:txBody>
      </p:sp>
      <p:pic>
        <p:nvPicPr>
          <p:cNvPr id="4" name="Picture 3" descr="First Come First Serve Scheduling Algorithm"/>
          <p:cNvPicPr/>
          <p:nvPr/>
        </p:nvPicPr>
        <p:blipFill>
          <a:blip r:embed="rId2"/>
          <a:srcRect/>
          <a:stretch>
            <a:fillRect/>
          </a:stretch>
        </p:blipFill>
        <p:spPr bwMode="auto">
          <a:xfrm>
            <a:off x="1143000" y="609600"/>
            <a:ext cx="7010400" cy="4800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t>Processor Management   :</a:t>
            </a:r>
            <a:br>
              <a:rPr lang="en-US" dirty="0"/>
            </a:br>
            <a:endParaRPr lang="en-US" dirty="0"/>
          </a:p>
        </p:txBody>
      </p:sp>
      <p:sp>
        <p:nvSpPr>
          <p:cNvPr id="3" name="Content Placeholder 2"/>
          <p:cNvSpPr>
            <a:spLocks noGrp="1"/>
          </p:cNvSpPr>
          <p:nvPr>
            <p:ph idx="1"/>
          </p:nvPr>
        </p:nvSpPr>
        <p:spPr>
          <a:xfrm>
            <a:off x="228600" y="838200"/>
            <a:ext cx="8686800" cy="5867400"/>
          </a:xfrm>
        </p:spPr>
        <p:txBody>
          <a:bodyPr>
            <a:normAutofit fontScale="92500"/>
          </a:bodyPr>
          <a:lstStyle/>
          <a:p>
            <a:pPr algn="just"/>
            <a:r>
              <a:rPr lang="en-US" dirty="0"/>
              <a:t>Processor Management  is concerned with the management of the physical processors, specifically, the assignment  of processors to processes. </a:t>
            </a:r>
            <a:endParaRPr lang="en-US" dirty="0" smtClean="0"/>
          </a:p>
          <a:p>
            <a:pPr algn="just"/>
            <a:r>
              <a:rPr lang="en-US" dirty="0" smtClean="0"/>
              <a:t> </a:t>
            </a:r>
            <a:r>
              <a:rPr lang="en-US" dirty="0"/>
              <a:t>The job scheduler, which creates the processes and in a non multi programmed environment, would decide which process is to receive  a processor.  </a:t>
            </a:r>
            <a:endParaRPr lang="en-US" dirty="0" smtClean="0"/>
          </a:p>
          <a:p>
            <a:pPr algn="just"/>
            <a:r>
              <a:rPr lang="en-US" dirty="0" smtClean="0"/>
              <a:t>The </a:t>
            </a:r>
            <a:r>
              <a:rPr lang="en-US" dirty="0"/>
              <a:t>processor scheduler , which , in a multiprogramming environment, decides which of the ready processes receives a processor, at what  time and for how long and the traffic controller , which keeps track  of the status of the process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lstStyle/>
          <a:p>
            <a:r>
              <a:rPr lang="en-US" b="1" dirty="0" smtClean="0"/>
              <a:t>Wait time</a:t>
            </a:r>
            <a:r>
              <a:rPr lang="en-US" dirty="0" smtClean="0"/>
              <a:t> of each process is as follows :</a:t>
            </a:r>
          </a:p>
          <a:p>
            <a:endParaRPr lang="en-US" dirty="0"/>
          </a:p>
        </p:txBody>
      </p:sp>
      <p:graphicFrame>
        <p:nvGraphicFramePr>
          <p:cNvPr id="4" name="Table 3"/>
          <p:cNvGraphicFramePr>
            <a:graphicFrameLocks noGrp="1"/>
          </p:cNvGraphicFramePr>
          <p:nvPr/>
        </p:nvGraphicFramePr>
        <p:xfrm>
          <a:off x="1219200" y="1828799"/>
          <a:ext cx="7086600" cy="3004760"/>
        </p:xfrm>
        <a:graphic>
          <a:graphicData uri="http://schemas.openxmlformats.org/drawingml/2006/table">
            <a:tbl>
              <a:tblPr/>
              <a:tblGrid>
                <a:gridCol w="674405"/>
                <a:gridCol w="6412195"/>
              </a:tblGrid>
              <a:tr h="634594">
                <a:tc>
                  <a:txBody>
                    <a:bodyPr/>
                    <a:lstStyle/>
                    <a:p>
                      <a:pPr marL="0" marR="0" algn="ctr">
                        <a:lnSpc>
                          <a:spcPct val="115000"/>
                        </a:lnSpc>
                        <a:spcBef>
                          <a:spcPts val="0"/>
                        </a:spcBef>
                        <a:spcAft>
                          <a:spcPts val="1500"/>
                        </a:spcAft>
                      </a:pPr>
                      <a:r>
                        <a:rPr lang="en-US" sz="1600" b="1" dirty="0">
                          <a:latin typeface="Arial"/>
                          <a:ea typeface="Calibri"/>
                          <a:cs typeface="Times New Roman"/>
                        </a:rPr>
                        <a:t>Process</a:t>
                      </a:r>
                      <a:endParaRPr lang="en-US" sz="1600" dirty="0">
                        <a:latin typeface="Calibri"/>
                        <a:ea typeface="Calibri"/>
                        <a:cs typeface="Times New Roman"/>
                      </a:endParaRPr>
                    </a:p>
                  </a:txBody>
                  <a:tcPr marL="73668" marR="73668" marT="73668" marB="73668">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marL="0" marR="0" algn="ctr">
                        <a:lnSpc>
                          <a:spcPct val="115000"/>
                        </a:lnSpc>
                        <a:spcBef>
                          <a:spcPts val="0"/>
                        </a:spcBef>
                        <a:spcAft>
                          <a:spcPts val="1500"/>
                        </a:spcAft>
                      </a:pPr>
                      <a:r>
                        <a:rPr lang="en-US" sz="1600" b="1" dirty="0">
                          <a:latin typeface="Arial"/>
                          <a:ea typeface="Calibri"/>
                          <a:cs typeface="Times New Roman"/>
                        </a:rPr>
                        <a:t>Wait Time : Service Time - Arrival Time</a:t>
                      </a:r>
                      <a:endParaRPr lang="en-US" sz="1600" dirty="0">
                        <a:latin typeface="Calibri"/>
                        <a:ea typeface="Calibri"/>
                        <a:cs typeface="Times New Roman"/>
                      </a:endParaRPr>
                    </a:p>
                  </a:txBody>
                  <a:tcPr marL="73668" marR="73668" marT="73668" marB="73668">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r>
              <a:tr h="565781">
                <a:tc>
                  <a:txBody>
                    <a:bodyPr/>
                    <a:lstStyle/>
                    <a:p>
                      <a:pPr marL="0" marR="0" algn="ctr">
                        <a:lnSpc>
                          <a:spcPct val="115000"/>
                        </a:lnSpc>
                        <a:spcBef>
                          <a:spcPts val="0"/>
                        </a:spcBef>
                        <a:spcAft>
                          <a:spcPts val="1500"/>
                        </a:spcAft>
                      </a:pPr>
                      <a:r>
                        <a:rPr lang="en-US" sz="1800" dirty="0">
                          <a:latin typeface="Arial"/>
                          <a:ea typeface="Calibri"/>
                          <a:cs typeface="Times New Roman"/>
                        </a:rPr>
                        <a:t>P0</a:t>
                      </a:r>
                      <a:endParaRPr lang="en-US" sz="1800" dirty="0">
                        <a:latin typeface="Calibri"/>
                        <a:ea typeface="Calibri"/>
                        <a:cs typeface="Times New Roman"/>
                      </a:endParaRPr>
                    </a:p>
                  </a:txBody>
                  <a:tcPr marL="73668" marR="73668" marT="73668" marB="73668">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ctr">
                        <a:lnSpc>
                          <a:spcPct val="115000"/>
                        </a:lnSpc>
                        <a:spcBef>
                          <a:spcPts val="0"/>
                        </a:spcBef>
                        <a:spcAft>
                          <a:spcPts val="1500"/>
                        </a:spcAft>
                      </a:pPr>
                      <a:r>
                        <a:rPr lang="en-US" sz="1800" dirty="0">
                          <a:latin typeface="Arial"/>
                          <a:ea typeface="Calibri"/>
                          <a:cs typeface="Times New Roman"/>
                        </a:rPr>
                        <a:t>0 - 0 = 0</a:t>
                      </a:r>
                      <a:endParaRPr lang="en-US" sz="1800" dirty="0">
                        <a:latin typeface="Calibri"/>
                        <a:ea typeface="Calibri"/>
                        <a:cs typeface="Times New Roman"/>
                      </a:endParaRPr>
                    </a:p>
                  </a:txBody>
                  <a:tcPr marL="73668" marR="73668" marT="73668" marB="73668">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406911">
                <a:tc>
                  <a:txBody>
                    <a:bodyPr/>
                    <a:lstStyle/>
                    <a:p>
                      <a:pPr marL="0" marR="0" algn="ctr">
                        <a:lnSpc>
                          <a:spcPct val="115000"/>
                        </a:lnSpc>
                        <a:spcBef>
                          <a:spcPts val="0"/>
                        </a:spcBef>
                        <a:spcAft>
                          <a:spcPts val="1500"/>
                        </a:spcAft>
                      </a:pPr>
                      <a:r>
                        <a:rPr lang="en-US" sz="1800">
                          <a:latin typeface="Arial"/>
                          <a:ea typeface="Calibri"/>
                          <a:cs typeface="Times New Roman"/>
                        </a:rPr>
                        <a:t>P1</a:t>
                      </a:r>
                      <a:endParaRPr lang="en-US" sz="1800">
                        <a:latin typeface="Calibri"/>
                        <a:ea typeface="Calibri"/>
                        <a:cs typeface="Times New Roman"/>
                      </a:endParaRPr>
                    </a:p>
                  </a:txBody>
                  <a:tcPr marL="73668" marR="73668" marT="73668" marB="73668">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ctr">
                        <a:lnSpc>
                          <a:spcPct val="115000"/>
                        </a:lnSpc>
                        <a:spcBef>
                          <a:spcPts val="0"/>
                        </a:spcBef>
                        <a:spcAft>
                          <a:spcPts val="1500"/>
                        </a:spcAft>
                      </a:pPr>
                      <a:r>
                        <a:rPr lang="en-US" sz="1800" dirty="0">
                          <a:latin typeface="Arial"/>
                          <a:ea typeface="Calibri"/>
                          <a:cs typeface="Times New Roman"/>
                        </a:rPr>
                        <a:t>5 - 1 = 4</a:t>
                      </a:r>
                      <a:endParaRPr lang="en-US" sz="1800" dirty="0">
                        <a:latin typeface="Calibri"/>
                        <a:ea typeface="Calibri"/>
                        <a:cs typeface="Times New Roman"/>
                      </a:endParaRPr>
                    </a:p>
                  </a:txBody>
                  <a:tcPr marL="73668" marR="73668" marT="73668" marB="73668">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406911">
                <a:tc>
                  <a:txBody>
                    <a:bodyPr/>
                    <a:lstStyle/>
                    <a:p>
                      <a:pPr marL="0" marR="0" algn="ctr">
                        <a:lnSpc>
                          <a:spcPct val="115000"/>
                        </a:lnSpc>
                        <a:spcBef>
                          <a:spcPts val="0"/>
                        </a:spcBef>
                        <a:spcAft>
                          <a:spcPts val="1500"/>
                        </a:spcAft>
                      </a:pPr>
                      <a:r>
                        <a:rPr lang="en-US" sz="1800">
                          <a:latin typeface="Arial"/>
                          <a:ea typeface="Calibri"/>
                          <a:cs typeface="Times New Roman"/>
                        </a:rPr>
                        <a:t>P2</a:t>
                      </a:r>
                      <a:endParaRPr lang="en-US" sz="1800">
                        <a:latin typeface="Calibri"/>
                        <a:ea typeface="Calibri"/>
                        <a:cs typeface="Times New Roman"/>
                      </a:endParaRPr>
                    </a:p>
                  </a:txBody>
                  <a:tcPr marL="73668" marR="73668" marT="73668" marB="73668">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ctr">
                        <a:lnSpc>
                          <a:spcPct val="115000"/>
                        </a:lnSpc>
                        <a:spcBef>
                          <a:spcPts val="0"/>
                        </a:spcBef>
                        <a:spcAft>
                          <a:spcPts val="1500"/>
                        </a:spcAft>
                      </a:pPr>
                      <a:r>
                        <a:rPr lang="en-US" sz="1800" dirty="0">
                          <a:latin typeface="Arial"/>
                          <a:ea typeface="Calibri"/>
                          <a:cs typeface="Times New Roman"/>
                        </a:rPr>
                        <a:t>8 - 2 = 6</a:t>
                      </a:r>
                      <a:endParaRPr lang="en-US" sz="1800" dirty="0">
                        <a:latin typeface="Calibri"/>
                        <a:ea typeface="Calibri"/>
                        <a:cs typeface="Times New Roman"/>
                      </a:endParaRPr>
                    </a:p>
                  </a:txBody>
                  <a:tcPr marL="73668" marR="73668" marT="73668" marB="73668">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805203">
                <a:tc>
                  <a:txBody>
                    <a:bodyPr/>
                    <a:lstStyle/>
                    <a:p>
                      <a:pPr marL="0" marR="0" algn="ctr">
                        <a:lnSpc>
                          <a:spcPct val="115000"/>
                        </a:lnSpc>
                        <a:spcBef>
                          <a:spcPts val="0"/>
                        </a:spcBef>
                        <a:spcAft>
                          <a:spcPts val="1500"/>
                        </a:spcAft>
                      </a:pPr>
                      <a:r>
                        <a:rPr lang="en-US" sz="1800" dirty="0" smtClean="0">
                          <a:latin typeface="Arial"/>
                          <a:ea typeface="Calibri"/>
                          <a:cs typeface="Times New Roman"/>
                        </a:rPr>
                        <a:t>P3</a:t>
                      </a:r>
                      <a:endParaRPr lang="en-US" sz="1800" dirty="0">
                        <a:latin typeface="Arial"/>
                        <a:ea typeface="Calibri"/>
                        <a:cs typeface="Times New Roman"/>
                      </a:endParaRPr>
                    </a:p>
                  </a:txBody>
                  <a:tcPr marL="73668" marR="73668" marT="73668" marB="73668">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ctr">
                        <a:lnSpc>
                          <a:spcPct val="115000"/>
                        </a:lnSpc>
                        <a:spcBef>
                          <a:spcPts val="0"/>
                        </a:spcBef>
                        <a:spcAft>
                          <a:spcPts val="1500"/>
                        </a:spcAft>
                      </a:pPr>
                      <a:r>
                        <a:rPr lang="en-US" sz="1800" dirty="0">
                          <a:latin typeface="Arial"/>
                          <a:ea typeface="Calibri"/>
                          <a:cs typeface="Times New Roman"/>
                        </a:rPr>
                        <a:t>16 - 3 = 13</a:t>
                      </a:r>
                      <a:endParaRPr lang="en-US" sz="1800" dirty="0">
                        <a:latin typeface="Calibri"/>
                        <a:ea typeface="Calibri"/>
                        <a:cs typeface="Times New Roman"/>
                      </a:endParaRPr>
                    </a:p>
                  </a:txBody>
                  <a:tcPr marL="73668" marR="73668" marT="73668" marB="73668">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r>
              <a:rPr lang="en-US" dirty="0" smtClean="0"/>
              <a:t>Average Wait Time: (0+4+6+13) / 4 = 5.75</a:t>
            </a:r>
          </a:p>
          <a:p>
            <a:pPr>
              <a:buNone/>
            </a:pPr>
            <a:r>
              <a:rPr lang="en-US" sz="3600" dirty="0" smtClean="0">
                <a:solidFill>
                  <a:srgbClr val="00B0F0"/>
                </a:solidFill>
              </a:rPr>
              <a:t>Shortest Job Next (SJN):</a:t>
            </a:r>
            <a:endParaRPr lang="en-US" sz="3600" b="1" dirty="0" smtClean="0">
              <a:solidFill>
                <a:srgbClr val="00B0F0"/>
              </a:solidFill>
            </a:endParaRPr>
          </a:p>
          <a:p>
            <a:pPr lvl="0" algn="just"/>
            <a:r>
              <a:rPr lang="en-US" dirty="0" smtClean="0"/>
              <a:t>This is also known as </a:t>
            </a:r>
            <a:r>
              <a:rPr lang="en-US" b="1" dirty="0" smtClean="0"/>
              <a:t>shortest job first</a:t>
            </a:r>
            <a:r>
              <a:rPr lang="en-US" dirty="0" smtClean="0"/>
              <a:t>, or SJF</a:t>
            </a:r>
          </a:p>
          <a:p>
            <a:pPr lvl="0" algn="just"/>
            <a:r>
              <a:rPr lang="en-US" dirty="0" smtClean="0"/>
              <a:t>This is a non-preemptive, pre-emptive scheduling algorithm.</a:t>
            </a:r>
          </a:p>
          <a:p>
            <a:pPr lvl="0" algn="just"/>
            <a:r>
              <a:rPr lang="en-US" dirty="0" smtClean="0"/>
              <a:t>Best approach to minimize waiting time.</a:t>
            </a:r>
          </a:p>
          <a:p>
            <a:pPr lvl="0" algn="just"/>
            <a:r>
              <a:rPr lang="en-US" dirty="0" smtClean="0"/>
              <a:t>Easy to implement in Batch systems where required CPU time is known in advance.</a:t>
            </a:r>
          </a:p>
          <a:p>
            <a:pPr lvl="0" algn="just"/>
            <a:r>
              <a:rPr lang="en-US" dirty="0" smtClean="0"/>
              <a:t>Impossible to implement in interactive systems where required CPU time is not known.</a:t>
            </a:r>
          </a:p>
          <a:p>
            <a:pPr lvl="0" algn="just"/>
            <a:r>
              <a:rPr lang="en-US" dirty="0" smtClean="0"/>
              <a:t>The processer should know in advance how much time process will take.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00800"/>
          </a:xfrm>
        </p:spPr>
        <p:txBody>
          <a:bodyPr>
            <a:normAutofit/>
          </a:bodyPr>
          <a:lstStyle/>
          <a:p>
            <a:r>
              <a:rPr lang="en-US" dirty="0" smtClean="0"/>
              <a:t>Given: Table of processes, and their Arrival time, Execution time</a:t>
            </a:r>
          </a:p>
          <a:p>
            <a:r>
              <a:rPr lang="en-US" dirty="0" smtClean="0"/>
              <a:t>Average Wait Time: (0 + 4 + 12 + 5)/4 = 21 / 4 = 5.25</a:t>
            </a:r>
          </a:p>
          <a:p>
            <a:endParaRPr lang="en-US" dirty="0" smtClean="0"/>
          </a:p>
          <a:p>
            <a:endParaRPr lang="en-US" dirty="0" smtClean="0"/>
          </a:p>
          <a:p>
            <a:pPr>
              <a:buNone/>
            </a:pPr>
            <a:endParaRPr lang="en-US" dirty="0" smtClean="0"/>
          </a:p>
          <a:p>
            <a:pPr>
              <a:buNone/>
            </a:pPr>
            <a:r>
              <a:rPr lang="en-US" dirty="0" smtClean="0"/>
              <a:t>                                                 </a:t>
            </a:r>
          </a:p>
        </p:txBody>
      </p:sp>
      <p:graphicFrame>
        <p:nvGraphicFramePr>
          <p:cNvPr id="4" name="Table 3"/>
          <p:cNvGraphicFramePr>
            <a:graphicFrameLocks noGrp="1"/>
          </p:cNvGraphicFramePr>
          <p:nvPr/>
        </p:nvGraphicFramePr>
        <p:xfrm>
          <a:off x="1524000" y="2057397"/>
          <a:ext cx="6019801" cy="3158755"/>
        </p:xfrm>
        <a:graphic>
          <a:graphicData uri="http://schemas.openxmlformats.org/drawingml/2006/table">
            <a:tbl>
              <a:tblPr/>
              <a:tblGrid>
                <a:gridCol w="965649"/>
                <a:gridCol w="1648690"/>
                <a:gridCol w="1821444"/>
                <a:gridCol w="1584018"/>
              </a:tblGrid>
              <a:tr h="869179">
                <a:tc>
                  <a:txBody>
                    <a:bodyPr/>
                    <a:lstStyle/>
                    <a:p>
                      <a:pPr marL="0" marR="0" algn="l">
                        <a:lnSpc>
                          <a:spcPct val="115000"/>
                        </a:lnSpc>
                        <a:spcBef>
                          <a:spcPts val="0"/>
                        </a:spcBef>
                        <a:spcAft>
                          <a:spcPts val="1500"/>
                        </a:spcAft>
                      </a:pPr>
                      <a:endParaRPr lang="en-US" sz="1600" b="1" dirty="0" smtClean="0">
                        <a:latin typeface="Arial"/>
                        <a:ea typeface="Calibri"/>
                        <a:cs typeface="Times New Roman"/>
                      </a:endParaRPr>
                    </a:p>
                    <a:p>
                      <a:pPr marL="0" marR="0" algn="l">
                        <a:lnSpc>
                          <a:spcPct val="115000"/>
                        </a:lnSpc>
                        <a:spcBef>
                          <a:spcPts val="0"/>
                        </a:spcBef>
                        <a:spcAft>
                          <a:spcPts val="1500"/>
                        </a:spcAft>
                      </a:pPr>
                      <a:r>
                        <a:rPr lang="en-US" sz="1600" b="1" dirty="0" smtClean="0">
                          <a:latin typeface="Arial"/>
                          <a:ea typeface="Calibri"/>
                          <a:cs typeface="Times New Roman"/>
                        </a:rPr>
                        <a:t>Process</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marL="0" marR="0">
                        <a:lnSpc>
                          <a:spcPct val="115000"/>
                        </a:lnSpc>
                        <a:spcBef>
                          <a:spcPts val="0"/>
                        </a:spcBef>
                        <a:spcAft>
                          <a:spcPts val="1500"/>
                        </a:spcAft>
                      </a:pPr>
                      <a:endParaRPr lang="en-US" sz="1600" b="1" dirty="0" smtClean="0">
                        <a:latin typeface="Arial"/>
                        <a:ea typeface="Calibri"/>
                        <a:cs typeface="Times New Roman"/>
                      </a:endParaRPr>
                    </a:p>
                    <a:p>
                      <a:pPr marL="0" marR="0">
                        <a:lnSpc>
                          <a:spcPct val="115000"/>
                        </a:lnSpc>
                        <a:spcBef>
                          <a:spcPts val="0"/>
                        </a:spcBef>
                        <a:spcAft>
                          <a:spcPts val="1500"/>
                        </a:spcAft>
                      </a:pPr>
                      <a:r>
                        <a:rPr lang="en-US" sz="1600" b="1" dirty="0" smtClean="0">
                          <a:latin typeface="Arial"/>
                          <a:ea typeface="Calibri"/>
                          <a:cs typeface="Times New Roman"/>
                        </a:rPr>
                        <a:t>Arrival </a:t>
                      </a:r>
                      <a:r>
                        <a:rPr lang="en-US" sz="1600" b="1" dirty="0">
                          <a:latin typeface="Arial"/>
                          <a:ea typeface="Calibri"/>
                          <a:cs typeface="Times New Roman"/>
                        </a:rPr>
                        <a:t>Time</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marL="0" marR="0">
                        <a:lnSpc>
                          <a:spcPct val="115000"/>
                        </a:lnSpc>
                        <a:spcBef>
                          <a:spcPts val="0"/>
                        </a:spcBef>
                        <a:spcAft>
                          <a:spcPts val="1500"/>
                        </a:spcAft>
                      </a:pPr>
                      <a:r>
                        <a:rPr lang="en-US" sz="1600" b="1" dirty="0" smtClean="0">
                          <a:latin typeface="Arial"/>
                          <a:ea typeface="Calibri"/>
                          <a:cs typeface="Times New Roman"/>
                        </a:rPr>
                        <a:t>Execution </a:t>
                      </a:r>
                      <a:r>
                        <a:rPr lang="en-US" sz="1600" b="1" dirty="0">
                          <a:latin typeface="Arial"/>
                          <a:ea typeface="Calibri"/>
                          <a:cs typeface="Times New Roman"/>
                        </a:rPr>
                        <a:t>Time</a:t>
                      </a:r>
                      <a:endParaRPr lang="en-US" sz="1600" dirty="0">
                        <a:latin typeface="Calibri"/>
                        <a:ea typeface="Calibri"/>
                        <a:cs typeface="Times New Roman"/>
                      </a:endParaRPr>
                    </a:p>
                  </a:txBody>
                  <a:tcPr marL="76200" marR="76200" marT="76200" marB="76200"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marL="0" marR="0">
                        <a:lnSpc>
                          <a:spcPct val="115000"/>
                        </a:lnSpc>
                        <a:spcBef>
                          <a:spcPts val="0"/>
                        </a:spcBef>
                        <a:spcAft>
                          <a:spcPts val="1500"/>
                        </a:spcAft>
                      </a:pPr>
                      <a:r>
                        <a:rPr lang="en-US" sz="1600" b="1" dirty="0">
                          <a:latin typeface="Arial"/>
                          <a:ea typeface="Calibri"/>
                          <a:cs typeface="Times New Roman"/>
                        </a:rPr>
                        <a:t>Service Time</a:t>
                      </a:r>
                      <a:endParaRPr lang="en-US" sz="1600" dirty="0">
                        <a:latin typeface="Calibri"/>
                        <a:ea typeface="Calibri"/>
                        <a:cs typeface="Times New Roman"/>
                      </a:endParaRPr>
                    </a:p>
                  </a:txBody>
                  <a:tcPr marL="76200" marR="76200" marT="76200" marB="76200"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r>
              <a:tr h="560165">
                <a:tc>
                  <a:txBody>
                    <a:bodyPr/>
                    <a:lstStyle/>
                    <a:p>
                      <a:pPr marL="0" marR="0">
                        <a:lnSpc>
                          <a:spcPct val="115000"/>
                        </a:lnSpc>
                        <a:spcBef>
                          <a:spcPts val="0"/>
                        </a:spcBef>
                        <a:spcAft>
                          <a:spcPts val="1500"/>
                        </a:spcAft>
                      </a:pPr>
                      <a:r>
                        <a:rPr lang="en-US" sz="1600">
                          <a:latin typeface="Arial"/>
                          <a:ea typeface="Calibri"/>
                          <a:cs typeface="Times New Roman"/>
                        </a:rPr>
                        <a:t>P0</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dirty="0">
                          <a:latin typeface="Arial"/>
                          <a:ea typeface="Calibri"/>
                          <a:cs typeface="Times New Roman"/>
                        </a:rPr>
                        <a:t>0</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a:latin typeface="Arial"/>
                          <a:ea typeface="Calibri"/>
                          <a:cs typeface="Times New Roman"/>
                        </a:rPr>
                        <a:t>5</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dirty="0">
                          <a:latin typeface="Arial"/>
                          <a:ea typeface="Calibri"/>
                          <a:cs typeface="Times New Roman"/>
                        </a:rPr>
                        <a:t>0</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574528">
                <a:tc>
                  <a:txBody>
                    <a:bodyPr/>
                    <a:lstStyle/>
                    <a:p>
                      <a:pPr marL="0" marR="0">
                        <a:lnSpc>
                          <a:spcPct val="115000"/>
                        </a:lnSpc>
                        <a:spcBef>
                          <a:spcPts val="0"/>
                        </a:spcBef>
                        <a:spcAft>
                          <a:spcPts val="1500"/>
                        </a:spcAft>
                      </a:pPr>
                      <a:r>
                        <a:rPr lang="en-US" sz="1600">
                          <a:latin typeface="Arial"/>
                          <a:ea typeface="Calibri"/>
                          <a:cs typeface="Times New Roman"/>
                        </a:rPr>
                        <a:t>P1</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dirty="0">
                          <a:latin typeface="Arial"/>
                          <a:ea typeface="Calibri"/>
                          <a:cs typeface="Times New Roman"/>
                        </a:rPr>
                        <a:t>1</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a:latin typeface="Arial"/>
                          <a:ea typeface="Calibri"/>
                          <a:cs typeface="Times New Roman"/>
                        </a:rPr>
                        <a:t>3</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dirty="0">
                          <a:latin typeface="Arial"/>
                          <a:ea typeface="Calibri"/>
                          <a:cs typeface="Times New Roman"/>
                        </a:rPr>
                        <a:t>5</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560165">
                <a:tc>
                  <a:txBody>
                    <a:bodyPr/>
                    <a:lstStyle/>
                    <a:p>
                      <a:pPr marL="0" marR="0">
                        <a:lnSpc>
                          <a:spcPct val="115000"/>
                        </a:lnSpc>
                        <a:spcBef>
                          <a:spcPts val="0"/>
                        </a:spcBef>
                        <a:spcAft>
                          <a:spcPts val="1500"/>
                        </a:spcAft>
                      </a:pPr>
                      <a:r>
                        <a:rPr lang="en-US" sz="1600">
                          <a:latin typeface="Arial"/>
                          <a:ea typeface="Calibri"/>
                          <a:cs typeface="Times New Roman"/>
                        </a:rPr>
                        <a:t>P2</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dirty="0">
                          <a:latin typeface="Arial"/>
                          <a:ea typeface="Calibri"/>
                          <a:cs typeface="Times New Roman"/>
                        </a:rPr>
                        <a:t>2</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a:latin typeface="Arial"/>
                          <a:ea typeface="Calibri"/>
                          <a:cs typeface="Times New Roman"/>
                        </a:rPr>
                        <a:t>8</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dirty="0">
                          <a:latin typeface="Arial"/>
                          <a:ea typeface="Calibri"/>
                          <a:cs typeface="Times New Roman"/>
                        </a:rPr>
                        <a:t>14</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560165">
                <a:tc>
                  <a:txBody>
                    <a:bodyPr/>
                    <a:lstStyle/>
                    <a:p>
                      <a:pPr marL="0" marR="0">
                        <a:lnSpc>
                          <a:spcPct val="115000"/>
                        </a:lnSpc>
                        <a:spcBef>
                          <a:spcPts val="0"/>
                        </a:spcBef>
                        <a:spcAft>
                          <a:spcPts val="1500"/>
                        </a:spcAft>
                      </a:pPr>
                      <a:r>
                        <a:rPr lang="en-US" sz="1600">
                          <a:latin typeface="Arial"/>
                          <a:ea typeface="Calibri"/>
                          <a:cs typeface="Times New Roman"/>
                        </a:rPr>
                        <a:t>P3</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dirty="0">
                          <a:latin typeface="Arial"/>
                          <a:ea typeface="Calibri"/>
                          <a:cs typeface="Times New Roman"/>
                        </a:rPr>
                        <a:t>3</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a:latin typeface="Arial"/>
                          <a:ea typeface="Calibri"/>
                          <a:cs typeface="Times New Roman"/>
                        </a:rPr>
                        <a:t>6</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1500"/>
                        </a:spcAft>
                      </a:pPr>
                      <a:r>
                        <a:rPr lang="en-US" sz="1600" dirty="0">
                          <a:latin typeface="Arial"/>
                          <a:ea typeface="Calibri"/>
                          <a:cs typeface="Times New Roman"/>
                        </a:rPr>
                        <a:t>8</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buNone/>
            </a:pPr>
            <a:endParaRPr lang="en-US" dirty="0" smtClean="0"/>
          </a:p>
          <a:p>
            <a:pPr>
              <a:buNone/>
            </a:pPr>
            <a:r>
              <a:rPr lang="en-US" dirty="0" smtClean="0"/>
              <a:t> </a:t>
            </a: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r>
              <a:rPr lang="en-US" dirty="0" smtClean="0"/>
              <a:t>                                    THANK YOU</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lstStyle/>
          <a:p>
            <a:pPr algn="just"/>
            <a:r>
              <a:rPr lang="en-US" dirty="0" smtClean="0"/>
              <a:t>Job scheduling is concerned with  the management of jobs,  and processor scheduling  to concerned with  the management of processes.  In either case, the processor is the key resource.</a:t>
            </a:r>
          </a:p>
          <a:p>
            <a:pPr algn="just">
              <a:buNone/>
            </a:pPr>
            <a:r>
              <a:rPr lang="en-US" sz="3600" dirty="0" smtClean="0">
                <a:solidFill>
                  <a:schemeClr val="accent6">
                    <a:lumMod val="50000"/>
                  </a:schemeClr>
                </a:solidFill>
              </a:rPr>
              <a:t>Job Scheduler:</a:t>
            </a:r>
          </a:p>
          <a:p>
            <a:pPr algn="just"/>
            <a:r>
              <a:rPr lang="en-US" dirty="0" smtClean="0"/>
              <a:t>The  job scheduler is the super manager, which  must </a:t>
            </a:r>
          </a:p>
          <a:p>
            <a:pPr algn="just"/>
            <a:r>
              <a:rPr lang="en-US" dirty="0" smtClean="0"/>
              <a:t>Keep track of the status of all jobs .  It must note which jobs are trying to get some service and  the status of all jobs being serviced(ready, running or blocked state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lnSpcReduction="10000"/>
          </a:bodyPr>
          <a:lstStyle/>
          <a:p>
            <a:pPr algn="just"/>
            <a:r>
              <a:rPr lang="en-US" dirty="0" smtClean="0"/>
              <a:t>Choose the policy by which jobs will enter the system( </a:t>
            </a:r>
            <a:r>
              <a:rPr lang="en-US" dirty="0" err="1" smtClean="0"/>
              <a:t>i.e</a:t>
            </a:r>
            <a:r>
              <a:rPr lang="en-US" dirty="0" smtClean="0"/>
              <a:t> , go from  hold state to ready state).</a:t>
            </a:r>
          </a:p>
          <a:p>
            <a:pPr algn="just"/>
            <a:r>
              <a:rPr lang="en-US" dirty="0" smtClean="0"/>
              <a:t>The decision may be based on such characteristics as Priority , resources requested , or system balance.</a:t>
            </a:r>
          </a:p>
          <a:p>
            <a:pPr algn="just"/>
            <a:r>
              <a:rPr lang="en-US" dirty="0" smtClean="0"/>
              <a:t>Allocate  the necessary  resources for the scheduled job  by use of memory, device, and processor management.</a:t>
            </a:r>
          </a:p>
          <a:p>
            <a:pPr algn="just"/>
            <a:r>
              <a:rPr lang="en-US" dirty="0" err="1" smtClean="0"/>
              <a:t>Deallocate</a:t>
            </a:r>
            <a:r>
              <a:rPr lang="en-US" dirty="0" smtClean="0"/>
              <a:t> these resources when the job is done.</a:t>
            </a:r>
          </a:p>
          <a:p>
            <a:pPr algn="just">
              <a:buNone/>
            </a:pPr>
            <a:r>
              <a:rPr lang="en-US" sz="3600" dirty="0" smtClean="0">
                <a:solidFill>
                  <a:schemeClr val="accent6">
                    <a:lumMod val="50000"/>
                  </a:schemeClr>
                </a:solidFill>
              </a:rPr>
              <a:t>Process Scheduling  :</a:t>
            </a:r>
          </a:p>
          <a:p>
            <a:pPr algn="just"/>
            <a:r>
              <a:rPr lang="en-US" dirty="0" smtClean="0"/>
              <a:t>Once the job scheduling  has moved a job  from hold to ready, it creates one or more processes for this job.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lstStyle/>
          <a:p>
            <a:pPr algn="just">
              <a:buNone/>
            </a:pPr>
            <a:r>
              <a:rPr lang="en-US" dirty="0" smtClean="0"/>
              <a:t>   Who decides which processes  in the system get a processor, when, and for how long? The process scheduling modules make the decisions. Specifically , the following functions must be performed :</a:t>
            </a:r>
          </a:p>
          <a:p>
            <a:pPr algn="just"/>
            <a:r>
              <a:rPr lang="en-US" dirty="0" smtClean="0"/>
              <a:t>Keeping  track of the status of the process ( all processes are either running, ready or blocked).</a:t>
            </a:r>
          </a:p>
          <a:p>
            <a:pPr algn="just">
              <a:buNone/>
            </a:pPr>
            <a:r>
              <a:rPr lang="en-US" dirty="0" smtClean="0"/>
              <a:t>   The module that performs this function has been  called the traffic controller.</a:t>
            </a:r>
          </a:p>
          <a:p>
            <a:pPr algn="just"/>
            <a:r>
              <a:rPr lang="en-US" dirty="0" smtClean="0"/>
              <a:t>Deciding which process gets a processor and for how long.  This is performed by the processor scheduler.</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lstStyle/>
          <a:p>
            <a:pPr algn="just"/>
            <a:r>
              <a:rPr lang="en-US" dirty="0" smtClean="0"/>
              <a:t>Allocation of a processor to a process.  </a:t>
            </a:r>
          </a:p>
          <a:p>
            <a:pPr algn="just">
              <a:buNone/>
            </a:pPr>
            <a:r>
              <a:rPr lang="en-US" dirty="0" smtClean="0"/>
              <a:t>    This requires resetting of processor  registers to correspond to the process correct state.  </a:t>
            </a:r>
          </a:p>
          <a:p>
            <a:pPr algn="just">
              <a:buNone/>
            </a:pPr>
            <a:r>
              <a:rPr lang="en-US" dirty="0" smtClean="0"/>
              <a:t>    This task is performed by the traffic controller.</a:t>
            </a:r>
          </a:p>
          <a:p>
            <a:pPr algn="just"/>
            <a:r>
              <a:rPr lang="en-US" dirty="0" smtClean="0"/>
              <a:t>De-allocation  of a processor, such as  when the running process exceeds its  current quantum or must wait for an I/O  completion.  </a:t>
            </a:r>
          </a:p>
          <a:p>
            <a:pPr algn="just">
              <a:buNone/>
            </a:pPr>
            <a:r>
              <a:rPr lang="en-US" dirty="0" smtClean="0"/>
              <a:t>   This requires that all processor state registers be saved to allow future  reallocation.  </a:t>
            </a:r>
          </a:p>
          <a:p>
            <a:pPr algn="just">
              <a:buNone/>
            </a:pPr>
            <a:r>
              <a:rPr lang="en-US" dirty="0" smtClean="0"/>
              <a:t>    This task is performed by the traffic controller.</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rPr>
              <a:t>Structure of  Processor Management </a:t>
            </a:r>
            <a:r>
              <a:rPr lang="en-US" dirty="0" smtClean="0"/>
              <a:t/>
            </a:r>
            <a:br>
              <a:rPr lang="en-US" dirty="0" smtClean="0"/>
            </a:br>
            <a:endParaRPr lang="en-US" dirty="0"/>
          </a:p>
        </p:txBody>
      </p:sp>
      <p:sp>
        <p:nvSpPr>
          <p:cNvPr id="3" name="Content Placeholder 2"/>
          <p:cNvSpPr>
            <a:spLocks noGrp="1"/>
          </p:cNvSpPr>
          <p:nvPr>
            <p:ph idx="1"/>
          </p:nvPr>
        </p:nvSpPr>
        <p:spPr>
          <a:xfrm>
            <a:off x="152400" y="914400"/>
            <a:ext cx="8839200" cy="5715000"/>
          </a:xfrm>
        </p:spPr>
        <p:txBody>
          <a:bodyPr>
            <a:normAutofit fontScale="85000" lnSpcReduction="10000"/>
          </a:bodyPr>
          <a:lstStyle/>
          <a:p>
            <a:pPr algn="just"/>
            <a:r>
              <a:rPr lang="en-US" dirty="0" smtClean="0"/>
              <a:t>The three main are job scheduling, process scheduling and synchronization, are all concerned with the assignment of processors to processes. </a:t>
            </a:r>
          </a:p>
          <a:p>
            <a:pPr algn="just"/>
            <a:r>
              <a:rPr lang="en-US" dirty="0" smtClean="0"/>
              <a:t>Processor management  operates on </a:t>
            </a:r>
            <a:r>
              <a:rPr lang="en-US" dirty="0" smtClean="0"/>
              <a:t>two </a:t>
            </a:r>
            <a:r>
              <a:rPr lang="en-US" dirty="0" smtClean="0"/>
              <a:t>levels-assigning processors to jobs and assigning processors to processes. </a:t>
            </a:r>
          </a:p>
          <a:p>
            <a:pPr algn="just"/>
            <a:r>
              <a:rPr lang="en-US" dirty="0" smtClean="0"/>
              <a:t>On the job level, processor management is concerned with such questions as which jobs will be run and which will run first. </a:t>
            </a:r>
          </a:p>
          <a:p>
            <a:pPr algn="just"/>
            <a:r>
              <a:rPr lang="en-US" dirty="0" smtClean="0"/>
              <a:t>At this first level processor management  is not concerned with multiprogramming.  It assumes  that once a job is scheduled, it will run.  </a:t>
            </a:r>
          </a:p>
          <a:p>
            <a:pPr algn="just"/>
            <a:r>
              <a:rPr lang="en-US" dirty="0" smtClean="0"/>
              <a:t>Job scheduling can run concurrently with other  users programs or other system functions. Thus job scheduling may itself be a separate process.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92500" lnSpcReduction="10000"/>
          </a:bodyPr>
          <a:lstStyle/>
          <a:p>
            <a:pPr algn="just"/>
            <a:r>
              <a:rPr lang="en-US" dirty="0" smtClean="0"/>
              <a:t>Once  a job is scheduled, the system must perform the functions of creating processes, destroying processes, and sending messages between processes. </a:t>
            </a:r>
          </a:p>
          <a:p>
            <a:pPr algn="just"/>
            <a:r>
              <a:rPr lang="en-US" dirty="0" smtClean="0"/>
              <a:t>In a general system these functions may be requested by users processes, job scheduler,  and other processes.  Thus the functions may be common to all address spaces.</a:t>
            </a:r>
          </a:p>
          <a:p>
            <a:pPr algn="just"/>
            <a:r>
              <a:rPr lang="en-US" dirty="0" smtClean="0"/>
              <a:t>In a multiprogramming  environment the process scheduler and the synchronization mechanisms may be called by all modules of the system. </a:t>
            </a:r>
          </a:p>
          <a:p>
            <a:pPr algn="just"/>
            <a:r>
              <a:rPr lang="en-US" dirty="0" smtClean="0"/>
              <a:t>Thus they form the center of the kernel of a system.  This  model of  system structure is the basis for the sample operating system.</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lnSpcReduction="20000"/>
          </a:bodyPr>
          <a:lstStyle/>
          <a:p>
            <a:pPr algn="just">
              <a:buNone/>
            </a:pPr>
            <a:r>
              <a:rPr lang="en-US" dirty="0" smtClean="0"/>
              <a:t>Process Scheduler : Functions :</a:t>
            </a:r>
          </a:p>
          <a:p>
            <a:pPr algn="just">
              <a:buNone/>
            </a:pPr>
            <a:r>
              <a:rPr lang="en-US" dirty="0" smtClean="0"/>
              <a:t>    The process scheduler must perform the following functions.</a:t>
            </a:r>
          </a:p>
          <a:p>
            <a:pPr algn="just"/>
            <a:r>
              <a:rPr lang="en-US" dirty="0" smtClean="0"/>
              <a:t>Keep track of the state of processes.</a:t>
            </a:r>
          </a:p>
          <a:p>
            <a:pPr algn="just"/>
            <a:r>
              <a:rPr lang="en-US" dirty="0" smtClean="0"/>
              <a:t>Decide which process gets a processor, when and for how long.</a:t>
            </a:r>
          </a:p>
          <a:p>
            <a:pPr algn="just"/>
            <a:r>
              <a:rPr lang="en-US" dirty="0" smtClean="0"/>
              <a:t>Allocate processors to processes.</a:t>
            </a:r>
          </a:p>
          <a:p>
            <a:pPr algn="just"/>
            <a:r>
              <a:rPr lang="en-US" dirty="0" smtClean="0"/>
              <a:t>De-allocate processors from processes.</a:t>
            </a:r>
          </a:p>
          <a:p>
            <a:pPr algn="just">
              <a:buNone/>
            </a:pPr>
            <a:r>
              <a:rPr lang="en-US" dirty="0" smtClean="0"/>
              <a:t>    The module of the processor scheduler that performs these functions is called the traffic controller.   </a:t>
            </a:r>
          </a:p>
          <a:p>
            <a:pPr algn="just">
              <a:buNone/>
            </a:pPr>
            <a:r>
              <a:rPr lang="en-US" dirty="0" smtClean="0"/>
              <a:t>    The database associated with each process in the system is called a process control block(PCB).</a:t>
            </a:r>
          </a:p>
          <a:p>
            <a:pPr algn="just">
              <a:buNone/>
            </a:pPr>
            <a:r>
              <a:rPr lang="en-US" dirty="0" smtClean="0"/>
              <a:t>    There is a separate PCB for each process; in fact the PCB is the only really tangible part of a process.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602</TotalTime>
  <Words>1591</Words>
  <Application>Microsoft Office PowerPoint</Application>
  <PresentationFormat>On-screen Show (4:3)</PresentationFormat>
  <Paragraphs>178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Processor Management   : </vt:lpstr>
      <vt:lpstr>Slide 3</vt:lpstr>
      <vt:lpstr>Slide 4</vt:lpstr>
      <vt:lpstr>Slide 5</vt:lpstr>
      <vt:lpstr>Slide 6</vt:lpstr>
      <vt:lpstr>Structure of  Processor Management  </vt:lpstr>
      <vt:lpstr>Slide 8</vt:lpstr>
      <vt:lpstr>Slide 9</vt:lpstr>
      <vt:lpstr>Slide 10</vt:lpstr>
      <vt:lpstr>Slide 11</vt:lpstr>
      <vt:lpstr>Operating System - Process Scheduling </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bismi</cp:lastModifiedBy>
  <cp:revision>89</cp:revision>
  <dcterms:created xsi:type="dcterms:W3CDTF">2020-08-25T15:07:53Z</dcterms:created>
  <dcterms:modified xsi:type="dcterms:W3CDTF">2023-04-08T01:12:00Z</dcterms:modified>
</cp:coreProperties>
</file>