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3" r:id="rId7"/>
    <p:sldId id="261"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5FB85B9D-B933-4419-9B97-301389488ACF}" type="datetimeFigureOut">
              <a:rPr lang="en-IN" smtClean="0"/>
              <a:t>06-08-2020</a:t>
            </a:fld>
            <a:endParaRPr lang="en-IN"/>
          </a:p>
        </p:txBody>
      </p:sp>
      <p:sp>
        <p:nvSpPr>
          <p:cNvPr id="8" name="Slide Number Placeholder 7"/>
          <p:cNvSpPr>
            <a:spLocks noGrp="1"/>
          </p:cNvSpPr>
          <p:nvPr>
            <p:ph type="sldNum" sz="quarter" idx="11"/>
          </p:nvPr>
        </p:nvSpPr>
        <p:spPr/>
        <p:txBody>
          <a:bodyPr/>
          <a:lstStyle/>
          <a:p>
            <a:fld id="{19374AFE-C8DF-4FFA-A4E1-A3D6CBCB0858}" type="slidenum">
              <a:rPr lang="en-IN" smtClean="0"/>
              <a:t>‹#›</a:t>
            </a:fld>
            <a:endParaRPr lang="en-IN"/>
          </a:p>
        </p:txBody>
      </p:sp>
      <p:sp>
        <p:nvSpPr>
          <p:cNvPr id="9" name="Footer Placeholder 8"/>
          <p:cNvSpPr>
            <a:spLocks noGrp="1"/>
          </p:cNvSpPr>
          <p:nvPr>
            <p:ph type="ftr" sz="quarter" idx="12"/>
          </p:nvPr>
        </p:nvSpPr>
        <p:spPr/>
        <p:txBody>
          <a:bodyPr/>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B85B9D-B933-4419-9B97-301389488ACF}" type="datetimeFigureOut">
              <a:rPr lang="en-IN" smtClean="0"/>
              <a:t>06-08-2020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374AFE-C8DF-4FFA-A4E1-A3D6CBCB0858}"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B85B9D-B933-4419-9B97-301389488ACF}" type="datetimeFigureOut">
              <a:rPr lang="en-IN" smtClean="0"/>
              <a:t>06-08-2020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374AFE-C8DF-4FFA-A4E1-A3D6CBCB0858}"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5FB85B9D-B933-4419-9B97-301389488ACF}" type="datetimeFigureOut">
              <a:rPr lang="en-IN" smtClean="0"/>
              <a:t>06-08-2020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374AFE-C8DF-4FFA-A4E1-A3D6CBCB0858}"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B85B9D-B933-4419-9B97-301389488ACF}" type="datetimeFigureOut">
              <a:rPr lang="en-IN" smtClean="0"/>
              <a:t>06-08-2020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374AFE-C8DF-4FFA-A4E1-A3D6CBCB0858}" type="slidenum">
              <a:rPr lang="en-IN" smtClean="0"/>
              <a:t>‹#›</a:t>
            </a:fld>
            <a:endParaRPr lang="en-IN"/>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5FB85B9D-B933-4419-9B97-301389488ACF}" type="datetimeFigureOut">
              <a:rPr lang="en-IN" smtClean="0"/>
              <a:t>06-08-2020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374AFE-C8DF-4FFA-A4E1-A3D6CBCB0858}" type="slidenum">
              <a:rPr lang="en-IN" smtClean="0"/>
              <a:t>‹#›</a:t>
            </a:fld>
            <a:endParaRPr lang="en-IN"/>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FB85B9D-B933-4419-9B97-301389488ACF}" type="datetimeFigureOut">
              <a:rPr lang="en-IN" smtClean="0"/>
              <a:t>06-08-2020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9374AFE-C8DF-4FFA-A4E1-A3D6CBCB0858}" type="slidenum">
              <a:rPr lang="en-IN" smtClean="0"/>
              <a:t>‹#›</a:t>
            </a:fld>
            <a:endParaRPr lang="en-IN"/>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B85B9D-B933-4419-9B97-301389488ACF}" type="datetimeFigureOut">
              <a:rPr lang="en-IN" smtClean="0"/>
              <a:t>06-08-2020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9374AFE-C8DF-4FFA-A4E1-A3D6CBCB0858}"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85B9D-B933-4419-9B97-301389488ACF}" type="datetimeFigureOut">
              <a:rPr lang="en-IN" smtClean="0"/>
              <a:t>06-08-2020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9374AFE-C8DF-4FFA-A4E1-A3D6CBCB0858}"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85B9D-B933-4419-9B97-301389488ACF}" type="datetimeFigureOut">
              <a:rPr lang="en-IN" smtClean="0"/>
              <a:t>06-08-2020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374AFE-C8DF-4FFA-A4E1-A3D6CBCB0858}"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85B9D-B933-4419-9B97-301389488ACF}" type="datetimeFigureOut">
              <a:rPr lang="en-IN" smtClean="0"/>
              <a:t>06-08-2020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374AFE-C8DF-4FFA-A4E1-A3D6CBCB0858}"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FB85B9D-B933-4419-9B97-301389488ACF}" type="datetimeFigureOut">
              <a:rPr lang="en-IN" smtClean="0"/>
              <a:t>06-08-2020</a:t>
            </a:fld>
            <a:endParaRPr lang="en-IN"/>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IN"/>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9374AFE-C8DF-4FFA-A4E1-A3D6CBCB0858}" type="slidenum">
              <a:rPr lang="en-IN" smtClean="0"/>
              <a:t>‹#›</a:t>
            </a:fld>
            <a:endParaRPr lang="en-IN"/>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6.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7.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image" Target="../media/image10.gif"/></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764704"/>
            <a:ext cx="7772400" cy="2095873"/>
          </a:xfrm>
        </p:spPr>
        <p:txBody>
          <a:bodyPr/>
          <a:lstStyle/>
          <a:p>
            <a:r>
              <a:rPr lang="en-IN" sz="115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ADME</a:t>
            </a:r>
            <a:endParaRPr lang="en-IN" sz="115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Subtitle 2"/>
          <p:cNvSpPr>
            <a:spLocks noGrp="1"/>
          </p:cNvSpPr>
          <p:nvPr>
            <p:ph type="subTitle" idx="1"/>
          </p:nvPr>
        </p:nvSpPr>
        <p:spPr>
          <a:xfrm>
            <a:off x="4723268" y="3284984"/>
            <a:ext cx="4392488" cy="2383160"/>
          </a:xfrm>
        </p:spPr>
        <p:txBody>
          <a:bodyPr>
            <a:normAutofit/>
          </a:bodyPr>
          <a:lstStyle/>
          <a:p>
            <a:pPr algn="l"/>
            <a:r>
              <a:rPr lang="en-IN" dirty="0" err="1" smtClean="0">
                <a:solidFill>
                  <a:srgbClr val="FF0000"/>
                </a:solidFill>
                <a:latin typeface="Arial Rounded MT Bold" pitchFamily="34" charset="0"/>
              </a:rPr>
              <a:t>A.Fasila</a:t>
            </a:r>
            <a:r>
              <a:rPr lang="en-IN" dirty="0" smtClean="0">
                <a:solidFill>
                  <a:srgbClr val="FF0000"/>
                </a:solidFill>
                <a:latin typeface="Arial Rounded MT Bold" pitchFamily="34" charset="0"/>
              </a:rPr>
              <a:t> Begum</a:t>
            </a:r>
          </a:p>
          <a:p>
            <a:pPr algn="l"/>
            <a:r>
              <a:rPr lang="en-IN" dirty="0" smtClean="0">
                <a:solidFill>
                  <a:srgbClr val="FF0000"/>
                </a:solidFill>
                <a:latin typeface="Arial Rounded MT Bold" pitchFamily="34" charset="0"/>
              </a:rPr>
              <a:t>Assistant Professor</a:t>
            </a:r>
          </a:p>
          <a:p>
            <a:pPr algn="l"/>
            <a:r>
              <a:rPr lang="en-IN" dirty="0" smtClean="0">
                <a:solidFill>
                  <a:srgbClr val="FF0000"/>
                </a:solidFill>
                <a:latin typeface="Arial Rounded MT Bold" pitchFamily="34" charset="0"/>
              </a:rPr>
              <a:t>Department of Microbiology</a:t>
            </a:r>
          </a:p>
          <a:p>
            <a:pPr algn="l"/>
            <a:r>
              <a:rPr lang="en-IN" dirty="0" smtClean="0">
                <a:solidFill>
                  <a:srgbClr val="FF0000"/>
                </a:solidFill>
                <a:latin typeface="Arial Rounded MT Bold" pitchFamily="34" charset="0"/>
              </a:rPr>
              <a:t>Jamal Mohamed College</a:t>
            </a:r>
          </a:p>
          <a:p>
            <a:pPr algn="l"/>
            <a:r>
              <a:rPr lang="en-IN" dirty="0" err="1" smtClean="0">
                <a:solidFill>
                  <a:srgbClr val="FF0000"/>
                </a:solidFill>
                <a:latin typeface="Arial Rounded MT Bold" pitchFamily="34" charset="0"/>
              </a:rPr>
              <a:t>Trichy</a:t>
            </a:r>
            <a:endParaRPr lang="en-IN" dirty="0">
              <a:solidFill>
                <a:srgbClr val="FF0000"/>
              </a:solidFill>
              <a:latin typeface="Arial Rounded MT Bold" pitchFamily="34"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11455"/>
          <a:stretch/>
        </p:blipFill>
        <p:spPr>
          <a:xfrm>
            <a:off x="891" y="2866469"/>
            <a:ext cx="4418603" cy="35343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06505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04664"/>
            <a:ext cx="8136904" cy="4708981"/>
          </a:xfrm>
          <a:prstGeom prst="rect">
            <a:avLst/>
          </a:prstGeom>
          <a:noFill/>
        </p:spPr>
        <p:txBody>
          <a:bodyPr wrap="square" rtlCol="0">
            <a:spAutoFit/>
          </a:bodyPr>
          <a:lstStyle/>
          <a:p>
            <a:pPr marL="342900" indent="-342900">
              <a:buBlip>
                <a:blip r:embed="rId2"/>
              </a:buBlip>
            </a:pPr>
            <a:r>
              <a:rPr lang="en-IN" sz="2000" dirty="0" smtClean="0"/>
              <a:t>Drug excretion involves the </a:t>
            </a:r>
            <a:r>
              <a:rPr lang="en-IN" sz="2000" dirty="0" err="1" smtClean="0"/>
              <a:t>followin</a:t>
            </a:r>
            <a:r>
              <a:rPr lang="en-IN" sz="2000" dirty="0" smtClean="0"/>
              <a:t> processes:</a:t>
            </a:r>
          </a:p>
          <a:p>
            <a:endParaRPr lang="en-IN" sz="2000" dirty="0" smtClean="0"/>
          </a:p>
          <a:p>
            <a:pPr marL="1714500" lvl="3" indent="-342900">
              <a:buFont typeface="Wingdings" pitchFamily="2" charset="2"/>
              <a:buChar char="Ø"/>
            </a:pPr>
            <a:r>
              <a:rPr lang="en-IN" sz="2000" dirty="0" smtClean="0"/>
              <a:t>Renal glomerular </a:t>
            </a:r>
            <a:r>
              <a:rPr lang="en-IN" sz="2000" dirty="0" err="1" smtClean="0"/>
              <a:t>filteration</a:t>
            </a:r>
            <a:endParaRPr lang="en-IN" sz="2000" dirty="0" smtClean="0"/>
          </a:p>
          <a:p>
            <a:pPr marL="342900" indent="-342900">
              <a:buFont typeface="Wingdings" pitchFamily="2" charset="2"/>
              <a:buChar char="Ø"/>
            </a:pPr>
            <a:endParaRPr lang="en-IN" sz="2000" dirty="0"/>
          </a:p>
          <a:p>
            <a:pPr marL="1714500" lvl="3" indent="-342900">
              <a:buFont typeface="Wingdings" pitchFamily="2" charset="2"/>
              <a:buChar char="Ø"/>
            </a:pPr>
            <a:r>
              <a:rPr lang="en-IN" sz="2000" dirty="0" smtClean="0"/>
              <a:t>Renal tubular secretion</a:t>
            </a:r>
          </a:p>
          <a:p>
            <a:pPr marL="342900" indent="-342900">
              <a:buFont typeface="Wingdings" pitchFamily="2" charset="2"/>
              <a:buChar char="Ø"/>
            </a:pPr>
            <a:endParaRPr lang="en-IN" sz="2000" dirty="0"/>
          </a:p>
          <a:p>
            <a:pPr marL="1714500" lvl="3" indent="-342900">
              <a:buFont typeface="Wingdings" pitchFamily="2" charset="2"/>
              <a:buChar char="Ø"/>
            </a:pPr>
            <a:r>
              <a:rPr lang="en-IN" sz="2000" dirty="0" smtClean="0"/>
              <a:t>Renal tubular reabsorption</a:t>
            </a:r>
          </a:p>
          <a:p>
            <a:pPr marL="342900" indent="-342900">
              <a:buFont typeface="Wingdings" pitchFamily="2" charset="2"/>
              <a:buChar char="Ø"/>
            </a:pPr>
            <a:endParaRPr lang="en-IN" sz="2000" dirty="0"/>
          </a:p>
          <a:p>
            <a:pPr marL="1714500" lvl="3" indent="-342900">
              <a:buFont typeface="Wingdings" pitchFamily="2" charset="2"/>
              <a:buChar char="Ø"/>
            </a:pPr>
            <a:r>
              <a:rPr lang="en-IN" sz="2000" dirty="0" smtClean="0"/>
              <a:t>Biliary excretion</a:t>
            </a:r>
          </a:p>
          <a:p>
            <a:pPr marL="342900" indent="-342900">
              <a:buFont typeface="Wingdings" pitchFamily="2" charset="2"/>
              <a:buChar char="Ø"/>
            </a:pPr>
            <a:endParaRPr lang="en-IN" sz="2000" dirty="0"/>
          </a:p>
          <a:p>
            <a:endParaRPr lang="en-IN" sz="2000" dirty="0" smtClean="0"/>
          </a:p>
          <a:p>
            <a:endParaRPr lang="en-IN" sz="2000" dirty="0"/>
          </a:p>
          <a:p>
            <a:pPr marL="342900" indent="-342900">
              <a:buFont typeface="Wingdings" pitchFamily="2" charset="2"/>
              <a:buChar char="Ø"/>
            </a:pPr>
            <a:endParaRPr lang="en-IN" sz="2000" dirty="0"/>
          </a:p>
          <a:p>
            <a:pPr marL="342900" indent="-342900">
              <a:buBlip>
                <a:blip r:embed="rId2"/>
              </a:buBlip>
            </a:pPr>
            <a:endParaRPr lang="en-IN" sz="2000" dirty="0" smtClean="0"/>
          </a:p>
          <a:p>
            <a:pPr marL="342900" indent="-342900">
              <a:buBlip>
                <a:blip r:embed="rId2"/>
              </a:buBlip>
            </a:pPr>
            <a:endParaRPr lang="en-IN" sz="2000" dirty="0"/>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6745" t="14665" r="8642" b="13612"/>
          <a:stretch/>
        </p:blipFill>
        <p:spPr>
          <a:xfrm>
            <a:off x="1674319" y="3354757"/>
            <a:ext cx="5867370" cy="3517776"/>
          </a:xfrm>
          <a:prstGeom prst="rect">
            <a:avLst/>
          </a:prstGeom>
        </p:spPr>
      </p:pic>
    </p:spTree>
    <p:extLst>
      <p:ext uri="{BB962C8B-B14F-4D97-AF65-F5344CB8AC3E}">
        <p14:creationId xmlns:p14="http://schemas.microsoft.com/office/powerpoint/2010/main" val="88998080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620688"/>
            <a:ext cx="7920880" cy="5616624"/>
          </a:xfrm>
          <a:prstGeom prst="rect">
            <a:avLst/>
          </a:prstGeom>
        </p:spPr>
      </p:pic>
    </p:spTree>
    <p:extLst>
      <p:ext uri="{BB962C8B-B14F-4D97-AF65-F5344CB8AC3E}">
        <p14:creationId xmlns:p14="http://schemas.microsoft.com/office/powerpoint/2010/main" val="169210944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548680"/>
            <a:ext cx="8208912" cy="5760640"/>
          </a:xfrm>
          <a:prstGeom prst="rect">
            <a:avLst/>
          </a:prstGeom>
        </p:spPr>
      </p:pic>
    </p:spTree>
    <p:extLst>
      <p:ext uri="{BB962C8B-B14F-4D97-AF65-F5344CB8AC3E}">
        <p14:creationId xmlns:p14="http://schemas.microsoft.com/office/powerpoint/2010/main" val="41784169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280920" cy="6370975"/>
          </a:xfrm>
          <a:prstGeom prst="rect">
            <a:avLst/>
          </a:prstGeom>
          <a:noFill/>
        </p:spPr>
        <p:txBody>
          <a:bodyPr wrap="square" rtlCol="0">
            <a:spAutoFit/>
          </a:bodyPr>
          <a:lstStyle/>
          <a:p>
            <a:r>
              <a:rPr lang="en-IN" sz="2400" b="1" dirty="0" smtClean="0"/>
              <a:t>Introduction</a:t>
            </a:r>
          </a:p>
          <a:p>
            <a:endParaRPr lang="en-IN" sz="2400" dirty="0"/>
          </a:p>
          <a:p>
            <a:pPr marL="342900" indent="-342900" algn="just">
              <a:buBlip>
                <a:blip r:embed="rId2"/>
              </a:buBlip>
            </a:pPr>
            <a:r>
              <a:rPr lang="en-IN" sz="2400" dirty="0" smtClean="0"/>
              <a:t>ADME –  Pharmacokinetics and pharmacology for </a:t>
            </a:r>
            <a:r>
              <a:rPr lang="en-IN" sz="2400" b="1" dirty="0" smtClean="0">
                <a:solidFill>
                  <a:srgbClr val="7030A0"/>
                </a:solidFill>
              </a:rPr>
              <a:t>A</a:t>
            </a:r>
            <a:r>
              <a:rPr lang="en-IN" sz="2400" dirty="0"/>
              <a:t>b</a:t>
            </a:r>
            <a:r>
              <a:rPr lang="en-IN" sz="2400" dirty="0" smtClean="0"/>
              <a:t>sorption, </a:t>
            </a:r>
            <a:r>
              <a:rPr lang="en-IN" sz="2400" b="1" dirty="0" smtClean="0">
                <a:solidFill>
                  <a:srgbClr val="7030A0"/>
                </a:solidFill>
              </a:rPr>
              <a:t>D</a:t>
            </a:r>
            <a:r>
              <a:rPr lang="en-IN" sz="2400" dirty="0" smtClean="0"/>
              <a:t>istribution, </a:t>
            </a:r>
            <a:r>
              <a:rPr lang="en-IN" sz="2400" b="1" dirty="0" smtClean="0">
                <a:solidFill>
                  <a:srgbClr val="7030A0"/>
                </a:solidFill>
              </a:rPr>
              <a:t>M</a:t>
            </a:r>
            <a:r>
              <a:rPr lang="en-IN" sz="2400" dirty="0" smtClean="0"/>
              <a:t>etabolism and </a:t>
            </a:r>
            <a:r>
              <a:rPr lang="en-IN" sz="2400" b="1" dirty="0" smtClean="0"/>
              <a:t>E</a:t>
            </a:r>
            <a:r>
              <a:rPr lang="en-IN" sz="2400" dirty="0" smtClean="0"/>
              <a:t>xcretion.</a:t>
            </a:r>
          </a:p>
          <a:p>
            <a:pPr marL="342900" indent="-342900" algn="just">
              <a:buBlip>
                <a:blip r:embed="rId2"/>
              </a:buBlip>
            </a:pPr>
            <a:endParaRPr lang="en-IN" sz="2400" dirty="0"/>
          </a:p>
          <a:p>
            <a:pPr marL="342900" indent="-342900" algn="just">
              <a:buBlip>
                <a:blip r:embed="rId2"/>
              </a:buBlip>
            </a:pPr>
            <a:r>
              <a:rPr lang="en-IN" sz="2400" dirty="0" smtClean="0"/>
              <a:t>PK – Movement of drug molecules through a various physiological compartments.</a:t>
            </a:r>
          </a:p>
          <a:p>
            <a:pPr marL="342900" indent="-342900" algn="just">
              <a:buBlip>
                <a:blip r:embed="rId2"/>
              </a:buBlip>
            </a:pPr>
            <a:endParaRPr lang="en-IN" sz="2400" dirty="0"/>
          </a:p>
          <a:p>
            <a:pPr marL="342900" indent="-342900" algn="just">
              <a:buBlip>
                <a:blip r:embed="rId2"/>
              </a:buBlip>
            </a:pPr>
            <a:r>
              <a:rPr lang="en-IN" sz="2400" dirty="0" smtClean="0"/>
              <a:t>Determine the processes of drug delivery (in) and removal (out) from the body.</a:t>
            </a:r>
          </a:p>
          <a:p>
            <a:pPr marL="342900" indent="-342900" algn="just">
              <a:buBlip>
                <a:blip r:embed="rId2"/>
              </a:buBlip>
            </a:pPr>
            <a:endParaRPr lang="en-IN" sz="2400" dirty="0"/>
          </a:p>
          <a:p>
            <a:pPr marL="342900" indent="-342900" algn="just">
              <a:buBlip>
                <a:blip r:embed="rId2"/>
              </a:buBlip>
            </a:pPr>
            <a:r>
              <a:rPr lang="en-IN" sz="2400" dirty="0" smtClean="0"/>
              <a:t>Important concept that describes potential impact of drug with in the living system.</a:t>
            </a:r>
          </a:p>
          <a:p>
            <a:pPr marL="342900" indent="-342900" algn="just">
              <a:buBlip>
                <a:blip r:embed="rId2"/>
              </a:buBlip>
            </a:pPr>
            <a:endParaRPr lang="en-IN" sz="2400" dirty="0"/>
          </a:p>
          <a:p>
            <a:pPr marL="342900" indent="-342900">
              <a:buBlip>
                <a:blip r:embed="rId2"/>
              </a:buBlip>
            </a:pPr>
            <a:r>
              <a:rPr lang="en-IN" sz="2400" dirty="0" smtClean="0"/>
              <a:t>Movement and metabolism of molecules is determined by the physiochemical properties of the molecules as well as host system.</a:t>
            </a:r>
            <a:endParaRPr lang="en-IN" sz="2400" dirty="0"/>
          </a:p>
        </p:txBody>
      </p:sp>
    </p:spTree>
    <p:extLst>
      <p:ext uri="{BB962C8B-B14F-4D97-AF65-F5344CB8AC3E}">
        <p14:creationId xmlns:p14="http://schemas.microsoft.com/office/powerpoint/2010/main" val="823932756"/>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8208912" cy="6063198"/>
          </a:xfrm>
          <a:prstGeom prst="rect">
            <a:avLst/>
          </a:prstGeom>
          <a:noFill/>
        </p:spPr>
        <p:txBody>
          <a:bodyPr wrap="square" rtlCol="0">
            <a:spAutoFit/>
          </a:bodyPr>
          <a:lstStyle/>
          <a:p>
            <a:r>
              <a:rPr lang="en-IN" sz="2400" b="1" dirty="0" smtClean="0">
                <a:solidFill>
                  <a:srgbClr val="FF0000"/>
                </a:solidFill>
              </a:rPr>
              <a:t>Absorption</a:t>
            </a:r>
          </a:p>
          <a:p>
            <a:endParaRPr lang="en-IN" sz="2400" b="1" dirty="0">
              <a:solidFill>
                <a:srgbClr val="FF0000"/>
              </a:solidFill>
            </a:endParaRPr>
          </a:p>
          <a:p>
            <a:pPr marL="342900" indent="-342900">
              <a:buFont typeface="Arial" pitchFamily="34" charset="0"/>
              <a:buChar char="•"/>
            </a:pPr>
            <a:r>
              <a:rPr lang="en-IN" sz="2000" dirty="0" smtClean="0"/>
              <a:t>Transfer of drug from its site of administration to the blood stream.</a:t>
            </a:r>
          </a:p>
          <a:p>
            <a:pPr marL="342900" indent="-342900">
              <a:buFont typeface="Arial" pitchFamily="34" charset="0"/>
              <a:buChar char="•"/>
            </a:pPr>
            <a:endParaRPr lang="en-IN" sz="2000" dirty="0"/>
          </a:p>
          <a:p>
            <a:pPr marL="342900" indent="-342900">
              <a:buFont typeface="Arial" pitchFamily="34" charset="0"/>
              <a:buChar char="•"/>
            </a:pPr>
            <a:r>
              <a:rPr lang="en-IN" sz="2000" dirty="0" smtClean="0"/>
              <a:t>There are four main routes of exposure:</a:t>
            </a:r>
          </a:p>
          <a:p>
            <a:pPr marL="342900" indent="-342900">
              <a:buFont typeface="Wingdings" pitchFamily="2" charset="2"/>
              <a:buChar char="Ø"/>
            </a:pPr>
            <a:endParaRPr lang="en-IN" sz="2000" dirty="0"/>
          </a:p>
          <a:p>
            <a:pPr marL="1257300" lvl="2" indent="-342900">
              <a:buFont typeface="Wingdings" pitchFamily="2" charset="2"/>
              <a:buChar char="Ø"/>
            </a:pPr>
            <a:r>
              <a:rPr lang="en-IN" sz="2000" dirty="0" smtClean="0"/>
              <a:t>Inhalation through the respiratory system</a:t>
            </a:r>
          </a:p>
          <a:p>
            <a:pPr marL="342900" indent="-342900">
              <a:buFont typeface="Wingdings" pitchFamily="2" charset="2"/>
              <a:buChar char="Ø"/>
            </a:pPr>
            <a:endParaRPr lang="en-IN" sz="2000" dirty="0"/>
          </a:p>
          <a:p>
            <a:pPr marL="1257300" lvl="2" indent="-342900">
              <a:buFont typeface="Wingdings" pitchFamily="2" charset="2"/>
              <a:buChar char="Ø"/>
            </a:pPr>
            <a:r>
              <a:rPr lang="en-IN" sz="2000" dirty="0" smtClean="0"/>
              <a:t>Dermal through skin or eye contact</a:t>
            </a:r>
          </a:p>
          <a:p>
            <a:pPr marL="342900" indent="-342900">
              <a:buFont typeface="Wingdings" pitchFamily="2" charset="2"/>
              <a:buChar char="Ø"/>
            </a:pPr>
            <a:endParaRPr lang="en-IN" sz="2000" dirty="0"/>
          </a:p>
          <a:p>
            <a:pPr marL="1257300" lvl="2" indent="-342900">
              <a:buFont typeface="Wingdings" pitchFamily="2" charset="2"/>
              <a:buChar char="Ø"/>
            </a:pPr>
            <a:r>
              <a:rPr lang="en-IN" sz="2000" dirty="0" smtClean="0"/>
              <a:t>Ingestion through gastrointestinal system</a:t>
            </a:r>
          </a:p>
          <a:p>
            <a:pPr marL="342900" indent="-342900">
              <a:buFont typeface="Wingdings" pitchFamily="2" charset="2"/>
              <a:buChar char="Ø"/>
            </a:pPr>
            <a:endParaRPr lang="en-IN" sz="2000" dirty="0"/>
          </a:p>
          <a:p>
            <a:pPr marL="1257300" lvl="2" indent="-342900">
              <a:buFont typeface="Wingdings" pitchFamily="2" charset="2"/>
              <a:buChar char="Ø"/>
            </a:pPr>
            <a:r>
              <a:rPr lang="en-IN" sz="2000" dirty="0" smtClean="0"/>
              <a:t>Injection</a:t>
            </a:r>
          </a:p>
          <a:p>
            <a:pPr marL="342900" indent="-342900">
              <a:buFont typeface="Wingdings" pitchFamily="2" charset="2"/>
              <a:buChar char="Ø"/>
            </a:pPr>
            <a:endParaRPr lang="en-IN" sz="2000" dirty="0"/>
          </a:p>
          <a:p>
            <a:pPr marL="342900" indent="-342900">
              <a:buFont typeface="Arial" pitchFamily="34" charset="0"/>
              <a:buChar char="•"/>
            </a:pPr>
            <a:r>
              <a:rPr lang="en-IN" sz="2000" dirty="0" smtClean="0"/>
              <a:t>Absorption determines the compound bioavailability.</a:t>
            </a:r>
          </a:p>
          <a:p>
            <a:pPr marL="342900" indent="-342900">
              <a:buFont typeface="Arial" pitchFamily="34" charset="0"/>
              <a:buChar char="•"/>
            </a:pPr>
            <a:endParaRPr lang="en-IN" sz="2000" dirty="0"/>
          </a:p>
          <a:p>
            <a:pPr marL="342900" indent="-342900">
              <a:buFont typeface="Arial" pitchFamily="34" charset="0"/>
              <a:buChar char="•"/>
            </a:pPr>
            <a:r>
              <a:rPr lang="en-IN" sz="2000" dirty="0" smtClean="0"/>
              <a:t>Route of administration is more important consideration of drug delivery.</a:t>
            </a:r>
            <a:endParaRPr lang="en-IN" sz="2000" dirty="0"/>
          </a:p>
          <a:p>
            <a:pPr marL="342900" indent="-342900">
              <a:buFont typeface="Arial" pitchFamily="34" charset="0"/>
              <a:buChar char="•"/>
            </a:pPr>
            <a:endParaRPr lang="en-IN" sz="2000" dirty="0"/>
          </a:p>
        </p:txBody>
      </p:sp>
    </p:spTree>
    <p:extLst>
      <p:ext uri="{BB962C8B-B14F-4D97-AF65-F5344CB8AC3E}">
        <p14:creationId xmlns:p14="http://schemas.microsoft.com/office/powerpoint/2010/main" val="27223255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04664"/>
            <a:ext cx="8424936" cy="4247317"/>
          </a:xfrm>
          <a:prstGeom prst="rect">
            <a:avLst/>
          </a:prstGeom>
          <a:noFill/>
        </p:spPr>
        <p:txBody>
          <a:bodyPr wrap="square" rtlCol="0">
            <a:spAutoFit/>
          </a:bodyPr>
          <a:lstStyle/>
          <a:p>
            <a:r>
              <a:rPr lang="en-IN" dirty="0" smtClean="0"/>
              <a:t>Drug administration </a:t>
            </a:r>
          </a:p>
          <a:p>
            <a:endParaRPr lang="en-IN" dirty="0"/>
          </a:p>
          <a:p>
            <a:pPr marL="342900" indent="-342900">
              <a:buFont typeface="Wingdings" pitchFamily="2" charset="2"/>
              <a:buChar char="v"/>
            </a:pPr>
            <a:r>
              <a:rPr lang="en-IN" dirty="0" smtClean="0"/>
              <a:t>Enteral routes: </a:t>
            </a:r>
          </a:p>
          <a:p>
            <a:pPr marL="1257300" lvl="2" indent="-342900">
              <a:buFont typeface="Arial" pitchFamily="34" charset="0"/>
              <a:buChar char="•"/>
            </a:pPr>
            <a:r>
              <a:rPr lang="en-IN" dirty="0" smtClean="0"/>
              <a:t>Sublingual</a:t>
            </a:r>
          </a:p>
          <a:p>
            <a:pPr marL="1257300" lvl="2" indent="-342900">
              <a:buFont typeface="Arial" pitchFamily="34" charset="0"/>
              <a:buChar char="•"/>
            </a:pPr>
            <a:r>
              <a:rPr lang="en-IN" dirty="0" smtClean="0"/>
              <a:t>Oral</a:t>
            </a:r>
            <a:endParaRPr lang="en-IN" dirty="0"/>
          </a:p>
          <a:p>
            <a:pPr marL="1257300" lvl="2" indent="-342900">
              <a:buFont typeface="Arial" pitchFamily="34" charset="0"/>
              <a:buChar char="•"/>
            </a:pPr>
            <a:r>
              <a:rPr lang="en-IN" dirty="0" smtClean="0"/>
              <a:t>Rectal</a:t>
            </a:r>
          </a:p>
          <a:p>
            <a:pPr marL="342900" indent="-342900">
              <a:buAutoNum type="arabicPeriod"/>
            </a:pPr>
            <a:endParaRPr lang="en-IN" dirty="0"/>
          </a:p>
          <a:p>
            <a:pPr marL="285750" indent="-285750">
              <a:buFont typeface="Wingdings" pitchFamily="2" charset="2"/>
              <a:buChar char="v"/>
            </a:pPr>
            <a:r>
              <a:rPr lang="en-IN" dirty="0" smtClean="0"/>
              <a:t>Parenteral routes:</a:t>
            </a:r>
          </a:p>
          <a:p>
            <a:pPr marL="1257300" lvl="2" indent="-342900">
              <a:buFont typeface="Arial" pitchFamily="34" charset="0"/>
              <a:buChar char="•"/>
            </a:pPr>
            <a:r>
              <a:rPr lang="en-IN" dirty="0" smtClean="0"/>
              <a:t>Intravenous</a:t>
            </a:r>
          </a:p>
          <a:p>
            <a:pPr marL="1257300" lvl="2" indent="-342900">
              <a:buFont typeface="Arial" pitchFamily="34" charset="0"/>
              <a:buChar char="•"/>
            </a:pPr>
            <a:r>
              <a:rPr lang="en-IN" dirty="0" smtClean="0"/>
              <a:t>Intra-arterial</a:t>
            </a:r>
          </a:p>
          <a:p>
            <a:pPr marL="1257300" lvl="2" indent="-342900">
              <a:buFont typeface="Arial" pitchFamily="34" charset="0"/>
              <a:buChar char="•"/>
            </a:pPr>
            <a:r>
              <a:rPr lang="en-IN" dirty="0" err="1" smtClean="0"/>
              <a:t>Intrathecal</a:t>
            </a:r>
            <a:r>
              <a:rPr lang="en-IN" dirty="0" smtClean="0"/>
              <a:t> </a:t>
            </a:r>
          </a:p>
          <a:p>
            <a:pPr marL="1257300" lvl="2" indent="-342900">
              <a:buFont typeface="Arial" pitchFamily="34" charset="0"/>
              <a:buChar char="•"/>
            </a:pPr>
            <a:r>
              <a:rPr lang="en-IN" dirty="0" smtClean="0"/>
              <a:t>Intramuscular</a:t>
            </a:r>
          </a:p>
          <a:p>
            <a:pPr marL="1257300" lvl="2" indent="-342900">
              <a:buFont typeface="Arial" pitchFamily="34" charset="0"/>
              <a:buChar char="•"/>
            </a:pPr>
            <a:r>
              <a:rPr lang="en-IN" dirty="0" smtClean="0"/>
              <a:t>Subcutaneous</a:t>
            </a:r>
          </a:p>
          <a:p>
            <a:pPr marL="1257300" lvl="2" indent="-342900">
              <a:buFont typeface="Arial" pitchFamily="34" charset="0"/>
              <a:buChar char="•"/>
            </a:pPr>
            <a:r>
              <a:rPr lang="en-IN" dirty="0" smtClean="0"/>
              <a:t>Inhalation</a:t>
            </a:r>
          </a:p>
          <a:p>
            <a:pPr marL="1257300" lvl="2" indent="-342900">
              <a:buFont typeface="Arial" pitchFamily="34" charset="0"/>
              <a:buChar char="•"/>
            </a:pPr>
            <a:r>
              <a:rPr lang="en-IN" dirty="0" smtClean="0"/>
              <a:t>Topical application </a:t>
            </a:r>
            <a:endParaRPr lang="en-IN"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41035"/>
          <a:stretch/>
        </p:blipFill>
        <p:spPr>
          <a:xfrm>
            <a:off x="3923928" y="-99392"/>
            <a:ext cx="5313982" cy="2499320"/>
          </a:xfrm>
          <a:prstGeom prst="rect">
            <a:avLst/>
          </a:prstGeom>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32217" t="53850" r="34041" b="4823"/>
          <a:stretch/>
        </p:blipFill>
        <p:spPr>
          <a:xfrm>
            <a:off x="373297" y="4797152"/>
            <a:ext cx="2050473" cy="1413164"/>
          </a:xfrm>
          <a:prstGeom prst="rect">
            <a:avLst/>
          </a:prstGeom>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l="26390" t="3709" r="25277" b="43214"/>
          <a:stretch/>
        </p:blipFill>
        <p:spPr>
          <a:xfrm>
            <a:off x="3131404" y="5038149"/>
            <a:ext cx="2937164" cy="1814946"/>
          </a:xfrm>
          <a:prstGeom prst="rect">
            <a:avLst/>
          </a:prstGeom>
        </p:spPr>
      </p:pic>
      <p:pic>
        <p:nvPicPr>
          <p:cNvPr id="6" name="Picture 5"/>
          <p:cNvPicPr>
            <a:picLocks noChangeAspect="1"/>
          </p:cNvPicPr>
          <p:nvPr/>
        </p:nvPicPr>
        <p:blipFill rotWithShape="1">
          <a:blip r:embed="rId5">
            <a:extLst>
              <a:ext uri="{28A0092B-C50C-407E-A947-70E740481C1C}">
                <a14:useLocalDpi xmlns:a14="http://schemas.microsoft.com/office/drawing/2010/main" val="0"/>
              </a:ext>
            </a:extLst>
          </a:blip>
          <a:srcRect l="9190" t="10091" r="45668" b="14235"/>
          <a:stretch/>
        </p:blipFill>
        <p:spPr>
          <a:xfrm>
            <a:off x="6393725" y="4329244"/>
            <a:ext cx="2743201" cy="2587654"/>
          </a:xfrm>
          <a:prstGeom prst="rect">
            <a:avLst/>
          </a:prstGeom>
        </p:spPr>
      </p:pic>
      <p:pic>
        <p:nvPicPr>
          <p:cNvPr id="7" name="Picture 6"/>
          <p:cNvPicPr>
            <a:picLocks noChangeAspect="1"/>
          </p:cNvPicPr>
          <p:nvPr/>
        </p:nvPicPr>
        <p:blipFill rotWithShape="1">
          <a:blip r:embed="rId6">
            <a:extLst>
              <a:ext uri="{28A0092B-C50C-407E-A947-70E740481C1C}">
                <a14:useLocalDpi xmlns:a14="http://schemas.microsoft.com/office/drawing/2010/main" val="0"/>
              </a:ext>
            </a:extLst>
          </a:blip>
          <a:srcRect l="306" t="4014" r="62917" b="50000"/>
          <a:stretch/>
        </p:blipFill>
        <p:spPr>
          <a:xfrm>
            <a:off x="3923928" y="2924944"/>
            <a:ext cx="2234911" cy="1572490"/>
          </a:xfrm>
          <a:prstGeom prst="rect">
            <a:avLst/>
          </a:prstGeom>
        </p:spPr>
      </p:pic>
      <p:pic>
        <p:nvPicPr>
          <p:cNvPr id="8" name="Picture 7"/>
          <p:cNvPicPr>
            <a:picLocks noChangeAspect="1"/>
          </p:cNvPicPr>
          <p:nvPr/>
        </p:nvPicPr>
        <p:blipFill rotWithShape="1">
          <a:blip r:embed="rId7">
            <a:extLst>
              <a:ext uri="{28A0092B-C50C-407E-A947-70E740481C1C}">
                <a14:useLocalDpi xmlns:a14="http://schemas.microsoft.com/office/drawing/2010/main" val="0"/>
              </a:ext>
            </a:extLst>
          </a:blip>
          <a:srcRect l="4175" t="46556" r="51595" b="9990"/>
          <a:stretch/>
        </p:blipFill>
        <p:spPr>
          <a:xfrm>
            <a:off x="6132690" y="2810432"/>
            <a:ext cx="2687782" cy="1485916"/>
          </a:xfrm>
          <a:prstGeom prst="rect">
            <a:avLst/>
          </a:prstGeom>
        </p:spPr>
      </p:pic>
    </p:spTree>
    <p:extLst>
      <p:ext uri="{BB962C8B-B14F-4D97-AF65-F5344CB8AC3E}">
        <p14:creationId xmlns:p14="http://schemas.microsoft.com/office/powerpoint/2010/main" val="128279360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8352928" cy="6617196"/>
          </a:xfrm>
          <a:prstGeom prst="rect">
            <a:avLst/>
          </a:prstGeom>
          <a:noFill/>
        </p:spPr>
        <p:txBody>
          <a:bodyPr wrap="square" rtlCol="0">
            <a:spAutoFit/>
          </a:bodyPr>
          <a:lstStyle/>
          <a:p>
            <a:r>
              <a:rPr lang="en-IN" sz="2400" b="1" dirty="0" smtClean="0">
                <a:solidFill>
                  <a:srgbClr val="FF0000"/>
                </a:solidFill>
              </a:rPr>
              <a:t>Distribution</a:t>
            </a:r>
          </a:p>
          <a:p>
            <a:pPr marL="342900" indent="-342900">
              <a:buBlip>
                <a:blip r:embed="rId2"/>
              </a:buBlip>
            </a:pPr>
            <a:endParaRPr lang="en-IN" sz="2000" dirty="0">
              <a:solidFill>
                <a:srgbClr val="FF0000"/>
              </a:solidFill>
            </a:endParaRPr>
          </a:p>
          <a:p>
            <a:pPr marL="342900" indent="-342900">
              <a:buBlip>
                <a:blip r:embed="rId2"/>
              </a:buBlip>
            </a:pPr>
            <a:r>
              <a:rPr lang="en-IN" sz="2000" dirty="0" smtClean="0"/>
              <a:t>Once drug is absorbed in to the blood stream and it has to be carried throughout the body.</a:t>
            </a:r>
          </a:p>
          <a:p>
            <a:endParaRPr lang="en-IN" sz="2000" dirty="0"/>
          </a:p>
          <a:p>
            <a:pPr marL="342900" indent="-342900">
              <a:buBlip>
                <a:blip r:embed="rId2"/>
              </a:buBlip>
            </a:pPr>
            <a:r>
              <a:rPr lang="en-IN" sz="2000" dirty="0" smtClean="0"/>
              <a:t>Distribution is much more rapid then elimination and is accomplished via the circulation and is influenced by regional blood flow.</a:t>
            </a:r>
          </a:p>
          <a:p>
            <a:endParaRPr lang="en-IN" sz="2000" dirty="0" smtClean="0"/>
          </a:p>
          <a:p>
            <a:pPr marL="342900" indent="-342900">
              <a:buBlip>
                <a:blip r:embed="rId2"/>
              </a:buBlip>
            </a:pPr>
            <a:r>
              <a:rPr lang="en-IN" sz="2000" dirty="0" smtClean="0"/>
              <a:t>The delivery of a drug from the bloodstream to the site of drug action primarily depends on blood flow, capillary permeability, the degree of binding (attachment) of the drug to blood and tissue proteins, and the relative lipid-solubility of the drug molecule.</a:t>
            </a:r>
          </a:p>
          <a:p>
            <a:pPr marL="342900" indent="-342900">
              <a:buBlip>
                <a:blip r:embed="rId2"/>
              </a:buBlip>
            </a:pPr>
            <a:endParaRPr lang="en-IN" sz="2000" dirty="0" smtClean="0"/>
          </a:p>
          <a:p>
            <a:pPr marL="342900" indent="-342900">
              <a:buBlip>
                <a:blip r:embed="rId2"/>
              </a:buBlip>
            </a:pPr>
            <a:r>
              <a:rPr lang="en-IN" sz="2000" dirty="0" smtClean="0"/>
              <a:t>Volume of distribution is defined as the volume that would accommodate all drugs in the body, if the concentration was the same in plasma.</a:t>
            </a:r>
          </a:p>
          <a:p>
            <a:pPr marL="342900" indent="-342900">
              <a:buBlip>
                <a:blip r:embed="rId2"/>
              </a:buBlip>
            </a:pPr>
            <a:endParaRPr lang="en-IN" sz="2000" dirty="0"/>
          </a:p>
          <a:p>
            <a:endParaRPr lang="en-IN" sz="2000" dirty="0" smtClean="0"/>
          </a:p>
          <a:p>
            <a:pPr marL="342900" indent="-342900">
              <a:buBlip>
                <a:blip r:embed="rId2"/>
              </a:buBlip>
            </a:pPr>
            <a:endParaRPr lang="en-IN" sz="2000" dirty="0">
              <a:solidFill>
                <a:srgbClr val="FF0000"/>
              </a:solidFill>
            </a:endParaRPr>
          </a:p>
          <a:p>
            <a:pPr marL="342900" indent="-342900">
              <a:buBlip>
                <a:blip r:embed="rId2"/>
              </a:buBlip>
            </a:pPr>
            <a:endParaRPr lang="en-IN" sz="2000" dirty="0">
              <a:solidFill>
                <a:srgbClr val="FF0000"/>
              </a:solidFill>
            </a:endParaRPr>
          </a:p>
        </p:txBody>
      </p:sp>
    </p:spTree>
    <p:extLst>
      <p:ext uri="{BB962C8B-B14F-4D97-AF65-F5344CB8AC3E}">
        <p14:creationId xmlns:p14="http://schemas.microsoft.com/office/powerpoint/2010/main" val="188551010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6089" y="4014"/>
            <a:ext cx="4299846" cy="27432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6089" y="2996952"/>
            <a:ext cx="4327911" cy="3740371"/>
          </a:xfrm>
          <a:prstGeom prst="rect">
            <a:avLst/>
          </a:prstGeom>
        </p:spPr>
      </p:pic>
      <p:sp>
        <p:nvSpPr>
          <p:cNvPr id="5" name="TextBox 4"/>
          <p:cNvSpPr txBox="1"/>
          <p:nvPr/>
        </p:nvSpPr>
        <p:spPr>
          <a:xfrm>
            <a:off x="395536" y="404664"/>
            <a:ext cx="4104456" cy="6247864"/>
          </a:xfrm>
          <a:prstGeom prst="rect">
            <a:avLst/>
          </a:prstGeom>
          <a:noFill/>
        </p:spPr>
        <p:txBody>
          <a:bodyPr wrap="square" rtlCol="0">
            <a:spAutoFit/>
          </a:bodyPr>
          <a:lstStyle/>
          <a:p>
            <a:pPr marL="285750" indent="-285750" algn="just">
              <a:buBlip>
                <a:blip r:embed="rId4"/>
              </a:buBlip>
            </a:pPr>
            <a:r>
              <a:rPr lang="en-IN" sz="2000" dirty="0" smtClean="0"/>
              <a:t>Distribution of drug is not uniform throughout the body because different tissues receive the drug from plasma at different rates and to different extents.</a:t>
            </a:r>
          </a:p>
          <a:p>
            <a:pPr marL="285750" indent="-285750" algn="just">
              <a:buBlip>
                <a:blip r:embed="rId4"/>
              </a:buBlip>
            </a:pPr>
            <a:endParaRPr lang="en-IN" sz="2000" dirty="0"/>
          </a:p>
          <a:p>
            <a:pPr marL="285750" indent="-285750" algn="just">
              <a:buBlip>
                <a:blip r:embed="rId4"/>
              </a:buBlip>
            </a:pPr>
            <a:r>
              <a:rPr lang="en-IN" sz="2000" dirty="0" smtClean="0"/>
              <a:t>Pharmacological action of drug depends upon its concentration at the site of action distribution plays a significant role in onset, intensity and duration of action.</a:t>
            </a:r>
          </a:p>
          <a:p>
            <a:pPr marL="285750" indent="-285750" algn="just">
              <a:buBlip>
                <a:blip r:embed="rId4"/>
              </a:buBlip>
            </a:pPr>
            <a:endParaRPr lang="en-IN" sz="2000" dirty="0"/>
          </a:p>
          <a:p>
            <a:pPr marL="285750" indent="-285750" algn="just">
              <a:buBlip>
                <a:blip r:embed="rId4"/>
              </a:buBlip>
            </a:pPr>
            <a:r>
              <a:rPr lang="en-IN" sz="2000" dirty="0" smtClean="0"/>
              <a:t>Factors affecting distribution</a:t>
            </a:r>
          </a:p>
          <a:p>
            <a:pPr marL="1257300" lvl="2" indent="-342900" algn="just">
              <a:buFont typeface="Wingdings" pitchFamily="2" charset="2"/>
              <a:buChar char="§"/>
            </a:pPr>
            <a:r>
              <a:rPr lang="en-IN" sz="2000" dirty="0" smtClean="0"/>
              <a:t>Tissue affinity</a:t>
            </a:r>
          </a:p>
          <a:p>
            <a:pPr marL="1257300" lvl="2" indent="-342900" algn="just">
              <a:buFont typeface="Wingdings" pitchFamily="2" charset="2"/>
              <a:buChar char="§"/>
            </a:pPr>
            <a:r>
              <a:rPr lang="en-IN" sz="2000" dirty="0" smtClean="0"/>
              <a:t>pH</a:t>
            </a:r>
          </a:p>
          <a:p>
            <a:pPr marL="1257300" lvl="2" indent="-342900" algn="just">
              <a:buFont typeface="Wingdings" pitchFamily="2" charset="2"/>
              <a:buChar char="§"/>
            </a:pPr>
            <a:r>
              <a:rPr lang="en-IN" sz="2000" dirty="0" smtClean="0"/>
              <a:t>Blood flow</a:t>
            </a:r>
          </a:p>
          <a:p>
            <a:pPr marL="1257300" lvl="2" indent="-342900" algn="just">
              <a:buFont typeface="Wingdings" pitchFamily="2" charset="2"/>
              <a:buChar char="§"/>
            </a:pPr>
            <a:r>
              <a:rPr lang="en-IN" sz="2000" dirty="0" smtClean="0"/>
              <a:t>Physiochemical property of drug</a:t>
            </a:r>
          </a:p>
          <a:p>
            <a:pPr marL="1257300" lvl="2" indent="-342900" algn="just">
              <a:buFont typeface="Wingdings" pitchFamily="2" charset="2"/>
              <a:buChar char="§"/>
            </a:pPr>
            <a:r>
              <a:rPr lang="en-IN" sz="2000" dirty="0" smtClean="0"/>
              <a:t>Plasma binding protein  </a:t>
            </a:r>
            <a:endParaRPr lang="en-IN" sz="2000" dirty="0"/>
          </a:p>
        </p:txBody>
      </p:sp>
    </p:spTree>
    <p:extLst>
      <p:ext uri="{BB962C8B-B14F-4D97-AF65-F5344CB8AC3E}">
        <p14:creationId xmlns:p14="http://schemas.microsoft.com/office/powerpoint/2010/main" val="155818067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04664"/>
            <a:ext cx="8208912" cy="2308324"/>
          </a:xfrm>
          <a:prstGeom prst="rect">
            <a:avLst/>
          </a:prstGeom>
          <a:noFill/>
        </p:spPr>
        <p:txBody>
          <a:bodyPr wrap="square" rtlCol="0">
            <a:spAutoFit/>
          </a:bodyPr>
          <a:lstStyle/>
          <a:p>
            <a:r>
              <a:rPr lang="en-IN" sz="2400" b="1" dirty="0" smtClean="0">
                <a:solidFill>
                  <a:srgbClr val="FF0000"/>
                </a:solidFill>
              </a:rPr>
              <a:t>Metabolism (Biotransformation)</a:t>
            </a:r>
          </a:p>
          <a:p>
            <a:pPr marL="342900" indent="-342900">
              <a:buBlip>
                <a:blip r:embed="rId2"/>
              </a:buBlip>
            </a:pPr>
            <a:endParaRPr lang="en-IN" sz="2000" dirty="0"/>
          </a:p>
          <a:p>
            <a:pPr marL="342900" indent="-342900">
              <a:buBlip>
                <a:blip r:embed="rId2"/>
              </a:buBlip>
            </a:pPr>
            <a:r>
              <a:rPr lang="en-IN" sz="2000" dirty="0" smtClean="0"/>
              <a:t>Chemical alteration of drug in the body.</a:t>
            </a:r>
          </a:p>
          <a:p>
            <a:pPr marL="342900" indent="-342900">
              <a:buBlip>
                <a:blip r:embed="rId2"/>
              </a:buBlip>
            </a:pPr>
            <a:endParaRPr lang="en-IN" sz="2000" dirty="0"/>
          </a:p>
          <a:p>
            <a:pPr marL="342900" indent="-342900">
              <a:buBlip>
                <a:blip r:embed="rId2"/>
              </a:buBlip>
            </a:pPr>
            <a:r>
              <a:rPr lang="en-IN" sz="2000" dirty="0" smtClean="0"/>
              <a:t>Converts non-polar lipid soluble compound to polar lipid insoluble compounds to avoid reabsorption in renal tubes. </a:t>
            </a:r>
          </a:p>
          <a:p>
            <a:endParaRPr lang="en-IN" sz="2000" dirty="0"/>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49331" t="22294" r="6513" b="9774"/>
          <a:stretch/>
        </p:blipFill>
        <p:spPr>
          <a:xfrm>
            <a:off x="5868144" y="3069209"/>
            <a:ext cx="3061854" cy="3532909"/>
          </a:xfrm>
          <a:prstGeom prst="rect">
            <a:avLst/>
          </a:prstGeom>
        </p:spPr>
      </p:pic>
      <p:sp>
        <p:nvSpPr>
          <p:cNvPr id="4" name="TextBox 3"/>
          <p:cNvSpPr txBox="1"/>
          <p:nvPr/>
        </p:nvSpPr>
        <p:spPr>
          <a:xfrm>
            <a:off x="395536" y="2492896"/>
            <a:ext cx="5256584" cy="3170099"/>
          </a:xfrm>
          <a:prstGeom prst="rect">
            <a:avLst/>
          </a:prstGeom>
          <a:noFill/>
        </p:spPr>
        <p:txBody>
          <a:bodyPr wrap="square" rtlCol="0">
            <a:spAutoFit/>
          </a:bodyPr>
          <a:lstStyle/>
          <a:p>
            <a:pPr marL="285750" indent="-285750" algn="just">
              <a:buBlip>
                <a:blip r:embed="rId2"/>
              </a:buBlip>
            </a:pPr>
            <a:r>
              <a:rPr lang="en-IN" sz="2000" dirty="0" smtClean="0"/>
              <a:t>Biotransformation is a specific term used for the chemical transformation of drugs in the living organisms.</a:t>
            </a:r>
            <a:endParaRPr lang="en-IN" sz="2000" dirty="0"/>
          </a:p>
          <a:p>
            <a:pPr marL="285750" indent="-285750" algn="just">
              <a:buBlip>
                <a:blip r:embed="rId2"/>
              </a:buBlip>
            </a:pPr>
            <a:endParaRPr lang="en-IN" sz="2000" dirty="0" smtClean="0"/>
          </a:p>
          <a:p>
            <a:pPr marL="285750" indent="-285750" algn="just">
              <a:buBlip>
                <a:blip r:embed="rId2"/>
              </a:buBlip>
            </a:pPr>
            <a:r>
              <a:rPr lang="en-IN" sz="2000" dirty="0" smtClean="0"/>
              <a:t>Two phases of biotransformation</a:t>
            </a:r>
          </a:p>
          <a:p>
            <a:pPr marL="285750" indent="-285750" algn="just">
              <a:buBlip>
                <a:blip r:embed="rId2"/>
              </a:buBlip>
            </a:pPr>
            <a:endParaRPr lang="en-IN" sz="2000" dirty="0"/>
          </a:p>
          <a:p>
            <a:pPr marL="285750" indent="-285750" algn="just">
              <a:buBlip>
                <a:blip r:embed="rId2"/>
              </a:buBlip>
            </a:pPr>
            <a:r>
              <a:rPr lang="en-IN" sz="2000" dirty="0" smtClean="0"/>
              <a:t>Phase I – </a:t>
            </a:r>
            <a:r>
              <a:rPr lang="en-IN" sz="2000" dirty="0" err="1" smtClean="0"/>
              <a:t>Nonsynthetic</a:t>
            </a:r>
            <a:r>
              <a:rPr lang="en-IN" sz="2000" dirty="0" smtClean="0"/>
              <a:t> metabolism</a:t>
            </a:r>
          </a:p>
          <a:p>
            <a:pPr algn="just"/>
            <a:r>
              <a:rPr lang="en-IN" sz="2000" dirty="0"/>
              <a:t>	</a:t>
            </a:r>
            <a:r>
              <a:rPr lang="en-IN" sz="2000" dirty="0" smtClean="0"/>
              <a:t>Oxidation, reduction, hydrolysis, cyclisation and </a:t>
            </a:r>
            <a:r>
              <a:rPr lang="en-IN" sz="2000" dirty="0" err="1" smtClean="0"/>
              <a:t>decyclisation</a:t>
            </a:r>
            <a:r>
              <a:rPr lang="en-IN" sz="2000" dirty="0" smtClean="0"/>
              <a:t>.</a:t>
            </a:r>
          </a:p>
          <a:p>
            <a:pPr algn="just"/>
            <a:endParaRPr lang="en-IN" sz="2000" dirty="0"/>
          </a:p>
        </p:txBody>
      </p:sp>
    </p:spTree>
    <p:extLst>
      <p:ext uri="{BB962C8B-B14F-4D97-AF65-F5344CB8AC3E}">
        <p14:creationId xmlns:p14="http://schemas.microsoft.com/office/powerpoint/2010/main" val="120418183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4536504" cy="6247864"/>
          </a:xfrm>
          <a:prstGeom prst="rect">
            <a:avLst/>
          </a:prstGeom>
          <a:noFill/>
        </p:spPr>
        <p:txBody>
          <a:bodyPr wrap="square" rtlCol="0">
            <a:spAutoFit/>
          </a:bodyPr>
          <a:lstStyle/>
          <a:p>
            <a:pPr marL="342900" indent="-342900" algn="just">
              <a:buBlip>
                <a:blip r:embed="rId2"/>
              </a:buBlip>
            </a:pPr>
            <a:r>
              <a:rPr lang="en-IN" sz="2000" dirty="0" smtClean="0"/>
              <a:t>Phase II – Synthetic metabolism</a:t>
            </a:r>
          </a:p>
          <a:p>
            <a:pPr algn="just"/>
            <a:r>
              <a:rPr lang="en-IN" sz="2000" dirty="0" smtClean="0"/>
              <a:t>	Conjugation of drug or it phase I metabolites with an endogenous substrate.</a:t>
            </a:r>
          </a:p>
          <a:p>
            <a:pPr algn="just"/>
            <a:r>
              <a:rPr lang="en-IN" sz="2000" dirty="0" err="1" smtClean="0"/>
              <a:t>Glucoronide</a:t>
            </a:r>
            <a:r>
              <a:rPr lang="en-IN" sz="2000" dirty="0" smtClean="0"/>
              <a:t> conjugation, acetylation, methylation, </a:t>
            </a:r>
            <a:r>
              <a:rPr lang="en-IN" sz="2000" dirty="0" err="1" smtClean="0"/>
              <a:t>sulfate</a:t>
            </a:r>
            <a:r>
              <a:rPr lang="en-IN" sz="2000" dirty="0" smtClean="0"/>
              <a:t> conjugation, glycine conjugation and nucleotide synthesis.</a:t>
            </a:r>
          </a:p>
          <a:p>
            <a:r>
              <a:rPr lang="en-IN" sz="2000" dirty="0" smtClean="0"/>
              <a:t>Factors affecting biotransformation:</a:t>
            </a:r>
          </a:p>
          <a:p>
            <a:endParaRPr lang="en-IN" sz="2000" dirty="0"/>
          </a:p>
          <a:p>
            <a:pPr marL="342900" indent="-342900">
              <a:buFont typeface="Wingdings" pitchFamily="2" charset="2"/>
              <a:buChar char="ü"/>
            </a:pPr>
            <a:r>
              <a:rPr lang="en-IN" sz="2000" dirty="0" smtClean="0"/>
              <a:t>Concurrent use of drug</a:t>
            </a:r>
          </a:p>
          <a:p>
            <a:pPr marL="342900" indent="-342900">
              <a:buFont typeface="Wingdings" pitchFamily="2" charset="2"/>
              <a:buChar char="ü"/>
            </a:pPr>
            <a:endParaRPr lang="en-IN" sz="2000" dirty="0"/>
          </a:p>
          <a:p>
            <a:pPr marL="342900" indent="-342900">
              <a:buFont typeface="Wingdings" pitchFamily="2" charset="2"/>
              <a:buChar char="ü"/>
            </a:pPr>
            <a:r>
              <a:rPr lang="en-IN" sz="2000" dirty="0" smtClean="0"/>
              <a:t>Genetic polymorphism</a:t>
            </a:r>
          </a:p>
          <a:p>
            <a:pPr marL="342900" indent="-342900">
              <a:buFont typeface="Wingdings" pitchFamily="2" charset="2"/>
              <a:buChar char="ü"/>
            </a:pPr>
            <a:endParaRPr lang="en-IN" sz="2000" dirty="0"/>
          </a:p>
          <a:p>
            <a:pPr marL="342900" indent="-342900">
              <a:buFont typeface="Wingdings" pitchFamily="2" charset="2"/>
              <a:buChar char="ü"/>
            </a:pPr>
            <a:r>
              <a:rPr lang="en-IN" sz="2000" dirty="0" smtClean="0"/>
              <a:t>Pollutant exposure from environment or industry</a:t>
            </a:r>
          </a:p>
          <a:p>
            <a:pPr marL="342900" indent="-342900">
              <a:buFont typeface="Wingdings" pitchFamily="2" charset="2"/>
              <a:buChar char="ü"/>
            </a:pPr>
            <a:endParaRPr lang="en-IN" sz="2000" dirty="0"/>
          </a:p>
          <a:p>
            <a:pPr marL="342900" indent="-342900">
              <a:buFont typeface="Wingdings" pitchFamily="2" charset="2"/>
              <a:buChar char="ü"/>
            </a:pPr>
            <a:r>
              <a:rPr lang="en-IN" sz="2000" dirty="0" smtClean="0"/>
              <a:t>Pathological status</a:t>
            </a:r>
          </a:p>
          <a:p>
            <a:pPr marL="342900" indent="-342900">
              <a:buFont typeface="Wingdings" pitchFamily="2" charset="2"/>
              <a:buChar char="ü"/>
            </a:pPr>
            <a:endParaRPr lang="en-IN" sz="2000" dirty="0"/>
          </a:p>
          <a:p>
            <a:pPr marL="342900" indent="-342900">
              <a:buFont typeface="Wingdings" pitchFamily="2" charset="2"/>
              <a:buChar char="ü"/>
            </a:pPr>
            <a:r>
              <a:rPr lang="en-IN" sz="2000" dirty="0" smtClean="0"/>
              <a:t>Age</a:t>
            </a:r>
            <a:endParaRPr lang="en-IN" sz="20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9544" y="1340768"/>
            <a:ext cx="4104456" cy="43719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73185945"/>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8352928" cy="6001643"/>
          </a:xfrm>
          <a:prstGeom prst="rect">
            <a:avLst/>
          </a:prstGeom>
          <a:noFill/>
        </p:spPr>
        <p:txBody>
          <a:bodyPr wrap="square" rtlCol="0">
            <a:spAutoFit/>
          </a:bodyPr>
          <a:lstStyle/>
          <a:p>
            <a:r>
              <a:rPr lang="en-IN" sz="2400" b="1" dirty="0" smtClean="0">
                <a:solidFill>
                  <a:srgbClr val="FF0000"/>
                </a:solidFill>
              </a:rPr>
              <a:t>Excretion</a:t>
            </a:r>
          </a:p>
          <a:p>
            <a:pPr marL="342900" indent="-342900">
              <a:buBlip>
                <a:blip r:embed="rId2"/>
              </a:buBlip>
            </a:pPr>
            <a:endParaRPr lang="en-IN" sz="2000" dirty="0">
              <a:solidFill>
                <a:srgbClr val="FF0000"/>
              </a:solidFill>
            </a:endParaRPr>
          </a:p>
          <a:p>
            <a:pPr marL="342900" indent="-342900" algn="just">
              <a:buBlip>
                <a:blip r:embed="rId2"/>
              </a:buBlip>
            </a:pPr>
            <a:r>
              <a:rPr lang="en-IN" sz="2000" dirty="0" smtClean="0"/>
              <a:t>Transport procedure which the prototype drug or other metabolic products are excreted through excretory organ.</a:t>
            </a:r>
          </a:p>
          <a:p>
            <a:pPr marL="342900" indent="-342900" algn="just">
              <a:buBlip>
                <a:blip r:embed="rId2"/>
              </a:buBlip>
            </a:pPr>
            <a:endParaRPr lang="en-IN" sz="2000" dirty="0"/>
          </a:p>
          <a:p>
            <a:pPr marL="342900" indent="-342900" algn="just">
              <a:buBlip>
                <a:blip r:embed="rId2"/>
              </a:buBlip>
            </a:pPr>
            <a:r>
              <a:rPr lang="en-IN" sz="2000" dirty="0" smtClean="0"/>
              <a:t>Hydrophilic compounds can be easily excreted.</a:t>
            </a:r>
          </a:p>
          <a:p>
            <a:pPr marL="342900" indent="-342900" algn="just">
              <a:buBlip>
                <a:blip r:embed="rId2"/>
              </a:buBlip>
            </a:pPr>
            <a:endParaRPr lang="en-IN" sz="2000" dirty="0"/>
          </a:p>
          <a:p>
            <a:pPr marL="342900" indent="-342900" algn="just">
              <a:buBlip>
                <a:blip r:embed="rId2"/>
              </a:buBlip>
            </a:pPr>
            <a:r>
              <a:rPr lang="en-IN" sz="2000" dirty="0" smtClean="0"/>
              <a:t>Routes of drug excretion is:</a:t>
            </a:r>
          </a:p>
          <a:p>
            <a:pPr marL="1714500" lvl="3" indent="-342900" algn="just">
              <a:buFont typeface="Wingdings" pitchFamily="2" charset="2"/>
              <a:buChar char="§"/>
            </a:pPr>
            <a:r>
              <a:rPr lang="en-IN" sz="2000" dirty="0" smtClean="0"/>
              <a:t>Kidney</a:t>
            </a:r>
          </a:p>
          <a:p>
            <a:pPr marL="1714500" lvl="3" indent="-342900" algn="just">
              <a:buFont typeface="Wingdings" pitchFamily="2" charset="2"/>
              <a:buChar char="§"/>
            </a:pPr>
            <a:r>
              <a:rPr lang="en-IN" sz="2000" dirty="0" smtClean="0"/>
              <a:t>Biliary excretion</a:t>
            </a:r>
          </a:p>
          <a:p>
            <a:pPr marL="1714500" lvl="3" indent="-342900" algn="just">
              <a:buFont typeface="Wingdings" pitchFamily="2" charset="2"/>
              <a:buChar char="§"/>
            </a:pPr>
            <a:r>
              <a:rPr lang="en-IN" sz="2000" dirty="0" smtClean="0"/>
              <a:t>Sweat and saliva</a:t>
            </a:r>
          </a:p>
          <a:p>
            <a:pPr marL="1714500" lvl="3" indent="-342900" algn="just">
              <a:buFont typeface="Wingdings" pitchFamily="2" charset="2"/>
              <a:buChar char="§"/>
            </a:pPr>
            <a:r>
              <a:rPr lang="en-IN" sz="2000" dirty="0" smtClean="0"/>
              <a:t>Exhaled air  </a:t>
            </a:r>
          </a:p>
          <a:p>
            <a:pPr marL="342900" indent="-342900" algn="just">
              <a:buFont typeface="Wingdings" pitchFamily="2" charset="2"/>
              <a:buChar char="§"/>
            </a:pPr>
            <a:endParaRPr lang="en-IN" sz="2000" dirty="0"/>
          </a:p>
          <a:p>
            <a:pPr marL="342900" indent="-342900" algn="just">
              <a:buBlip>
                <a:blip r:embed="rId2"/>
              </a:buBlip>
            </a:pPr>
            <a:endParaRPr lang="en-IN" sz="2000" dirty="0" smtClean="0"/>
          </a:p>
          <a:p>
            <a:pPr marL="342900" indent="-342900" algn="just">
              <a:buBlip>
                <a:blip r:embed="rId2"/>
              </a:buBlip>
            </a:pPr>
            <a:r>
              <a:rPr lang="en-IN" sz="2000" dirty="0" smtClean="0"/>
              <a:t>Kidney is the most important organ for the excretion of drug and other metabolites.</a:t>
            </a:r>
          </a:p>
          <a:p>
            <a:pPr marL="342900" indent="-342900" algn="just">
              <a:buBlip>
                <a:blip r:embed="rId2"/>
              </a:buBlip>
            </a:pPr>
            <a:endParaRPr lang="en-IN" sz="2000" dirty="0"/>
          </a:p>
          <a:p>
            <a:pPr marL="342900" indent="-342900" algn="just">
              <a:buBlip>
                <a:blip r:embed="rId2"/>
              </a:buBlip>
            </a:pPr>
            <a:r>
              <a:rPr lang="en-IN" sz="2000" dirty="0" smtClean="0"/>
              <a:t>Some compounds are also excreted via bile, sweat, saliva and exhaled air.</a:t>
            </a:r>
            <a:endParaRPr lang="en-IN" sz="20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5976" y="2276872"/>
            <a:ext cx="4392488" cy="2448272"/>
          </a:xfrm>
          <a:prstGeom prst="rect">
            <a:avLst/>
          </a:prstGeom>
        </p:spPr>
      </p:pic>
    </p:spTree>
    <p:extLst>
      <p:ext uri="{BB962C8B-B14F-4D97-AF65-F5344CB8AC3E}">
        <p14:creationId xmlns:p14="http://schemas.microsoft.com/office/powerpoint/2010/main" val="374705927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218</TotalTime>
  <Words>493</Words>
  <Application>Microsoft Office PowerPoint</Application>
  <PresentationFormat>On-screen Show (4:3)</PresentationFormat>
  <Paragraphs>124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Executive</vt:lpstr>
      <vt:lpstr>ADME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ADME</dc:title>
  <dc:creator>Fasila</dc:creator>
  <cp:lastModifiedBy>Fasila</cp:lastModifiedBy>
  <cp:revision>25</cp:revision>
  <dcterms:created xsi:type="dcterms:W3CDTF">2020-07-24T01:15:52Z</dcterms:created>
  <dcterms:modified xsi:type="dcterms:W3CDTF">2020-08-06T05:33:48Z</dcterms:modified>
</cp:coreProperties>
</file>