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322" r:id="rId2"/>
    <p:sldId id="357" r:id="rId3"/>
    <p:sldId id="355" r:id="rId4"/>
    <p:sldId id="356" r:id="rId5"/>
    <p:sldId id="359" r:id="rId6"/>
    <p:sldId id="373" r:id="rId7"/>
    <p:sldId id="360" r:id="rId8"/>
    <p:sldId id="361" r:id="rId9"/>
    <p:sldId id="362" r:id="rId10"/>
    <p:sldId id="367" r:id="rId11"/>
    <p:sldId id="363" r:id="rId12"/>
    <p:sldId id="372" r:id="rId13"/>
    <p:sldId id="365" r:id="rId14"/>
    <p:sldId id="366" r:id="rId15"/>
    <p:sldId id="368" r:id="rId16"/>
    <p:sldId id="371" r:id="rId17"/>
    <p:sldId id="369" r:id="rId18"/>
    <p:sldId id="33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D760D"/>
    <a:srgbClr val="00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3A1941-2AB1-87C9-AEA9-6652C0A0E471}" v="2" dt="2020-07-11T02:17:09.317"/>
    <p1510:client id="{844AC31B-8E77-6CCB-09F1-B127BFC8AAEC}" v="792" dt="2020-07-09T17:41:56.414"/>
    <p1510:client id="{8777933B-CE21-3CBD-9711-A5396EE64BBC}" v="949" dt="2020-07-11T08:25:33.113"/>
    <p1510:client id="{90BAE1E0-82EB-F11F-30C7-39ECF05F3D13}" v="34" dt="2020-07-11T03:05:48.935"/>
    <p1510:client id="{92A7DB99-DDC9-F901-0D23-405B9761EAEA}" v="621" dt="2020-07-09T18:11:41.566"/>
    <p1510:client id="{D6A80707-2F1F-2A46-9E53-8C42783DA590}" v="1666" dt="2020-07-09T18:02:48.8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972" autoAdjust="0"/>
    <p:restoredTop sz="94660"/>
  </p:normalViewPr>
  <p:slideViewPr>
    <p:cSldViewPr snapToGrid="0">
      <p:cViewPr varScale="1">
        <p:scale>
          <a:sx n="69" d="100"/>
          <a:sy n="69" d="100"/>
        </p:scale>
        <p:origin x="-96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72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xmlns="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8427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6647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1969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4494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xmlns="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3446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6136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4861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xmlns="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4334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xmlns="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xmlns="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217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1359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8439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882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1" r:id="rId6"/>
    <p:sldLayoutId id="2147483687" r:id="rId7"/>
    <p:sldLayoutId id="2147483688" r:id="rId8"/>
    <p:sldLayoutId id="2147483689" r:id="rId9"/>
    <p:sldLayoutId id="2147483690" r:id="rId10"/>
    <p:sldLayoutId id="21474836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nlinegdb.com/online_c_compile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022764" y="5288340"/>
            <a:ext cx="838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b="1" spc="3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Dr. S. Abdul </a:t>
            </a:r>
            <a:r>
              <a:rPr lang="en-IN" sz="2400" b="1" spc="3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Saleem</a:t>
            </a:r>
            <a:endParaRPr lang="en-IN" sz="2400" b="1" spc="3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IN" sz="2400" b="1" spc="3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Associate Professor of Comp. Science</a:t>
            </a:r>
          </a:p>
          <a:p>
            <a:pPr algn="ctr"/>
            <a:r>
              <a:rPr lang="en-IN" sz="2400" b="1" spc="3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Jamal Mohamed College(Autonomous)</a:t>
            </a:r>
          </a:p>
          <a:p>
            <a:pPr algn="ctr"/>
            <a:r>
              <a:rPr lang="en-IN" sz="2400" b="1" spc="3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Tiruchirappalli-20</a:t>
            </a:r>
            <a:r>
              <a:rPr lang="en-IN" sz="2400" b="1" spc="300" dirty="0" smtClean="0">
                <a:solidFill>
                  <a:srgbClr val="C00000"/>
                </a:solidFill>
              </a:rPr>
              <a:t> </a:t>
            </a:r>
            <a:endParaRPr lang="en-IN" sz="2400" b="1" spc="300" dirty="0">
              <a:solidFill>
                <a:srgbClr val="C00000"/>
              </a:solidFill>
            </a:endParaRPr>
          </a:p>
        </p:txBody>
      </p:sp>
      <p:pic>
        <p:nvPicPr>
          <p:cNvPr id="3074" name="Picture 2" descr="F:\dept\IT-Dept\ERP\presentation\IBCA-C\c-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58145" y="5680423"/>
            <a:ext cx="7633855" cy="11775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Dr. S. Abdul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Saleem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Associate Professor of Computer Science</a:t>
            </a:r>
          </a:p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IN" sz="3600" dirty="0" smtClean="0">
                <a:hlinkClick r:id="rId3"/>
              </a:rPr>
              <a:t>https://www.onlinegdb.com/online_c_compiler#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927" y="226580"/>
            <a:ext cx="11596255" cy="507711"/>
          </a:xfrm>
        </p:spPr>
        <p:txBody>
          <a:bodyPr>
            <a:noAutofit/>
          </a:bodyPr>
          <a:lstStyle/>
          <a:p>
            <a:pPr algn="ctr"/>
            <a:r>
              <a:rPr lang="en-IN" sz="2800" dirty="0" smtClean="0">
                <a:solidFill>
                  <a:srgbClr val="FF0000"/>
                </a:solidFill>
              </a:rPr>
              <a:t>3 Program for finding biggest number using Logical Operator</a:t>
            </a:r>
            <a:endParaRPr lang="en-IN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3699165"/>
            <a:ext cx="10515600" cy="5846618"/>
          </a:xfrm>
        </p:spPr>
        <p:txBody>
          <a:bodyPr>
            <a:noAutofit/>
          </a:bodyPr>
          <a:lstStyle/>
          <a:p>
            <a:pPr>
              <a:buNone/>
            </a:pPr>
            <a:endParaRPr lang="en-IN" sz="14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04109" y="733520"/>
          <a:ext cx="7869382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3680"/>
                <a:gridCol w="2895702"/>
              </a:tblGrid>
              <a:tr h="3921607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#include&lt;</a:t>
                      </a:r>
                      <a:r>
                        <a:rPr lang="en-IN" dirty="0" err="1" smtClean="0">
                          <a:solidFill>
                            <a:schemeClr val="tx1"/>
                          </a:solidFill>
                        </a:rPr>
                        <a:t>stdio.h</a:t>
                      </a:r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&gt;</a:t>
                      </a:r>
                    </a:p>
                    <a:p>
                      <a:pPr>
                        <a:buNone/>
                      </a:pPr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void main()</a:t>
                      </a:r>
                    </a:p>
                    <a:p>
                      <a:pPr>
                        <a:buNone/>
                      </a:pPr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{</a:t>
                      </a:r>
                    </a:p>
                    <a:p>
                      <a:pPr>
                        <a:buNone/>
                      </a:pPr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IN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IN" dirty="0" err="1" smtClean="0">
                          <a:solidFill>
                            <a:schemeClr val="tx1"/>
                          </a:solidFill>
                        </a:rPr>
                        <a:t>a,b,c</a:t>
                      </a:r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  <a:p>
                      <a:pPr>
                        <a:buNone/>
                      </a:pPr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IN" dirty="0" err="1" smtClean="0">
                          <a:solidFill>
                            <a:schemeClr val="tx1"/>
                          </a:solidFill>
                        </a:rPr>
                        <a:t>printf</a:t>
                      </a:r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(“\n Enter any three numbers \n“);</a:t>
                      </a:r>
                    </a:p>
                    <a:p>
                      <a:pPr>
                        <a:buNone/>
                      </a:pPr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	 </a:t>
                      </a:r>
                      <a:r>
                        <a:rPr lang="en-IN" dirty="0" err="1" smtClean="0">
                          <a:solidFill>
                            <a:schemeClr val="tx1"/>
                          </a:solidFill>
                        </a:rPr>
                        <a:t>scanf</a:t>
                      </a:r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(“%d %d %d”, &amp;a, &amp;b, &amp;c);</a:t>
                      </a:r>
                    </a:p>
                    <a:p>
                      <a:pPr>
                        <a:buNone/>
                      </a:pPr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  if( a &gt; b &amp;&amp; a &gt; c )</a:t>
                      </a:r>
                    </a:p>
                    <a:p>
                      <a:pPr>
                        <a:buNone/>
                      </a:pPr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               </a:t>
                      </a:r>
                      <a:r>
                        <a:rPr lang="en-IN" dirty="0" err="1" smtClean="0">
                          <a:solidFill>
                            <a:schemeClr val="tx1"/>
                          </a:solidFill>
                        </a:rPr>
                        <a:t>printf</a:t>
                      </a:r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(“%d is the Biggest number“, a);</a:t>
                      </a:r>
                    </a:p>
                    <a:p>
                      <a:pPr>
                        <a:buNone/>
                      </a:pPr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   else </a:t>
                      </a:r>
                    </a:p>
                    <a:p>
                      <a:pPr>
                        <a:buNone/>
                      </a:pPr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      if(b &gt; c)</a:t>
                      </a:r>
                    </a:p>
                    <a:p>
                      <a:pPr>
                        <a:buNone/>
                      </a:pPr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            </a:t>
                      </a:r>
                      <a:r>
                        <a:rPr lang="en-IN" dirty="0" err="1" smtClean="0">
                          <a:solidFill>
                            <a:schemeClr val="tx1"/>
                          </a:solidFill>
                        </a:rPr>
                        <a:t>printf</a:t>
                      </a:r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(“%d is the Biggest number“, b);</a:t>
                      </a:r>
                    </a:p>
                    <a:p>
                      <a:pPr>
                        <a:buNone/>
                      </a:pPr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      else</a:t>
                      </a:r>
                    </a:p>
                    <a:p>
                      <a:pPr>
                        <a:buNone/>
                      </a:pPr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         </a:t>
                      </a:r>
                      <a:r>
                        <a:rPr lang="en-IN" dirty="0" err="1" smtClean="0">
                          <a:solidFill>
                            <a:schemeClr val="tx1"/>
                          </a:solidFill>
                        </a:rPr>
                        <a:t>printf</a:t>
                      </a:r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 (“%d is the Biggest number“, c);</a:t>
                      </a:r>
                    </a:p>
                    <a:p>
                      <a:pPr>
                        <a:buNone/>
                      </a:pPr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}</a:t>
                      </a:r>
                    </a:p>
                    <a:p>
                      <a:pPr>
                        <a:buNone/>
                      </a:pP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075" y="226580"/>
            <a:ext cx="5805052" cy="507711"/>
          </a:xfrm>
        </p:spPr>
        <p:txBody>
          <a:bodyPr>
            <a:noAutofit/>
          </a:bodyPr>
          <a:lstStyle/>
          <a:p>
            <a:r>
              <a:rPr lang="en-IN" sz="3200" dirty="0" smtClean="0">
                <a:solidFill>
                  <a:srgbClr val="FF0000"/>
                </a:solidFill>
              </a:rPr>
              <a:t>4 a) Program using while Loop 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3699165"/>
            <a:ext cx="10515600" cy="5846618"/>
          </a:xfrm>
        </p:spPr>
        <p:txBody>
          <a:bodyPr>
            <a:noAutofit/>
          </a:bodyPr>
          <a:lstStyle/>
          <a:p>
            <a:pPr>
              <a:buNone/>
            </a:pPr>
            <a:endParaRPr lang="en-IN" sz="14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01782" y="719666"/>
          <a:ext cx="11333018" cy="5972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2800"/>
                <a:gridCol w="4170218"/>
              </a:tblGrid>
              <a:tr h="5972079"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//Program to find the sum of natural numbers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#include&lt;</a:t>
                      </a:r>
                      <a:r>
                        <a:rPr lang="en-IN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stdio.h</a:t>
                      </a: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void main()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{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lang="en-IN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=1,sum=0,n;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lang="en-IN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("\</a:t>
                      </a:r>
                      <a:r>
                        <a:rPr lang="en-IN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nEnter</a:t>
                      </a: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the value of n : ");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lang="en-IN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scanf</a:t>
                      </a: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("%</a:t>
                      </a:r>
                      <a:r>
                        <a:rPr lang="en-IN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d",&amp;n</a:t>
                      </a: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while(</a:t>
                      </a:r>
                      <a:r>
                        <a:rPr lang="en-IN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&lt;=n)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{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</a:t>
                      </a:r>
                      <a:r>
                        <a:rPr lang="en-IN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("\n %</a:t>
                      </a:r>
                      <a:r>
                        <a:rPr lang="en-IN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d",i</a:t>
                      </a: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sum=</a:t>
                      </a:r>
                      <a:r>
                        <a:rPr lang="en-IN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sum+i</a:t>
                      </a: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</a:t>
                      </a:r>
                      <a:r>
                        <a:rPr lang="en-IN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++;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}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en-IN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("\</a:t>
                      </a:r>
                      <a:r>
                        <a:rPr lang="en-IN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nSum</a:t>
                      </a: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first %d numbers = %d",i-1,sum);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  <a:endParaRPr lang="en-IN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400" b="1" dirty="0" smtClean="0">
                          <a:solidFill>
                            <a:schemeClr val="tx1"/>
                          </a:solidFill>
                        </a:rPr>
                        <a:t>Output</a:t>
                      </a:r>
                    </a:p>
                    <a:p>
                      <a:r>
                        <a:rPr lang="en-IN" sz="1800" b="1" dirty="0" smtClean="0">
                          <a:solidFill>
                            <a:schemeClr val="tx1"/>
                          </a:solidFill>
                        </a:rPr>
                        <a:t>Enter</a:t>
                      </a:r>
                      <a:r>
                        <a:rPr lang="en-IN" sz="1800" b="1" baseline="0" dirty="0" smtClean="0">
                          <a:solidFill>
                            <a:schemeClr val="tx1"/>
                          </a:solidFill>
                        </a:rPr>
                        <a:t> the value of n : 10</a:t>
                      </a:r>
                    </a:p>
                    <a:p>
                      <a:r>
                        <a:rPr lang="en-IN" sz="1800" b="1" baseline="0" dirty="0" smtClean="0">
                          <a:solidFill>
                            <a:schemeClr val="tx1"/>
                          </a:solidFill>
                        </a:rPr>
                        <a:t>Sum of first 10 numbers =55</a:t>
                      </a:r>
                      <a:endParaRPr lang="en-IN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3699165"/>
            <a:ext cx="10515600" cy="5846618"/>
          </a:xfrm>
        </p:spPr>
        <p:txBody>
          <a:bodyPr>
            <a:noAutofit/>
          </a:bodyPr>
          <a:lstStyle/>
          <a:p>
            <a:pPr>
              <a:buNone/>
            </a:pPr>
            <a:endParaRPr lang="en-IN" sz="14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01782" y="719666"/>
          <a:ext cx="11333018" cy="5972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2800"/>
                <a:gridCol w="4170218"/>
              </a:tblGrid>
              <a:tr h="5972079">
                <a:tc>
                  <a:txBody>
                    <a:bodyPr/>
                    <a:lstStyle/>
                    <a:p>
                      <a:r>
                        <a:rPr lang="en-IN" sz="1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Program to find sum of the individual digits of a given number using </a:t>
                      </a:r>
                      <a:r>
                        <a:rPr lang="en-IN" sz="1800" b="1" i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while </a:t>
                      </a:r>
                      <a:r>
                        <a:rPr lang="en-IN" sz="1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loop</a:t>
                      </a:r>
                      <a:endParaRPr lang="en-IN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#include&lt;</a:t>
                      </a:r>
                      <a:r>
                        <a:rPr lang="en-IN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stdio.h</a:t>
                      </a:r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void main()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IN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number,digit,sum</a:t>
                      </a:r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=0; 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IN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(“\</a:t>
                      </a:r>
                      <a:r>
                        <a:rPr lang="en-IN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nEnter</a:t>
                      </a:r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the value of number”);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IN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scanf</a:t>
                      </a:r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(“%</a:t>
                      </a:r>
                      <a:r>
                        <a:rPr lang="en-IN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d”,&amp;number</a:t>
                      </a:r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while(number&gt;0)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{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digit = number % 10;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sum = sum + digit;   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number = number/10; 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}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n-IN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(“Sum of the individual digits = %</a:t>
                      </a:r>
                      <a:r>
                        <a:rPr lang="en-IN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d”,sum</a:t>
                      </a:r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  <a:endParaRPr lang="en-I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400" b="1" dirty="0" smtClean="0">
                          <a:solidFill>
                            <a:schemeClr val="tx1"/>
                          </a:solidFill>
                        </a:rPr>
                        <a:t>Output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Enter the value of number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123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Sum of the individual</a:t>
                      </a:r>
                      <a:r>
                        <a:rPr lang="en-IN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digits= 6</a:t>
                      </a:r>
                      <a:endParaRPr lang="en-IN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422074" y="226580"/>
            <a:ext cx="5417125" cy="5077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 a) Program using </a:t>
            </a:r>
            <a:r>
              <a:rPr kumimoji="0" lang="en-IN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while</a:t>
            </a: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Loop 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3699165"/>
            <a:ext cx="10515600" cy="5846618"/>
          </a:xfrm>
        </p:spPr>
        <p:txBody>
          <a:bodyPr>
            <a:noAutofit/>
          </a:bodyPr>
          <a:lstStyle/>
          <a:p>
            <a:pPr>
              <a:buNone/>
            </a:pPr>
            <a:endParaRPr lang="en-IN" sz="14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01782" y="719666"/>
          <a:ext cx="11333018" cy="5972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4145"/>
                <a:gridCol w="4488873"/>
              </a:tblGrid>
              <a:tr h="5972079">
                <a:tc>
                  <a:txBody>
                    <a:bodyPr/>
                    <a:lstStyle/>
                    <a:p>
                      <a:r>
                        <a:rPr lang="en-IN" sz="1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Program to reverse the given number using </a:t>
                      </a:r>
                      <a:r>
                        <a:rPr lang="en-IN" sz="1800" b="1" i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do.. while </a:t>
                      </a:r>
                      <a:r>
                        <a:rPr lang="en-IN" sz="1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loop</a:t>
                      </a:r>
                      <a:endParaRPr lang="en-IN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#include&lt;</a:t>
                      </a:r>
                      <a:r>
                        <a:rPr lang="en-IN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stdio.h</a:t>
                      </a: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void main()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IN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number,digit,reverse</a:t>
                      </a: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=0; 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IN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("\</a:t>
                      </a:r>
                      <a:r>
                        <a:rPr lang="en-IN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nEnter</a:t>
                      </a: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the value of number");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IN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scanf</a:t>
                      </a: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("%</a:t>
                      </a:r>
                      <a:r>
                        <a:rPr lang="en-IN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d",&amp;number</a:t>
                      </a: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do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{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digit = number % 10;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reverse = reverse*10+digit;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number = number/10; 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}while(number&gt;0);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</a:p>
                    <a:p>
                      <a:r>
                        <a:rPr lang="en-IN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("The Given number in reverse order = %</a:t>
                      </a:r>
                      <a:r>
                        <a:rPr lang="en-IN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d",reverse</a:t>
                      </a:r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  <a:endParaRPr lang="en-IN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400" b="1" dirty="0" smtClean="0">
                          <a:solidFill>
                            <a:schemeClr val="tx1"/>
                          </a:solidFill>
                        </a:rPr>
                        <a:t>Output</a:t>
                      </a:r>
                    </a:p>
                    <a:p>
                      <a:r>
                        <a:rPr lang="en-IN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Enter the value of number 123</a:t>
                      </a:r>
                    </a:p>
                    <a:p>
                      <a:r>
                        <a:rPr lang="en-IN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en-IN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given number in reverse order = 321</a:t>
                      </a:r>
                      <a:endParaRPr lang="en-IN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422075" y="226580"/>
            <a:ext cx="5860470" cy="5077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 b) Program using  </a:t>
            </a:r>
            <a:r>
              <a:rPr kumimoji="0" lang="en-IN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do..while </a:t>
            </a: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Loop 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3699165"/>
            <a:ext cx="10515600" cy="5846618"/>
          </a:xfrm>
        </p:spPr>
        <p:txBody>
          <a:bodyPr>
            <a:noAutofit/>
          </a:bodyPr>
          <a:lstStyle/>
          <a:p>
            <a:pPr>
              <a:buNone/>
            </a:pPr>
            <a:endParaRPr lang="en-IN" sz="14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01782" y="1094509"/>
          <a:ext cx="11333018" cy="4821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4145"/>
                <a:gridCol w="4488873"/>
              </a:tblGrid>
              <a:tr h="4821382">
                <a:tc>
                  <a:txBody>
                    <a:bodyPr/>
                    <a:lstStyle/>
                    <a:p>
                      <a:r>
                        <a:rPr lang="en-IN" sz="1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Program to find the factorial of a given number</a:t>
                      </a:r>
                    </a:p>
                    <a:p>
                      <a:endParaRPr lang="en-IN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#include &lt;</a:t>
                      </a:r>
                      <a:r>
                        <a:rPr lang="en-IN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stdio.h</a:t>
                      </a: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void main()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en-IN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i,n,f</a:t>
                      </a: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=1;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en-IN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("\n Enter a number");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en-IN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scanf</a:t>
                      </a: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("%</a:t>
                      </a:r>
                      <a:r>
                        <a:rPr lang="en-IN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d",&amp;n</a:t>
                      </a: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for(</a:t>
                      </a:r>
                      <a:r>
                        <a:rPr lang="en-IN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=2;i&lt;=n; </a:t>
                      </a:r>
                      <a:r>
                        <a:rPr lang="en-IN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++)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f= f * </a:t>
                      </a:r>
                      <a:r>
                        <a:rPr lang="en-IN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en-IN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("\n Factorial of %d is =  %</a:t>
                      </a:r>
                      <a:r>
                        <a:rPr lang="en-IN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d",n,f</a:t>
                      </a: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  <a:endParaRPr lang="en-IN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400" b="1" dirty="0" smtClean="0">
                          <a:solidFill>
                            <a:schemeClr val="tx1"/>
                          </a:solidFill>
                        </a:rPr>
                        <a:t>Output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Enter a number 5</a:t>
                      </a:r>
                    </a:p>
                    <a:p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Factorial of 5 is = 120</a:t>
                      </a:r>
                      <a:endParaRPr lang="en-IN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422075" y="226580"/>
            <a:ext cx="5860470" cy="5077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 c</a:t>
            </a: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 Program </a:t>
            </a: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using  </a:t>
            </a:r>
            <a:r>
              <a:rPr kumimoji="0" lang="en-IN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</a:t>
            </a: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Loop 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2164" y="281998"/>
            <a:ext cx="10037618" cy="396875"/>
          </a:xfrm>
        </p:spPr>
        <p:txBody>
          <a:bodyPr>
            <a:noAutofit/>
          </a:bodyPr>
          <a:lstStyle/>
          <a:p>
            <a:r>
              <a:rPr lang="en-IN" sz="3200" dirty="0" smtClean="0">
                <a:solidFill>
                  <a:srgbClr val="FF0000"/>
                </a:solidFill>
              </a:rPr>
              <a:t>5. Program to display day of a week using </a:t>
            </a:r>
            <a:r>
              <a:rPr lang="en-IN" sz="3200" i="1" dirty="0" smtClean="0">
                <a:solidFill>
                  <a:srgbClr val="FF0000"/>
                </a:solidFill>
              </a:rPr>
              <a:t>switch </a:t>
            </a:r>
            <a:r>
              <a:rPr lang="en-IN" sz="3200" dirty="0" smtClean="0">
                <a:solidFill>
                  <a:srgbClr val="FF0000"/>
                </a:solidFill>
              </a:rPr>
              <a:t> statement</a:t>
            </a:r>
            <a:endParaRPr lang="en-IN" sz="3200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01962" y="872836"/>
          <a:ext cx="10270838" cy="57080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5419"/>
                <a:gridCol w="5135419"/>
              </a:tblGrid>
              <a:tr h="5708073"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#include &lt;</a:t>
                      </a:r>
                      <a:r>
                        <a:rPr lang="en-IN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stdio.h</a:t>
                      </a:r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void main()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</a:p>
                    <a:p>
                      <a:r>
                        <a:rPr lang="en-IN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x;</a:t>
                      </a:r>
                    </a:p>
                    <a:p>
                      <a:r>
                        <a:rPr lang="en-IN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("Enter your option : ");</a:t>
                      </a:r>
                    </a:p>
                    <a:p>
                      <a:r>
                        <a:rPr lang="en-IN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scanf</a:t>
                      </a:r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("%</a:t>
                      </a:r>
                      <a:r>
                        <a:rPr lang="en-IN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d",&amp;x</a:t>
                      </a:r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switch(x)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case 1: </a:t>
                      </a:r>
                      <a:r>
                        <a:rPr lang="en-IN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("\n Sunday");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break;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case 2: </a:t>
                      </a:r>
                      <a:r>
                        <a:rPr lang="en-IN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("\n Monday");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break;</a:t>
                      </a:r>
                    </a:p>
                    <a:p>
                      <a:endParaRPr lang="en-IN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case 3: </a:t>
                      </a:r>
                      <a:r>
                        <a:rPr lang="en-IN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("\n Tuesday");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break;</a:t>
                      </a:r>
                    </a:p>
                    <a:p>
                      <a:endParaRPr lang="en-IN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case 4: </a:t>
                      </a:r>
                      <a:r>
                        <a:rPr lang="en-IN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("\n Wednesday");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break;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case 5: </a:t>
                      </a:r>
                      <a:r>
                        <a:rPr lang="en-IN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("\n Thursday");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break;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case 6: </a:t>
                      </a:r>
                      <a:r>
                        <a:rPr lang="en-IN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("\n Friday");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break;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case 7: </a:t>
                      </a:r>
                      <a:r>
                        <a:rPr lang="en-IN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("\n Saturday");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break;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default: </a:t>
                      </a:r>
                      <a:r>
                        <a:rPr lang="en-IN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printf</a:t>
                      </a:r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("\n Invalid Number");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}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endParaRPr lang="en-IN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Output</a:t>
                      </a: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Enter your option  : 6</a:t>
                      </a:r>
                    </a:p>
                    <a:p>
                      <a:endParaRPr lang="en-IN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Friday</a:t>
                      </a:r>
                    </a:p>
                    <a:p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0691" y="198870"/>
            <a:ext cx="8077200" cy="410730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</a:rPr>
              <a:t>6a). Program using function</a:t>
            </a:r>
            <a:endParaRPr lang="en-IN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18652" y="719664"/>
          <a:ext cx="11430002" cy="5888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59784"/>
                <a:gridCol w="4170218"/>
              </a:tblGrid>
              <a:tr h="588895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#include&lt;</a:t>
                      </a:r>
                      <a:r>
                        <a:rPr lang="en-IN" sz="18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stdio.h</a:t>
                      </a: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&gt;</a:t>
                      </a:r>
                    </a:p>
                    <a:p>
                      <a:pPr>
                        <a:buNone/>
                      </a:pPr>
                      <a:endParaRPr lang="en-IN" sz="18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IN" sz="18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int</a:t>
                      </a: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add(</a:t>
                      </a:r>
                      <a:r>
                        <a:rPr lang="en-IN" sz="18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int</a:t>
                      </a: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IN" sz="18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int</a:t>
                      </a: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);</a:t>
                      </a:r>
                    </a:p>
                    <a:p>
                      <a:pPr>
                        <a:buNone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float multiply(float, float);</a:t>
                      </a:r>
                    </a:p>
                    <a:p>
                      <a:pPr>
                        <a:buNone/>
                      </a:pPr>
                      <a:endParaRPr lang="en-IN" sz="18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void main()</a:t>
                      </a:r>
                    </a:p>
                    <a:p>
                      <a:pPr>
                        <a:buNone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{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</a:t>
                      </a:r>
                      <a:r>
                        <a:rPr lang="en-IN" sz="18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int</a:t>
                      </a: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IN" sz="18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a,b</a:t>
                      </a: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sum;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float </a:t>
                      </a:r>
                      <a:r>
                        <a:rPr lang="en-IN" sz="18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x,y,product</a:t>
                      </a: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;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</a:t>
                      </a:r>
                      <a:r>
                        <a:rPr lang="en-IN" sz="18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printf</a:t>
                      </a: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("\n Enter a and b ");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</a:t>
                      </a:r>
                      <a:r>
                        <a:rPr lang="en-IN" sz="18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scanf</a:t>
                      </a: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("%d %d", &amp;a, &amp;b);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sum=add(</a:t>
                      </a:r>
                      <a:r>
                        <a:rPr lang="en-IN" sz="18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a,b</a:t>
                      </a: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);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</a:t>
                      </a:r>
                      <a:r>
                        <a:rPr lang="en-IN" sz="18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printf</a:t>
                      </a: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("\n Enter x and y ");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</a:t>
                      </a:r>
                      <a:r>
                        <a:rPr lang="en-IN" sz="18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scanf</a:t>
                      </a: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("%f %f", &amp;x, &amp;y);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product=multiply(</a:t>
                      </a:r>
                      <a:r>
                        <a:rPr lang="en-IN" sz="18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x,y</a:t>
                      </a: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);</a:t>
                      </a:r>
                    </a:p>
                    <a:p>
                      <a:pPr>
                        <a:buNone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>
                        <a:buNone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en-IN" sz="18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printf</a:t>
                      </a: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("\</a:t>
                      </a:r>
                      <a:r>
                        <a:rPr lang="en-IN" sz="18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nSum</a:t>
                      </a: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of given two integers = %</a:t>
                      </a:r>
                      <a:r>
                        <a:rPr lang="en-IN" sz="18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d",sum</a:t>
                      </a: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);</a:t>
                      </a:r>
                    </a:p>
                    <a:p>
                      <a:pPr>
                        <a:buNone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en-IN" sz="18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printf</a:t>
                      </a: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("\</a:t>
                      </a:r>
                      <a:r>
                        <a:rPr lang="en-IN" sz="18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nProduct</a:t>
                      </a: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of two real numbers = %</a:t>
                      </a:r>
                      <a:r>
                        <a:rPr lang="en-IN" sz="18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f",product</a:t>
                      </a: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);</a:t>
                      </a:r>
                    </a:p>
                    <a:p>
                      <a:pPr>
                        <a:buNone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}</a:t>
                      </a:r>
                      <a:endParaRPr lang="en-IN" sz="18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IN" sz="18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int</a:t>
                      </a: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add(</a:t>
                      </a:r>
                      <a:r>
                        <a:rPr lang="en-IN" sz="18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p,q</a:t>
                      </a: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</a:p>
                    <a:p>
                      <a:pPr>
                        <a:buNone/>
                      </a:pPr>
                      <a:r>
                        <a:rPr lang="en-IN" sz="18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int</a:t>
                      </a: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IN" sz="18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p,q</a:t>
                      </a: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;</a:t>
                      </a:r>
                    </a:p>
                    <a:p>
                      <a:pPr>
                        <a:buNone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{</a:t>
                      </a:r>
                    </a:p>
                    <a:p>
                      <a:pPr>
                        <a:buNone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return (</a:t>
                      </a:r>
                      <a:r>
                        <a:rPr lang="en-IN" sz="18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p+q</a:t>
                      </a: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);</a:t>
                      </a:r>
                    </a:p>
                    <a:p>
                      <a:pPr>
                        <a:buNone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}</a:t>
                      </a:r>
                    </a:p>
                    <a:p>
                      <a:pPr>
                        <a:buNone/>
                      </a:pPr>
                      <a:endParaRPr lang="en-IN" sz="18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float multiply(</a:t>
                      </a:r>
                      <a:r>
                        <a:rPr lang="en-IN" sz="18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s,t</a:t>
                      </a: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</a:p>
                    <a:p>
                      <a:pPr>
                        <a:buNone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float </a:t>
                      </a:r>
                      <a:r>
                        <a:rPr lang="en-IN" sz="18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s,t</a:t>
                      </a: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;</a:t>
                      </a:r>
                    </a:p>
                    <a:p>
                      <a:pPr>
                        <a:buNone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{</a:t>
                      </a:r>
                    </a:p>
                    <a:p>
                      <a:pPr>
                        <a:buNone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return (s*t);</a:t>
                      </a:r>
                    </a:p>
                    <a:p>
                      <a:pPr>
                        <a:buNone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}</a:t>
                      </a:r>
                    </a:p>
                    <a:p>
                      <a:endParaRPr lang="en-IN" sz="18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16982" y="3948545"/>
            <a:ext cx="4184073" cy="2864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ounded Rectangular Callout 4"/>
          <p:cNvSpPr/>
          <p:nvPr/>
        </p:nvSpPr>
        <p:spPr>
          <a:xfrm>
            <a:off x="3713017" y="706581"/>
            <a:ext cx="3837711" cy="654211"/>
          </a:xfrm>
          <a:prstGeom prst="wedgeRoundRectCallout">
            <a:avLst>
              <a:gd name="adj1" fmla="val -81755"/>
              <a:gd name="adj2" fmla="val 70866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 smtClean="0">
                <a:solidFill>
                  <a:srgbClr val="002060"/>
                </a:solidFill>
              </a:rPr>
              <a:t>Function declaration</a:t>
            </a:r>
            <a:endParaRPr lang="en-IN" sz="2400" b="1" dirty="0">
              <a:solidFill>
                <a:srgbClr val="002060"/>
              </a:solidFill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4045527" y="3435927"/>
            <a:ext cx="3269673" cy="554182"/>
          </a:xfrm>
          <a:prstGeom prst="wedgeEllipseCallout">
            <a:avLst>
              <a:gd name="adj1" fmla="val -97527"/>
              <a:gd name="adj2" fmla="val 9250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IN" sz="2400" b="1" dirty="0" smtClean="0">
                <a:solidFill>
                  <a:srgbClr val="002060"/>
                </a:solidFill>
              </a:rPr>
              <a:t>Function Call</a:t>
            </a:r>
          </a:p>
          <a:p>
            <a:pPr algn="ctr"/>
            <a:endParaRPr lang="en-IN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10210800" y="845127"/>
            <a:ext cx="1579418" cy="1773381"/>
          </a:xfrm>
          <a:prstGeom prst="wedgeRoundRectCallout">
            <a:avLst>
              <a:gd name="adj1" fmla="val -109430"/>
              <a:gd name="adj2" fmla="val 43375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ounded Rectangular Callout 7"/>
          <p:cNvSpPr/>
          <p:nvPr/>
        </p:nvSpPr>
        <p:spPr>
          <a:xfrm>
            <a:off x="10210800" y="831274"/>
            <a:ext cx="1579418" cy="1773382"/>
          </a:xfrm>
          <a:prstGeom prst="wedgeRoundRectCallout">
            <a:avLst>
              <a:gd name="adj1" fmla="val -119956"/>
              <a:gd name="adj2" fmla="val -31128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rgbClr val="002060"/>
                </a:solidFill>
              </a:rPr>
              <a:t>Function Definition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5782" y="198870"/>
            <a:ext cx="8465127" cy="410730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6b). Program using functions &amp; Pointers</a:t>
            </a:r>
            <a:endParaRPr lang="en-IN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18652" y="719665"/>
          <a:ext cx="11430002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5821"/>
                <a:gridCol w="4364181"/>
              </a:tblGrid>
              <a:tr h="448964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#</a:t>
                      </a:r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include&lt;</a:t>
                      </a:r>
                      <a:r>
                        <a:rPr lang="en-IN" sz="2400" dirty="0" err="1" smtClean="0">
                          <a:solidFill>
                            <a:schemeClr val="tx1"/>
                          </a:solidFill>
                        </a:rPr>
                        <a:t>stdio.h</a:t>
                      </a:r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&gt;</a:t>
                      </a:r>
                    </a:p>
                    <a:p>
                      <a:pPr>
                        <a:buNone/>
                      </a:pPr>
                      <a:endParaRPr lang="en-IN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void swap(</a:t>
                      </a:r>
                      <a:r>
                        <a:rPr lang="en-IN" sz="24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 *, </a:t>
                      </a:r>
                      <a:r>
                        <a:rPr lang="en-IN" sz="24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 *);</a:t>
                      </a:r>
                    </a:p>
                    <a:p>
                      <a:pPr>
                        <a:buNone/>
                      </a:pPr>
                      <a:endParaRPr lang="en-IN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void main()</a:t>
                      </a:r>
                    </a:p>
                    <a:p>
                      <a:pPr>
                        <a:buNone/>
                      </a:pPr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{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IN" sz="24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IN" sz="2400" dirty="0" err="1" smtClean="0">
                          <a:solidFill>
                            <a:schemeClr val="tx1"/>
                          </a:solidFill>
                        </a:rPr>
                        <a:t>a,b</a:t>
                      </a:r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IN" sz="2400" dirty="0" err="1" smtClean="0">
                          <a:solidFill>
                            <a:schemeClr val="tx1"/>
                          </a:solidFill>
                        </a:rPr>
                        <a:t>printf</a:t>
                      </a:r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("\n Enter a and b ");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IN" sz="2400" dirty="0" err="1" smtClean="0">
                          <a:solidFill>
                            <a:schemeClr val="tx1"/>
                          </a:solidFill>
                        </a:rPr>
                        <a:t>scanf</a:t>
                      </a:r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("%d %d", &amp;a, &amp;b);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IN" sz="2400" dirty="0" err="1" smtClean="0">
                          <a:solidFill>
                            <a:schemeClr val="tx1"/>
                          </a:solidFill>
                        </a:rPr>
                        <a:t>printf</a:t>
                      </a:r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("\n Before Swapping..\n”);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IN" sz="2400" dirty="0" err="1" smtClean="0">
                          <a:solidFill>
                            <a:schemeClr val="tx1"/>
                          </a:solidFill>
                        </a:rPr>
                        <a:t>printf</a:t>
                      </a:r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(“\n a = %d      b = %</a:t>
                      </a:r>
                      <a:r>
                        <a:rPr lang="en-IN" sz="2400" dirty="0" err="1" smtClean="0">
                          <a:solidFill>
                            <a:schemeClr val="tx1"/>
                          </a:solidFill>
                        </a:rPr>
                        <a:t>d”,a,b</a:t>
                      </a:r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);</a:t>
                      </a:r>
                    </a:p>
                    <a:p>
                      <a:pPr>
                        <a:buNone/>
                      </a:pPr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   swap(&amp;</a:t>
                      </a:r>
                      <a:r>
                        <a:rPr lang="en-IN" sz="2400" dirty="0" err="1" smtClean="0">
                          <a:solidFill>
                            <a:schemeClr val="tx1"/>
                          </a:solidFill>
                        </a:rPr>
                        <a:t>a,&amp;b</a:t>
                      </a:r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);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IN" sz="2400" dirty="0" err="1" smtClean="0">
                          <a:solidFill>
                            <a:schemeClr val="tx1"/>
                          </a:solidFill>
                        </a:rPr>
                        <a:t>printf</a:t>
                      </a:r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("\n After Swapping..\n”);</a:t>
                      </a:r>
                    </a:p>
                    <a:p>
                      <a:pPr marL="0" indent="0">
                        <a:buNone/>
                      </a:pPr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IN" sz="2400" dirty="0" err="1" smtClean="0">
                          <a:solidFill>
                            <a:schemeClr val="tx1"/>
                          </a:solidFill>
                        </a:rPr>
                        <a:t>printf</a:t>
                      </a:r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(“\n a = %d   b = %</a:t>
                      </a:r>
                      <a:r>
                        <a:rPr lang="en-IN" sz="2400" dirty="0" err="1" smtClean="0">
                          <a:solidFill>
                            <a:schemeClr val="tx1"/>
                          </a:solidFill>
                        </a:rPr>
                        <a:t>d”,a,b</a:t>
                      </a:r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); </a:t>
                      </a:r>
                    </a:p>
                    <a:p>
                      <a:pPr>
                        <a:buNone/>
                      </a:pPr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}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IN" sz="2600" dirty="0" smtClean="0">
                          <a:solidFill>
                            <a:schemeClr val="tx1"/>
                          </a:solidFill>
                        </a:rPr>
                        <a:t>void swap(</a:t>
                      </a:r>
                      <a:r>
                        <a:rPr lang="en-IN" sz="26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r>
                        <a:rPr lang="en-IN" sz="2600" dirty="0" smtClean="0">
                          <a:solidFill>
                            <a:schemeClr val="tx1"/>
                          </a:solidFill>
                        </a:rPr>
                        <a:t> *p, </a:t>
                      </a:r>
                      <a:r>
                        <a:rPr lang="en-IN" sz="26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r>
                        <a:rPr lang="en-IN" sz="2600" dirty="0" smtClean="0">
                          <a:solidFill>
                            <a:schemeClr val="tx1"/>
                          </a:solidFill>
                        </a:rPr>
                        <a:t> *q)</a:t>
                      </a:r>
                    </a:p>
                    <a:p>
                      <a:pPr>
                        <a:buNone/>
                      </a:pPr>
                      <a:r>
                        <a:rPr lang="en-IN" sz="2600" dirty="0" smtClean="0">
                          <a:solidFill>
                            <a:schemeClr val="tx1"/>
                          </a:solidFill>
                        </a:rPr>
                        <a:t>{</a:t>
                      </a:r>
                    </a:p>
                    <a:p>
                      <a:pPr>
                        <a:buNone/>
                      </a:pPr>
                      <a:r>
                        <a:rPr lang="en-IN" sz="2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IN" sz="26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r>
                        <a:rPr lang="en-IN" sz="2600" dirty="0" smtClean="0">
                          <a:solidFill>
                            <a:schemeClr val="tx1"/>
                          </a:solidFill>
                        </a:rPr>
                        <a:t> temp;</a:t>
                      </a:r>
                    </a:p>
                    <a:p>
                      <a:pPr>
                        <a:buNone/>
                      </a:pPr>
                      <a:r>
                        <a:rPr lang="en-IN" sz="2600" dirty="0" smtClean="0">
                          <a:solidFill>
                            <a:schemeClr val="tx1"/>
                          </a:solidFill>
                        </a:rPr>
                        <a:t> temp = *p;</a:t>
                      </a:r>
                    </a:p>
                    <a:p>
                      <a:pPr>
                        <a:buNone/>
                      </a:pPr>
                      <a:r>
                        <a:rPr lang="en-IN" sz="2600" dirty="0" smtClean="0">
                          <a:solidFill>
                            <a:schemeClr val="tx1"/>
                          </a:solidFill>
                        </a:rPr>
                        <a:t> *p = *q;</a:t>
                      </a:r>
                    </a:p>
                    <a:p>
                      <a:pPr>
                        <a:buNone/>
                      </a:pPr>
                      <a:r>
                        <a:rPr lang="en-IN" sz="2600" dirty="0" smtClean="0">
                          <a:solidFill>
                            <a:schemeClr val="tx1"/>
                          </a:solidFill>
                        </a:rPr>
                        <a:t> *q = temp;</a:t>
                      </a:r>
                    </a:p>
                    <a:p>
                      <a:pPr>
                        <a:buNone/>
                      </a:pPr>
                      <a:r>
                        <a:rPr lang="en-IN" sz="2600" dirty="0" smtClean="0">
                          <a:solidFill>
                            <a:schemeClr val="tx1"/>
                          </a:solidFill>
                        </a:rPr>
                        <a:t>}</a:t>
                      </a:r>
                    </a:p>
                    <a:p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Rounded Rectangular Callout 6"/>
          <p:cNvSpPr/>
          <p:nvPr/>
        </p:nvSpPr>
        <p:spPr>
          <a:xfrm>
            <a:off x="3713018" y="706581"/>
            <a:ext cx="3629892" cy="654211"/>
          </a:xfrm>
          <a:prstGeom prst="wedgeRoundRectCallout">
            <a:avLst>
              <a:gd name="adj1" fmla="val -78867"/>
              <a:gd name="adj2" fmla="val 75102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 smtClean="0">
                <a:solidFill>
                  <a:srgbClr val="002060"/>
                </a:solidFill>
              </a:rPr>
              <a:t>Function declaration</a:t>
            </a:r>
            <a:endParaRPr lang="en-IN" sz="2400" b="1" dirty="0">
              <a:solidFill>
                <a:srgbClr val="002060"/>
              </a:solidFill>
            </a:endParaRPr>
          </a:p>
        </p:txBody>
      </p:sp>
      <p:sp>
        <p:nvSpPr>
          <p:cNvPr id="8" name="Oval Callout 7"/>
          <p:cNvSpPr/>
          <p:nvPr/>
        </p:nvSpPr>
        <p:spPr>
          <a:xfrm>
            <a:off x="6857983" y="3685310"/>
            <a:ext cx="2563091" cy="900546"/>
          </a:xfrm>
          <a:prstGeom prst="wedgeEllipseCallout">
            <a:avLst>
              <a:gd name="adj1" fmla="val -200005"/>
              <a:gd name="adj2" fmla="val 126492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IN" sz="2400" b="1" dirty="0" smtClean="0">
                <a:solidFill>
                  <a:srgbClr val="002060"/>
                </a:solidFill>
              </a:rPr>
              <a:t>Function Call</a:t>
            </a:r>
          </a:p>
          <a:p>
            <a:pPr algn="ctr"/>
            <a:endParaRPr lang="en-IN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10487887" y="2078183"/>
            <a:ext cx="1579418" cy="1773382"/>
          </a:xfrm>
          <a:prstGeom prst="wedgeRoundRectCallout">
            <a:avLst>
              <a:gd name="adj1" fmla="val -119956"/>
              <a:gd name="adj2" fmla="val -31128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rgbClr val="002060"/>
                </a:solidFill>
              </a:rPr>
              <a:t>Function Definition</a:t>
            </a:r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43775" y="4686300"/>
            <a:ext cx="4848225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2610" y="2523988"/>
            <a:ext cx="94242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Thank You</a:t>
            </a:r>
            <a:endParaRPr lang="en-US" sz="9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07229" y="401782"/>
            <a:ext cx="10553498" cy="604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42109" y="565106"/>
            <a:ext cx="9905999" cy="5848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4253346" y="0"/>
            <a:ext cx="38238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 smtClean="0"/>
              <a:t>Flowchart Symbols</a:t>
            </a:r>
            <a:endParaRPr lang="en-IN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46909" y="741794"/>
            <a:ext cx="9698182" cy="590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579418" y="207818"/>
            <a:ext cx="88253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/>
              <a:t>Flowchart for </a:t>
            </a:r>
            <a:r>
              <a:rPr lang="en-IN" sz="3200" b="1" dirty="0" smtClean="0"/>
              <a:t>simple if..else statement</a:t>
            </a:r>
            <a:endParaRPr lang="en-IN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9343" y="378981"/>
            <a:ext cx="7218221" cy="507711"/>
          </a:xfrm>
        </p:spPr>
        <p:txBody>
          <a:bodyPr>
            <a:normAutofit fontScale="90000"/>
          </a:bodyPr>
          <a:lstStyle/>
          <a:p>
            <a:r>
              <a:rPr lang="en-IN" sz="3600" dirty="0" smtClean="0">
                <a:solidFill>
                  <a:srgbClr val="FF0000"/>
                </a:solidFill>
              </a:rPr>
              <a:t>1a) </a:t>
            </a:r>
            <a:r>
              <a:rPr lang="en-IN" sz="3600" dirty="0" smtClean="0">
                <a:solidFill>
                  <a:srgbClr val="FF0000"/>
                </a:solidFill>
              </a:rPr>
              <a:t>Program </a:t>
            </a:r>
            <a:r>
              <a:rPr lang="en-IN" sz="3600" dirty="0" smtClean="0">
                <a:solidFill>
                  <a:srgbClr val="FF0000"/>
                </a:solidFill>
              </a:rPr>
              <a:t>for finding area </a:t>
            </a:r>
            <a:r>
              <a:rPr lang="en-IN" sz="3600" dirty="0" smtClean="0">
                <a:solidFill>
                  <a:srgbClr val="FF0000"/>
                </a:solidFill>
              </a:rPr>
              <a:t>of a Circle </a:t>
            </a:r>
            <a:br>
              <a:rPr lang="en-IN" sz="3600" dirty="0" smtClean="0">
                <a:solidFill>
                  <a:srgbClr val="FF0000"/>
                </a:solidFill>
              </a:rPr>
            </a:br>
            <a:endParaRPr lang="en-IN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9092"/>
            <a:ext cx="10515600" cy="53617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400" dirty="0" smtClean="0"/>
              <a:t>#include&lt;</a:t>
            </a:r>
            <a:r>
              <a:rPr lang="en-IN" sz="2400" dirty="0" err="1" smtClean="0"/>
              <a:t>stdio.h</a:t>
            </a:r>
            <a:r>
              <a:rPr lang="en-IN" sz="2400" dirty="0" smtClean="0"/>
              <a:t>&gt;</a:t>
            </a:r>
          </a:p>
          <a:p>
            <a:pPr>
              <a:buNone/>
            </a:pPr>
            <a:r>
              <a:rPr lang="en-IN" sz="2400" dirty="0" smtClean="0"/>
              <a:t>#define pi 3.143</a:t>
            </a:r>
            <a:endParaRPr lang="en-IN" sz="2400" dirty="0" smtClean="0"/>
          </a:p>
          <a:p>
            <a:pPr>
              <a:buNone/>
            </a:pPr>
            <a:r>
              <a:rPr lang="en-IN" sz="2400" dirty="0" err="1" smtClean="0"/>
              <a:t>int</a:t>
            </a:r>
            <a:r>
              <a:rPr lang="en-IN" sz="2400" dirty="0" smtClean="0"/>
              <a:t> </a:t>
            </a:r>
            <a:r>
              <a:rPr lang="en-IN" sz="2400" dirty="0" smtClean="0"/>
              <a:t>main()</a:t>
            </a:r>
          </a:p>
          <a:p>
            <a:pPr>
              <a:buNone/>
            </a:pPr>
            <a:r>
              <a:rPr lang="en-IN" sz="2400" dirty="0" smtClean="0"/>
              <a:t>{</a:t>
            </a:r>
          </a:p>
          <a:p>
            <a:pPr>
              <a:buNone/>
            </a:pPr>
            <a:r>
              <a:rPr lang="en-IN" sz="2400" dirty="0" smtClean="0"/>
              <a:t>  </a:t>
            </a:r>
            <a:r>
              <a:rPr lang="en-IN" sz="2400" dirty="0" smtClean="0"/>
              <a:t>float radius, area;</a:t>
            </a:r>
            <a:endParaRPr lang="en-IN" sz="2400" dirty="0" smtClean="0"/>
          </a:p>
          <a:p>
            <a:pPr>
              <a:buNone/>
            </a:pPr>
            <a:r>
              <a:rPr lang="en-IN" sz="2400" dirty="0" smtClean="0"/>
              <a:t>  </a:t>
            </a:r>
            <a:r>
              <a:rPr lang="en-IN" sz="2400" dirty="0" err="1" smtClean="0"/>
              <a:t>printf</a:t>
            </a:r>
            <a:r>
              <a:rPr lang="en-IN" sz="2400" dirty="0" smtClean="0"/>
              <a:t>(“\n Enter </a:t>
            </a:r>
            <a:r>
              <a:rPr lang="en-IN" sz="2400" dirty="0" smtClean="0"/>
              <a:t>the radius </a:t>
            </a:r>
            <a:r>
              <a:rPr lang="en-IN" sz="2400" dirty="0" smtClean="0"/>
              <a:t>: “);</a:t>
            </a:r>
          </a:p>
          <a:p>
            <a:pPr>
              <a:buNone/>
            </a:pPr>
            <a:r>
              <a:rPr lang="en-IN" sz="2400" dirty="0" smtClean="0"/>
              <a:t>	 </a:t>
            </a:r>
            <a:r>
              <a:rPr lang="en-IN" sz="2400" dirty="0" err="1" smtClean="0"/>
              <a:t>scanf</a:t>
            </a:r>
            <a:r>
              <a:rPr lang="en-IN" sz="2400" dirty="0" smtClean="0"/>
              <a:t>(“%f”, &amp;radius);</a:t>
            </a:r>
            <a:endParaRPr lang="en-IN" sz="2400" dirty="0" smtClean="0"/>
          </a:p>
          <a:p>
            <a:pPr>
              <a:buNone/>
            </a:pPr>
            <a:r>
              <a:rPr lang="en-IN" sz="2400" dirty="0" smtClean="0"/>
              <a:t>  </a:t>
            </a:r>
            <a:r>
              <a:rPr lang="en-IN" sz="2400" dirty="0" smtClean="0"/>
              <a:t> area = pi * radius *radius;</a:t>
            </a:r>
            <a:endParaRPr lang="en-IN" sz="2400" dirty="0" smtClean="0"/>
          </a:p>
          <a:p>
            <a:pPr>
              <a:buNone/>
            </a:pPr>
            <a:r>
              <a:rPr lang="en-IN" sz="2400" dirty="0" smtClean="0"/>
              <a:t>   </a:t>
            </a:r>
            <a:r>
              <a:rPr lang="en-IN" sz="2400" dirty="0" err="1" smtClean="0"/>
              <a:t>printf</a:t>
            </a:r>
            <a:r>
              <a:rPr lang="en-IN" sz="2400" dirty="0" smtClean="0"/>
              <a:t>(“\</a:t>
            </a:r>
            <a:r>
              <a:rPr lang="en-IN" sz="2400" dirty="0" err="1" smtClean="0"/>
              <a:t>nArea</a:t>
            </a:r>
            <a:r>
              <a:rPr lang="en-IN" sz="2400" dirty="0" smtClean="0"/>
              <a:t> of the Circle is = %f”, area);</a:t>
            </a:r>
          </a:p>
          <a:p>
            <a:pPr>
              <a:buNone/>
            </a:pPr>
            <a:r>
              <a:rPr lang="en-IN" sz="2400" dirty="0" smtClean="0"/>
              <a:t>   return 0;</a:t>
            </a:r>
            <a:endParaRPr lang="en-IN" sz="2400" dirty="0" smtClean="0"/>
          </a:p>
          <a:p>
            <a:pPr>
              <a:buNone/>
            </a:pPr>
            <a:r>
              <a:rPr lang="en-IN" sz="2400" dirty="0" smtClean="0"/>
              <a:t>}</a:t>
            </a:r>
            <a:endParaRPr lang="en-IN" sz="2400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3186545" y="1523999"/>
            <a:ext cx="3629892" cy="654211"/>
          </a:xfrm>
          <a:prstGeom prst="wedgeRoundRectCallout">
            <a:avLst>
              <a:gd name="adj1" fmla="val -76959"/>
              <a:gd name="adj2" fmla="val 161930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 smtClean="0">
                <a:solidFill>
                  <a:srgbClr val="002060"/>
                </a:solidFill>
              </a:rPr>
              <a:t>Input variable</a:t>
            </a:r>
            <a:endParaRPr lang="en-IN" sz="2400" b="1" dirty="0">
              <a:solidFill>
                <a:srgbClr val="002060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475018" y="2299854"/>
            <a:ext cx="3629892" cy="654211"/>
          </a:xfrm>
          <a:prstGeom prst="wedgeRoundRectCallout">
            <a:avLst>
              <a:gd name="adj1" fmla="val -78867"/>
              <a:gd name="adj2" fmla="val 75102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 smtClean="0">
                <a:solidFill>
                  <a:srgbClr val="002060"/>
                </a:solidFill>
              </a:rPr>
              <a:t>Output variable</a:t>
            </a:r>
            <a:endParaRPr lang="en-IN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143" y="226580"/>
            <a:ext cx="10986655" cy="507711"/>
          </a:xfrm>
        </p:spPr>
        <p:txBody>
          <a:bodyPr>
            <a:normAutofit fontScale="90000"/>
          </a:bodyPr>
          <a:lstStyle/>
          <a:p>
            <a:r>
              <a:rPr lang="en-IN" sz="3600" dirty="0" smtClean="0">
                <a:solidFill>
                  <a:srgbClr val="FF0000"/>
                </a:solidFill>
              </a:rPr>
              <a:t>1b </a:t>
            </a:r>
            <a:r>
              <a:rPr lang="en-IN" sz="3600" dirty="0" smtClean="0">
                <a:solidFill>
                  <a:srgbClr val="FF0000"/>
                </a:solidFill>
              </a:rPr>
              <a:t>)Program </a:t>
            </a:r>
            <a:r>
              <a:rPr lang="en-IN" sz="3600" dirty="0" smtClean="0">
                <a:solidFill>
                  <a:srgbClr val="FF0000"/>
                </a:solidFill>
              </a:rPr>
              <a:t>to check Odd </a:t>
            </a:r>
            <a:r>
              <a:rPr lang="en-IN" sz="3600" dirty="0" smtClean="0">
                <a:solidFill>
                  <a:srgbClr val="FF0000"/>
                </a:solidFill>
              </a:rPr>
              <a:t>or Even </a:t>
            </a:r>
            <a:r>
              <a:rPr lang="en-IN" sz="3600" dirty="0" smtClean="0">
                <a:solidFill>
                  <a:srgbClr val="FF0000"/>
                </a:solidFill>
              </a:rPr>
              <a:t>number using </a:t>
            </a:r>
            <a:r>
              <a:rPr lang="en-IN" sz="3600" i="1" dirty="0" smtClean="0">
                <a:solidFill>
                  <a:srgbClr val="FF0000"/>
                </a:solidFill>
              </a:rPr>
              <a:t>if..else S</a:t>
            </a:r>
            <a:r>
              <a:rPr lang="en-IN" sz="3600" dirty="0" smtClean="0">
                <a:solidFill>
                  <a:srgbClr val="FF0000"/>
                </a:solidFill>
              </a:rPr>
              <a:t>tatement</a:t>
            </a:r>
            <a:endParaRPr lang="en-IN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9092"/>
            <a:ext cx="10515600" cy="53617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400" dirty="0" smtClean="0"/>
              <a:t>#include&lt;</a:t>
            </a:r>
            <a:r>
              <a:rPr lang="en-IN" sz="2400" dirty="0" err="1" smtClean="0"/>
              <a:t>stdio.h</a:t>
            </a:r>
            <a:r>
              <a:rPr lang="en-IN" sz="2400" dirty="0" smtClean="0"/>
              <a:t>&gt;</a:t>
            </a:r>
          </a:p>
          <a:p>
            <a:pPr>
              <a:buNone/>
            </a:pPr>
            <a:r>
              <a:rPr lang="en-IN" sz="2400" dirty="0" smtClean="0"/>
              <a:t>void main()</a:t>
            </a:r>
          </a:p>
          <a:p>
            <a:pPr>
              <a:buNone/>
            </a:pPr>
            <a:r>
              <a:rPr lang="en-IN" sz="2400" dirty="0" smtClean="0"/>
              <a:t>{</a:t>
            </a:r>
          </a:p>
          <a:p>
            <a:pPr>
              <a:buNone/>
            </a:pPr>
            <a:r>
              <a:rPr lang="en-IN" sz="2400" dirty="0" smtClean="0"/>
              <a:t>  </a:t>
            </a:r>
            <a:r>
              <a:rPr lang="en-IN" sz="2400" dirty="0" err="1" smtClean="0"/>
              <a:t>int</a:t>
            </a:r>
            <a:r>
              <a:rPr lang="en-IN" sz="2400" dirty="0" smtClean="0"/>
              <a:t> number;</a:t>
            </a:r>
          </a:p>
          <a:p>
            <a:pPr>
              <a:buNone/>
            </a:pPr>
            <a:r>
              <a:rPr lang="en-IN" sz="2400" dirty="0" smtClean="0"/>
              <a:t>  </a:t>
            </a:r>
            <a:r>
              <a:rPr lang="en-IN" sz="2400" dirty="0" err="1" smtClean="0"/>
              <a:t>printf</a:t>
            </a:r>
            <a:r>
              <a:rPr lang="en-IN" sz="2400" dirty="0" smtClean="0"/>
              <a:t>(“\n Enter a number : “);</a:t>
            </a:r>
          </a:p>
          <a:p>
            <a:pPr>
              <a:buNone/>
            </a:pPr>
            <a:r>
              <a:rPr lang="en-IN" sz="2400" dirty="0" smtClean="0"/>
              <a:t>	 </a:t>
            </a:r>
            <a:r>
              <a:rPr lang="en-IN" sz="2400" dirty="0" err="1" smtClean="0"/>
              <a:t>scanf</a:t>
            </a:r>
            <a:r>
              <a:rPr lang="en-IN" sz="2400" dirty="0" smtClean="0"/>
              <a:t>(“%d”, &amp;number);</a:t>
            </a:r>
          </a:p>
          <a:p>
            <a:pPr>
              <a:buNone/>
            </a:pPr>
            <a:r>
              <a:rPr lang="en-IN" sz="2400" dirty="0" smtClean="0"/>
              <a:t>  if( number%2 == 0)</a:t>
            </a:r>
          </a:p>
          <a:p>
            <a:pPr>
              <a:buNone/>
            </a:pPr>
            <a:r>
              <a:rPr lang="en-IN" sz="2400" dirty="0" smtClean="0"/>
              <a:t>     </a:t>
            </a:r>
            <a:r>
              <a:rPr lang="en-IN" sz="2400" dirty="0" err="1" smtClean="0"/>
              <a:t>printf</a:t>
            </a:r>
            <a:r>
              <a:rPr lang="en-IN" sz="2400" dirty="0" smtClean="0"/>
              <a:t>(“%d is an EVEN number“, number);</a:t>
            </a:r>
          </a:p>
          <a:p>
            <a:pPr>
              <a:buNone/>
            </a:pPr>
            <a:r>
              <a:rPr lang="en-IN" sz="2400" dirty="0" smtClean="0"/>
              <a:t>  else</a:t>
            </a:r>
          </a:p>
          <a:p>
            <a:pPr>
              <a:buNone/>
            </a:pPr>
            <a:r>
              <a:rPr lang="en-IN" sz="2400" dirty="0" smtClean="0"/>
              <a:t>      </a:t>
            </a:r>
            <a:r>
              <a:rPr lang="en-IN" sz="2400" dirty="0" err="1" smtClean="0"/>
              <a:t>printf</a:t>
            </a:r>
            <a:r>
              <a:rPr lang="en-IN" sz="2400" dirty="0" smtClean="0"/>
              <a:t>(“%d is an ODD number“, number);</a:t>
            </a:r>
          </a:p>
          <a:p>
            <a:pPr>
              <a:buNone/>
            </a:pPr>
            <a:r>
              <a:rPr lang="en-IN" sz="2400" dirty="0" smtClean="0"/>
              <a:t>}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4501" y="171162"/>
            <a:ext cx="10210799" cy="507711"/>
          </a:xfrm>
        </p:spPr>
        <p:txBody>
          <a:bodyPr>
            <a:noAutofit/>
          </a:bodyPr>
          <a:lstStyle/>
          <a:p>
            <a:r>
              <a:rPr lang="en-IN" sz="3200" dirty="0" smtClean="0">
                <a:solidFill>
                  <a:srgbClr val="FF0000"/>
                </a:solidFill>
              </a:rPr>
              <a:t>2 </a:t>
            </a:r>
            <a:r>
              <a:rPr lang="en-IN" sz="3200" dirty="0" smtClean="0">
                <a:solidFill>
                  <a:srgbClr val="FF0000"/>
                </a:solidFill>
              </a:rPr>
              <a:t>b)</a:t>
            </a:r>
            <a:r>
              <a:rPr lang="en-IN" sz="3200" dirty="0" smtClean="0">
                <a:solidFill>
                  <a:srgbClr val="FF0000"/>
                </a:solidFill>
              </a:rPr>
              <a:t> </a:t>
            </a:r>
            <a:r>
              <a:rPr lang="en-IN" sz="3200" dirty="0" smtClean="0">
                <a:solidFill>
                  <a:srgbClr val="FF0000"/>
                </a:solidFill>
              </a:rPr>
              <a:t> </a:t>
            </a:r>
            <a:r>
              <a:rPr lang="en-IN" sz="3200" dirty="0" smtClean="0">
                <a:solidFill>
                  <a:srgbClr val="FF0000"/>
                </a:solidFill>
              </a:rPr>
              <a:t>Biggest </a:t>
            </a:r>
            <a:r>
              <a:rPr lang="en-IN" sz="3200" dirty="0" smtClean="0">
                <a:solidFill>
                  <a:srgbClr val="FF0000"/>
                </a:solidFill>
              </a:rPr>
              <a:t>among three numbers using nested</a:t>
            </a:r>
            <a:r>
              <a:rPr lang="en-IN" sz="3200" i="1" dirty="0" smtClean="0">
                <a:solidFill>
                  <a:srgbClr val="FF0000"/>
                </a:solidFill>
              </a:rPr>
              <a:t> if S</a:t>
            </a:r>
            <a:r>
              <a:rPr lang="en-IN" sz="3200" dirty="0" smtClean="0">
                <a:solidFill>
                  <a:srgbClr val="FF0000"/>
                </a:solidFill>
              </a:rPr>
              <a:t>tatement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9092"/>
            <a:ext cx="10515600" cy="555567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IN" dirty="0" smtClean="0"/>
              <a:t>#include&lt;</a:t>
            </a:r>
            <a:r>
              <a:rPr lang="en-IN" dirty="0" err="1" smtClean="0"/>
              <a:t>stdio.h</a:t>
            </a:r>
            <a:r>
              <a:rPr lang="en-IN" dirty="0" smtClean="0"/>
              <a:t>&gt;</a:t>
            </a:r>
          </a:p>
          <a:p>
            <a:pPr>
              <a:buNone/>
            </a:pPr>
            <a:r>
              <a:rPr lang="en-IN" dirty="0" smtClean="0"/>
              <a:t>void main()</a:t>
            </a:r>
          </a:p>
          <a:p>
            <a:pPr>
              <a:buNone/>
            </a:pPr>
            <a:r>
              <a:rPr lang="en-IN" dirty="0" smtClean="0"/>
              <a:t>{</a:t>
            </a:r>
          </a:p>
          <a:p>
            <a:pPr>
              <a:buNone/>
            </a:pPr>
            <a:r>
              <a:rPr lang="en-IN" dirty="0" smtClean="0"/>
              <a:t>  </a:t>
            </a:r>
            <a:r>
              <a:rPr lang="en-IN" dirty="0" err="1" smtClean="0"/>
              <a:t>int</a:t>
            </a:r>
            <a:r>
              <a:rPr lang="en-IN" dirty="0" smtClean="0"/>
              <a:t> num1,num2,num3;</a:t>
            </a:r>
          </a:p>
          <a:p>
            <a:pPr>
              <a:buNone/>
            </a:pPr>
            <a:r>
              <a:rPr lang="en-IN" dirty="0" smtClean="0"/>
              <a:t>  </a:t>
            </a:r>
            <a:r>
              <a:rPr lang="en-IN" dirty="0" err="1" smtClean="0"/>
              <a:t>printf</a:t>
            </a:r>
            <a:r>
              <a:rPr lang="en-IN" dirty="0" smtClean="0"/>
              <a:t>(“\n Enter three numbers \n“);</a:t>
            </a:r>
          </a:p>
          <a:p>
            <a:pPr>
              <a:buNone/>
            </a:pPr>
            <a:r>
              <a:rPr lang="en-IN" dirty="0" smtClean="0"/>
              <a:t>	 </a:t>
            </a:r>
            <a:r>
              <a:rPr lang="en-IN" dirty="0" err="1" smtClean="0"/>
              <a:t>scanf</a:t>
            </a:r>
            <a:r>
              <a:rPr lang="en-IN" dirty="0" smtClean="0"/>
              <a:t>(“%d %d %d”, &amp;num1, &amp;num2, &amp;num3);</a:t>
            </a:r>
          </a:p>
          <a:p>
            <a:pPr>
              <a:buNone/>
            </a:pPr>
            <a:r>
              <a:rPr lang="en-IN" dirty="0" smtClean="0"/>
              <a:t>  if( num1 &gt; num2)</a:t>
            </a:r>
          </a:p>
          <a:p>
            <a:pPr>
              <a:buNone/>
            </a:pPr>
            <a:r>
              <a:rPr lang="en-IN" dirty="0" smtClean="0"/>
              <a:t>      if (num1 &gt; num3)    </a:t>
            </a:r>
          </a:p>
          <a:p>
            <a:pPr>
              <a:buNone/>
            </a:pPr>
            <a:r>
              <a:rPr lang="en-IN" dirty="0" smtClean="0"/>
              <a:t>         </a:t>
            </a:r>
            <a:r>
              <a:rPr lang="en-IN" dirty="0" err="1" smtClean="0"/>
              <a:t>printf</a:t>
            </a:r>
            <a:r>
              <a:rPr lang="en-IN" dirty="0" smtClean="0"/>
              <a:t>(“%d is the Biggest number“, num1);</a:t>
            </a:r>
          </a:p>
          <a:p>
            <a:pPr>
              <a:buNone/>
            </a:pPr>
            <a:r>
              <a:rPr lang="en-IN" dirty="0" smtClean="0"/>
              <a:t>      else</a:t>
            </a:r>
          </a:p>
          <a:p>
            <a:pPr>
              <a:buNone/>
            </a:pPr>
            <a:r>
              <a:rPr lang="en-IN" dirty="0" smtClean="0"/>
              <a:t>         </a:t>
            </a:r>
            <a:r>
              <a:rPr lang="en-IN" dirty="0" err="1" smtClean="0"/>
              <a:t>printf</a:t>
            </a:r>
            <a:r>
              <a:rPr lang="en-IN" dirty="0" smtClean="0"/>
              <a:t> (“%d is the Biggest number“, num3);</a:t>
            </a:r>
          </a:p>
          <a:p>
            <a:pPr>
              <a:buNone/>
            </a:pPr>
            <a:r>
              <a:rPr lang="en-IN" dirty="0" smtClean="0"/>
              <a:t>   else </a:t>
            </a:r>
          </a:p>
          <a:p>
            <a:pPr>
              <a:buNone/>
            </a:pPr>
            <a:r>
              <a:rPr lang="en-IN" dirty="0" smtClean="0"/>
              <a:t>      if(num2 &gt; num3)</a:t>
            </a:r>
          </a:p>
          <a:p>
            <a:pPr>
              <a:buNone/>
            </a:pPr>
            <a:r>
              <a:rPr lang="en-IN" dirty="0" smtClean="0"/>
              <a:t>            </a:t>
            </a:r>
            <a:r>
              <a:rPr lang="en-IN" dirty="0" err="1" smtClean="0"/>
              <a:t>printf</a:t>
            </a:r>
            <a:r>
              <a:rPr lang="en-IN" dirty="0" smtClean="0"/>
              <a:t>(“%d is the Biggest number“, num2);</a:t>
            </a:r>
          </a:p>
          <a:p>
            <a:pPr>
              <a:buNone/>
            </a:pPr>
            <a:r>
              <a:rPr lang="en-IN" dirty="0" smtClean="0"/>
              <a:t>      else</a:t>
            </a:r>
          </a:p>
          <a:p>
            <a:pPr>
              <a:buNone/>
            </a:pPr>
            <a:r>
              <a:rPr lang="en-IN" dirty="0" smtClean="0"/>
              <a:t>         </a:t>
            </a:r>
            <a:r>
              <a:rPr lang="en-IN" dirty="0" err="1" smtClean="0"/>
              <a:t>printf</a:t>
            </a:r>
            <a:r>
              <a:rPr lang="en-IN" dirty="0" smtClean="0"/>
              <a:t> (“%d is the Biggest number“, num3);</a:t>
            </a:r>
          </a:p>
          <a:p>
            <a:pPr>
              <a:buNone/>
            </a:pPr>
            <a:r>
              <a:rPr lang="en-IN" dirty="0" smtClean="0"/>
              <a:t>}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927" y="226580"/>
            <a:ext cx="11596255" cy="507711"/>
          </a:xfrm>
        </p:spPr>
        <p:txBody>
          <a:bodyPr>
            <a:noAutofit/>
          </a:bodyPr>
          <a:lstStyle/>
          <a:p>
            <a:r>
              <a:rPr lang="en-IN" sz="3200" dirty="0" smtClean="0"/>
              <a:t>2 </a:t>
            </a:r>
            <a:r>
              <a:rPr lang="en-IN" sz="3200" dirty="0" smtClean="0"/>
              <a:t>c) Obtaining </a:t>
            </a:r>
            <a:r>
              <a:rPr lang="en-IN" sz="3200" dirty="0" smtClean="0"/>
              <a:t>the Grade of a Student using </a:t>
            </a:r>
            <a:r>
              <a:rPr lang="en-IN" sz="3200" i="1" dirty="0" smtClean="0"/>
              <a:t>else if S</a:t>
            </a:r>
            <a:r>
              <a:rPr lang="en-IN" sz="3200" dirty="0" smtClean="0"/>
              <a:t>tatement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9092"/>
            <a:ext cx="10515600" cy="5555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The marks obtained by a student in 5 different subjects are input through the keyboard. The student gets a grade as per the following rules:</a:t>
            </a:r>
          </a:p>
          <a:p>
            <a:pPr>
              <a:buNone/>
            </a:pPr>
            <a:r>
              <a:rPr lang="en-IN" dirty="0" smtClean="0"/>
              <a:t>Percentage above or equal to 75 - Distinction</a:t>
            </a:r>
          </a:p>
          <a:p>
            <a:pPr>
              <a:buNone/>
            </a:pPr>
            <a:r>
              <a:rPr lang="en-IN" dirty="0" smtClean="0"/>
              <a:t>Percentage between 60 and 74 – First class</a:t>
            </a:r>
          </a:p>
          <a:p>
            <a:pPr>
              <a:buNone/>
            </a:pPr>
            <a:r>
              <a:rPr lang="en-IN" dirty="0" smtClean="0"/>
              <a:t>Percentage between 50 and 59 - Second class</a:t>
            </a:r>
          </a:p>
          <a:p>
            <a:pPr>
              <a:buNone/>
            </a:pPr>
            <a:r>
              <a:rPr lang="en-IN" dirty="0" smtClean="0"/>
              <a:t>Percentage between 40 and 49 – Third class</a:t>
            </a:r>
          </a:p>
          <a:p>
            <a:pPr>
              <a:buNone/>
            </a:pPr>
            <a:r>
              <a:rPr lang="en-IN" dirty="0" smtClean="0"/>
              <a:t>Percentage less than 40 - Fail</a:t>
            </a:r>
          </a:p>
          <a:p>
            <a:pPr>
              <a:buNone/>
            </a:pPr>
            <a:r>
              <a:rPr lang="en-IN" dirty="0" smtClean="0"/>
              <a:t>Write a C program to calculate the grade obtained by the student using </a:t>
            </a:r>
            <a:r>
              <a:rPr lang="en-IN" dirty="0" smtClean="0"/>
              <a:t>else </a:t>
            </a:r>
            <a:r>
              <a:rPr lang="en-IN" dirty="0" smtClean="0"/>
              <a:t>if </a:t>
            </a:r>
            <a:r>
              <a:rPr lang="en-IN" dirty="0" smtClean="0"/>
              <a:t>ladder </a:t>
            </a:r>
            <a:r>
              <a:rPr lang="en-IN" dirty="0" smtClean="0"/>
              <a:t>statement.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818" y="212725"/>
            <a:ext cx="10432473" cy="507711"/>
          </a:xfrm>
        </p:spPr>
        <p:txBody>
          <a:bodyPr>
            <a:noAutofit/>
          </a:bodyPr>
          <a:lstStyle/>
          <a:p>
            <a:r>
              <a:rPr lang="en-IN" sz="2800" dirty="0" smtClean="0">
                <a:solidFill>
                  <a:srgbClr val="FF0000"/>
                </a:solidFill>
              </a:rPr>
              <a:t>2c.) </a:t>
            </a:r>
            <a:r>
              <a:rPr lang="en-IN" sz="2800" dirty="0" smtClean="0">
                <a:solidFill>
                  <a:srgbClr val="FF0000"/>
                </a:solidFill>
              </a:rPr>
              <a:t>Program for obtaining the Grade of a Student using </a:t>
            </a:r>
            <a:r>
              <a:rPr lang="en-IN" sz="2800" i="1" dirty="0" smtClean="0">
                <a:solidFill>
                  <a:srgbClr val="FF0000"/>
                </a:solidFill>
              </a:rPr>
              <a:t>else if ladder S</a:t>
            </a:r>
            <a:r>
              <a:rPr lang="en-IN" sz="2800" dirty="0" smtClean="0">
                <a:solidFill>
                  <a:srgbClr val="FF0000"/>
                </a:solidFill>
              </a:rPr>
              <a:t>tatement</a:t>
            </a:r>
            <a:endParaRPr lang="en-IN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3699165"/>
            <a:ext cx="10515600" cy="5846618"/>
          </a:xfrm>
        </p:spPr>
        <p:txBody>
          <a:bodyPr>
            <a:noAutofit/>
          </a:bodyPr>
          <a:lstStyle/>
          <a:p>
            <a:pPr>
              <a:buNone/>
            </a:pPr>
            <a:endParaRPr lang="en-IN" sz="14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71055" y="885921"/>
          <a:ext cx="11333018" cy="5972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2800"/>
                <a:gridCol w="4170218"/>
              </a:tblGrid>
              <a:tr h="597207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IN" sz="1800" b="1" dirty="0" smtClean="0">
                          <a:solidFill>
                            <a:schemeClr val="tx1"/>
                          </a:solidFill>
                        </a:rPr>
                        <a:t># include &lt;</a:t>
                      </a:r>
                      <a:r>
                        <a:rPr lang="en-IN" sz="1800" b="1" dirty="0" err="1" smtClean="0">
                          <a:solidFill>
                            <a:schemeClr val="tx1"/>
                          </a:solidFill>
                        </a:rPr>
                        <a:t>stdio.h</a:t>
                      </a:r>
                      <a:r>
                        <a:rPr lang="en-IN" sz="1800" b="1" dirty="0" smtClean="0">
                          <a:solidFill>
                            <a:schemeClr val="tx1"/>
                          </a:solidFill>
                        </a:rPr>
                        <a:t>&gt;</a:t>
                      </a:r>
                    </a:p>
                    <a:p>
                      <a:pPr>
                        <a:buNone/>
                      </a:pPr>
                      <a:r>
                        <a:rPr lang="en-IN" sz="1800" b="1" dirty="0" smtClean="0">
                          <a:solidFill>
                            <a:schemeClr val="tx1"/>
                          </a:solidFill>
                        </a:rPr>
                        <a:t>void main( )</a:t>
                      </a:r>
                    </a:p>
                    <a:p>
                      <a:pPr>
                        <a:buNone/>
                      </a:pPr>
                      <a:r>
                        <a:rPr lang="en-IN" sz="1800" b="1" dirty="0" smtClean="0">
                          <a:solidFill>
                            <a:schemeClr val="tx1"/>
                          </a:solidFill>
                        </a:rPr>
                        <a:t>{</a:t>
                      </a:r>
                    </a:p>
                    <a:p>
                      <a:pPr>
                        <a:buNone/>
                      </a:pPr>
                      <a:r>
                        <a:rPr lang="it-IT" sz="1800" b="1" dirty="0" smtClean="0">
                          <a:solidFill>
                            <a:schemeClr val="tx1"/>
                          </a:solidFill>
                        </a:rPr>
                        <a:t>int m1, m2, m3, m4, m5;</a:t>
                      </a:r>
                    </a:p>
                    <a:p>
                      <a:pPr>
                        <a:buNone/>
                      </a:pPr>
                      <a:r>
                        <a:rPr lang="it-IT" sz="1800" b="1" dirty="0" smtClean="0">
                          <a:solidFill>
                            <a:schemeClr val="tx1"/>
                          </a:solidFill>
                        </a:rPr>
                        <a:t>float per ;</a:t>
                      </a:r>
                    </a:p>
                    <a:p>
                      <a:pPr>
                        <a:buNone/>
                      </a:pPr>
                      <a:r>
                        <a:rPr lang="it-IT" sz="1800" b="1" dirty="0" smtClean="0">
                          <a:solidFill>
                            <a:schemeClr val="tx1"/>
                          </a:solidFill>
                        </a:rPr>
                        <a:t>printf(“\n Enter five marks of a student”);</a:t>
                      </a:r>
                    </a:p>
                    <a:p>
                      <a:pPr>
                        <a:buNone/>
                      </a:pPr>
                      <a:r>
                        <a:rPr lang="it-IT" sz="1800" b="1" dirty="0" smtClean="0">
                          <a:solidFill>
                            <a:schemeClr val="tx1"/>
                          </a:solidFill>
                        </a:rPr>
                        <a:t>scanf(“%d %d %d %d %d “, &amp;m1,&amp;m2,&amp;m3,&amp;m4,&amp;m5);</a:t>
                      </a:r>
                    </a:p>
                    <a:p>
                      <a:pPr>
                        <a:buNone/>
                      </a:pPr>
                      <a:r>
                        <a:rPr lang="it-IT" sz="1800" b="1" dirty="0" smtClean="0">
                          <a:solidFill>
                            <a:schemeClr val="tx1"/>
                          </a:solidFill>
                        </a:rPr>
                        <a:t>if(m1&gt;=40 &amp;&amp; m2 &gt;= 40 &amp;&amp; m3&gt;=40 &amp;&amp; m4&gt;=40 &amp;&amp; m5 &gt;= 40)</a:t>
                      </a:r>
                    </a:p>
                    <a:p>
                      <a:pPr>
                        <a:buNone/>
                      </a:pPr>
                      <a:r>
                        <a:rPr lang="it-IT" sz="1800" b="1" dirty="0" smtClean="0">
                          <a:solidFill>
                            <a:schemeClr val="tx1"/>
                          </a:solidFill>
                        </a:rPr>
                        <a:t>{ per = ( m1+ m2 + m3 + m4+ m5 ) / 500 * 100; </a:t>
                      </a:r>
                    </a:p>
                    <a:p>
                      <a:pPr>
                        <a:buNone/>
                      </a:pPr>
                      <a:r>
                        <a:rPr lang="en-IN" sz="1800" b="1" dirty="0" smtClean="0">
                          <a:solidFill>
                            <a:schemeClr val="tx1"/>
                          </a:solidFill>
                        </a:rPr>
                        <a:t>if ( per &gt;= 75 )</a:t>
                      </a:r>
                    </a:p>
                    <a:p>
                      <a:pPr>
                        <a:buNone/>
                      </a:pPr>
                      <a:r>
                        <a:rPr lang="en-IN" sz="18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IN" sz="1800" b="1" dirty="0" err="1" smtClean="0">
                          <a:solidFill>
                            <a:schemeClr val="tx1"/>
                          </a:solidFill>
                        </a:rPr>
                        <a:t>printf</a:t>
                      </a:r>
                      <a:r>
                        <a:rPr lang="en-IN" sz="1800" b="1" dirty="0" smtClean="0">
                          <a:solidFill>
                            <a:schemeClr val="tx1"/>
                          </a:solidFill>
                        </a:rPr>
                        <a:t> ( “\n Distinction\n" ) ;</a:t>
                      </a:r>
                    </a:p>
                    <a:p>
                      <a:pPr>
                        <a:buNone/>
                      </a:pPr>
                      <a:r>
                        <a:rPr lang="en-IN" sz="1800" b="1" dirty="0" smtClean="0">
                          <a:solidFill>
                            <a:schemeClr val="tx1"/>
                          </a:solidFill>
                        </a:rPr>
                        <a:t>else if ( per &gt;= 60 )</a:t>
                      </a:r>
                    </a:p>
                    <a:p>
                      <a:pPr>
                        <a:buNone/>
                      </a:pPr>
                      <a:r>
                        <a:rPr lang="en-IN" sz="18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IN" sz="1800" b="1" dirty="0" err="1" smtClean="0">
                          <a:solidFill>
                            <a:schemeClr val="tx1"/>
                          </a:solidFill>
                        </a:rPr>
                        <a:t>printf</a:t>
                      </a:r>
                      <a:r>
                        <a:rPr lang="en-IN" sz="1800" b="1" dirty="0" smtClean="0">
                          <a:solidFill>
                            <a:schemeClr val="tx1"/>
                          </a:solidFill>
                        </a:rPr>
                        <a:t> ( “First Class\n" ) ;</a:t>
                      </a:r>
                    </a:p>
                    <a:p>
                      <a:pPr>
                        <a:buNone/>
                      </a:pPr>
                      <a:r>
                        <a:rPr lang="en-IN" sz="1800" b="1" dirty="0" smtClean="0">
                          <a:solidFill>
                            <a:schemeClr val="tx1"/>
                          </a:solidFill>
                        </a:rPr>
                        <a:t>else if ( per &gt;= 50 )</a:t>
                      </a:r>
                    </a:p>
                    <a:p>
                      <a:pPr>
                        <a:buNone/>
                      </a:pPr>
                      <a:r>
                        <a:rPr lang="en-IN" sz="18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IN" sz="1800" b="1" dirty="0" err="1" smtClean="0">
                          <a:solidFill>
                            <a:schemeClr val="tx1"/>
                          </a:solidFill>
                        </a:rPr>
                        <a:t>printf</a:t>
                      </a:r>
                      <a:r>
                        <a:rPr lang="en-IN" sz="1800" b="1" dirty="0" smtClean="0">
                          <a:solidFill>
                            <a:schemeClr val="tx1"/>
                          </a:solidFill>
                        </a:rPr>
                        <a:t> ( "Second Class\n" ) ;</a:t>
                      </a:r>
                    </a:p>
                    <a:p>
                      <a:pPr>
                        <a:buNone/>
                      </a:pPr>
                      <a:r>
                        <a:rPr lang="en-IN" sz="1800" b="1" dirty="0" smtClean="0">
                          <a:solidFill>
                            <a:schemeClr val="tx1"/>
                          </a:solidFill>
                        </a:rPr>
                        <a:t>else </a:t>
                      </a:r>
                    </a:p>
                    <a:p>
                      <a:pPr>
                        <a:buNone/>
                      </a:pPr>
                      <a:r>
                        <a:rPr lang="en-IN" sz="18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IN" sz="1800" b="1" dirty="0" err="1" smtClean="0">
                          <a:solidFill>
                            <a:schemeClr val="tx1"/>
                          </a:solidFill>
                        </a:rPr>
                        <a:t>printf</a:t>
                      </a:r>
                      <a:r>
                        <a:rPr lang="en-IN" sz="1800" b="1" dirty="0" smtClean="0">
                          <a:solidFill>
                            <a:schemeClr val="tx1"/>
                          </a:solidFill>
                        </a:rPr>
                        <a:t> ( "Third Class\n" ) ;</a:t>
                      </a:r>
                    </a:p>
                    <a:p>
                      <a:pPr>
                        <a:buNone/>
                      </a:pPr>
                      <a:r>
                        <a:rPr lang="en-IN" sz="1800" b="1" dirty="0" smtClean="0">
                          <a:solidFill>
                            <a:schemeClr val="tx1"/>
                          </a:solidFill>
                        </a:rPr>
                        <a:t>}</a:t>
                      </a:r>
                    </a:p>
                    <a:p>
                      <a:pPr>
                        <a:buNone/>
                      </a:pPr>
                      <a:r>
                        <a:rPr lang="en-IN" sz="1800" b="1" dirty="0" smtClean="0">
                          <a:solidFill>
                            <a:schemeClr val="tx1"/>
                          </a:solidFill>
                        </a:rPr>
                        <a:t>else</a:t>
                      </a:r>
                    </a:p>
                    <a:p>
                      <a:pPr>
                        <a:buNone/>
                      </a:pPr>
                      <a:r>
                        <a:rPr lang="en-IN" sz="1800" b="1" dirty="0" err="1" smtClean="0">
                          <a:solidFill>
                            <a:schemeClr val="tx1"/>
                          </a:solidFill>
                        </a:rPr>
                        <a:t>printf</a:t>
                      </a:r>
                      <a:r>
                        <a:rPr lang="en-IN" sz="1800" b="1" dirty="0" smtClean="0">
                          <a:solidFill>
                            <a:schemeClr val="tx1"/>
                          </a:solidFill>
                        </a:rPr>
                        <a:t> ( “Fail\n" ) ;</a:t>
                      </a:r>
                    </a:p>
                    <a:p>
                      <a:pPr>
                        <a:buNone/>
                      </a:pPr>
                      <a:r>
                        <a:rPr lang="en-IN" sz="1800" b="1" dirty="0" smtClean="0">
                          <a:solidFill>
                            <a:schemeClr val="tx1"/>
                          </a:solidFill>
                        </a:rPr>
                        <a:t>}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400" b="1" dirty="0" smtClean="0">
                          <a:solidFill>
                            <a:schemeClr val="tx1"/>
                          </a:solidFill>
                        </a:rPr>
                        <a:t>Output</a:t>
                      </a:r>
                    </a:p>
                    <a:p>
                      <a:r>
                        <a:rPr lang="it-IT" sz="2000" b="1" dirty="0" smtClean="0">
                          <a:solidFill>
                            <a:schemeClr val="tx1"/>
                          </a:solidFill>
                        </a:rPr>
                        <a:t>Enter five marks of a student</a:t>
                      </a:r>
                    </a:p>
                    <a:p>
                      <a:r>
                        <a:rPr lang="it-IT" sz="2000" b="1" dirty="0" smtClean="0">
                          <a:solidFill>
                            <a:schemeClr val="tx1"/>
                          </a:solidFill>
                        </a:rPr>
                        <a:t>67 66 68 60</a:t>
                      </a:r>
                      <a:r>
                        <a:rPr lang="it-IT" sz="2000" b="1" baseline="0" dirty="0" smtClean="0">
                          <a:solidFill>
                            <a:schemeClr val="tx1"/>
                          </a:solidFill>
                        </a:rPr>
                        <a:t> 62</a:t>
                      </a:r>
                    </a:p>
                    <a:p>
                      <a:endParaRPr lang="it-IT" sz="20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sz="2000" b="1" baseline="0" dirty="0" smtClean="0">
                          <a:solidFill>
                            <a:schemeClr val="tx1"/>
                          </a:solidFill>
                        </a:rPr>
                        <a:t>First Class</a:t>
                      </a:r>
                      <a:endParaRPr lang="en-IN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apesVTI">
  <a:themeElements>
    <a:clrScheme name="Office Theme">
      <a:dk1>
        <a:srgbClr val="000000"/>
      </a:dk1>
      <a:lt1>
        <a:srgbClr val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1534</TotalTime>
  <Words>978</Words>
  <Application>Microsoft Office PowerPoint</Application>
  <PresentationFormat>Custom</PresentationFormat>
  <Paragraphs>291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ShapesVTI</vt:lpstr>
      <vt:lpstr>Slide 1</vt:lpstr>
      <vt:lpstr>Slide 2</vt:lpstr>
      <vt:lpstr>Slide 3</vt:lpstr>
      <vt:lpstr>Slide 4</vt:lpstr>
      <vt:lpstr>1a) Program for finding area of a Circle  </vt:lpstr>
      <vt:lpstr>1b )Program to check Odd or Even number using if..else Statement</vt:lpstr>
      <vt:lpstr>2 b)  Biggest among three numbers using nested if Statement</vt:lpstr>
      <vt:lpstr>2 c) Obtaining the Grade of a Student using else if Statement</vt:lpstr>
      <vt:lpstr>2c.) Program for obtaining the Grade of a Student using else if ladder Statement</vt:lpstr>
      <vt:lpstr>3 Program for finding biggest number using Logical Operator</vt:lpstr>
      <vt:lpstr>4 a) Program using while Loop </vt:lpstr>
      <vt:lpstr>Slide 12</vt:lpstr>
      <vt:lpstr>Slide 13</vt:lpstr>
      <vt:lpstr>Slide 14</vt:lpstr>
      <vt:lpstr>5. Program to display day of a week using switch  statement</vt:lpstr>
      <vt:lpstr>6a). Program using function</vt:lpstr>
      <vt:lpstr>6b). Program using functions &amp; Pointers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India</dc:creator>
  <cp:lastModifiedBy>Saleem</cp:lastModifiedBy>
  <cp:revision>656</cp:revision>
  <dcterms:created xsi:type="dcterms:W3CDTF">2020-07-09T17:27:55Z</dcterms:created>
  <dcterms:modified xsi:type="dcterms:W3CDTF">2023-04-05T00:15:42Z</dcterms:modified>
</cp:coreProperties>
</file>