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7E239-0964-49A6-A804-CDFE863A7D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F324E-3F43-4EE7-9D5B-C72B46059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763000" cy="68580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SOFTWARE  ENGINEERING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UNIT  :   IV   -  SOFTWARE TESTING     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DATE     :  16.11.2020</a:t>
            </a:r>
          </a:p>
          <a:p>
            <a:r>
              <a:rPr lang="en-US" dirty="0" smtClean="0"/>
              <a:t>DAY ORDER  :   II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PRESENTED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BY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PROF. M. ABDULLAH</a:t>
            </a:r>
          </a:p>
          <a:p>
            <a:r>
              <a:rPr lang="en-US" dirty="0" smtClean="0"/>
              <a:t>ASSOCIATE  PROFESSOR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DEPT.  COMPUTER OF COMPUTER SCIENCE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JMC,TIRUCHIRAPPALLI   -  20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Attributes of a good test:-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n-IN" dirty="0" smtClean="0"/>
              <a:t>A good test has a </a:t>
            </a:r>
            <a:r>
              <a:rPr lang="en-IN" dirty="0" smtClean="0">
                <a:solidFill>
                  <a:srgbClr val="00B050"/>
                </a:solidFill>
              </a:rPr>
              <a:t>high probability </a:t>
            </a:r>
            <a:r>
              <a:rPr lang="en-IN" dirty="0" smtClean="0"/>
              <a:t>of finding an error. To achieve this goal, the </a:t>
            </a:r>
            <a:r>
              <a:rPr lang="en-IN" dirty="0" smtClean="0">
                <a:solidFill>
                  <a:srgbClr val="00B050"/>
                </a:solidFill>
              </a:rPr>
              <a:t>tester must understand the software and attempt to develop a mental picture of how the software might fail.</a:t>
            </a:r>
            <a:endParaRPr lang="en-US" dirty="0" smtClean="0">
              <a:solidFill>
                <a:srgbClr val="00B050"/>
              </a:solidFill>
            </a:endParaRPr>
          </a:p>
          <a:p>
            <a:pPr algn="just"/>
            <a:r>
              <a:rPr lang="en-IN" dirty="0" smtClean="0"/>
              <a:t>A good test is not redundant. Testing time and resources are limited.</a:t>
            </a:r>
            <a:endParaRPr lang="en-US" dirty="0" smtClean="0"/>
          </a:p>
          <a:p>
            <a:pPr algn="just"/>
            <a:r>
              <a:rPr lang="en-IN" dirty="0" smtClean="0"/>
              <a:t>There is no point in conducting a test that has the same purpose as another test.</a:t>
            </a:r>
            <a:endParaRPr lang="en-US" dirty="0" smtClean="0"/>
          </a:p>
          <a:p>
            <a:pPr algn="just"/>
            <a:r>
              <a:rPr lang="en-IN" dirty="0" smtClean="0"/>
              <a:t>A good test should be “best of breed”. In a group of tests that have a similar intent, time and resource limitations may mitigate toward the execution of only a subset of these tests.</a:t>
            </a:r>
            <a:endParaRPr lang="en-US" dirty="0" smtClean="0"/>
          </a:p>
          <a:p>
            <a:pPr algn="just"/>
            <a:r>
              <a:rPr lang="en-IN" dirty="0" smtClean="0"/>
              <a:t>A good test should be neither too simple nor too complex.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B050"/>
                </a:solidFill>
              </a:rPr>
              <a:t>WHITE BOX TESTING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IN" b="1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867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White-box testing, sometimes called </a:t>
            </a:r>
            <a:r>
              <a:rPr lang="en-IN" i="1" dirty="0" smtClean="0"/>
              <a:t>glass-box testing </a:t>
            </a:r>
            <a:r>
              <a:rPr lang="en-IN" dirty="0" smtClean="0"/>
              <a:t>is a test case design method that </a:t>
            </a: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uses the control structure of the procedural design to derive test cases.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n-IN" dirty="0" smtClean="0"/>
              <a:t>White box testing techniques </a:t>
            </a: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analyze the internal structures used data structures, internal design, code structure and the working of the software rather than just the functionality as in black box testing. 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n-US" dirty="0" smtClean="0"/>
              <a:t>White box testing methods are reduce the delay between the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injection of a defect </a:t>
            </a:r>
            <a:r>
              <a:rPr lang="en-US" dirty="0" smtClean="0"/>
              <a:t>in the program code and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its  detection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b="1" dirty="0" smtClean="0"/>
              <a:t>It is also called glass box testing or clear box testing or structural testing. </a:t>
            </a:r>
            <a:endParaRPr lang="en-US" dirty="0" smtClean="0"/>
          </a:p>
          <a:p>
            <a:pPr algn="just"/>
            <a:r>
              <a:rPr lang="en-IN" dirty="0" smtClean="0"/>
              <a:t>Using white-box testing methods, the software engineer can derive test cases that  Guarantee that all independent paths within a module have been exercised  at least once.</a:t>
            </a:r>
            <a:endParaRPr lang="en-US" dirty="0" smtClean="0"/>
          </a:p>
          <a:p>
            <a:pPr algn="just"/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Exercise all logical decisions </a:t>
            </a:r>
            <a:r>
              <a:rPr lang="en-IN" dirty="0" smtClean="0"/>
              <a:t>on their true and  false sides.</a:t>
            </a:r>
          </a:p>
          <a:p>
            <a:pPr algn="just"/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Execute all loops at their boundaries and within their operational bounds. 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n-IN" dirty="0" smtClean="0"/>
              <a:t>Exercise internal data structures to ensure their validity.</a:t>
            </a:r>
            <a:endParaRPr lang="en-US" dirty="0" smtClean="0"/>
          </a:p>
          <a:p>
            <a:pPr algn="just"/>
            <a:r>
              <a:rPr lang="en-IN" dirty="0" smtClean="0"/>
              <a:t>Logic errors and incorrect assumptions are inversely proportional to the probability that a program path will be executed.</a:t>
            </a:r>
            <a:endParaRPr lang="en-US" dirty="0" smtClean="0"/>
          </a:p>
          <a:p>
            <a:pPr algn="just"/>
            <a:r>
              <a:rPr lang="en-IN" dirty="0" smtClean="0"/>
              <a:t>We often believe that a logical path is not likely to be executed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White Box Testing techniques:-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IN" b="1" dirty="0" smtClean="0"/>
              <a:t>Statement coverage: </a:t>
            </a:r>
          </a:p>
          <a:p>
            <a:pPr algn="just"/>
            <a:r>
              <a:rPr lang="en-IN" dirty="0" smtClean="0"/>
              <a:t>In this technique, the aim is to traverse all statement at least once. </a:t>
            </a:r>
          </a:p>
          <a:p>
            <a:pPr algn="just"/>
            <a:r>
              <a:rPr lang="en-IN" dirty="0" smtClean="0"/>
              <a:t>Hence, each line of code is tested. </a:t>
            </a:r>
          </a:p>
          <a:p>
            <a:pPr algn="just"/>
            <a:r>
              <a:rPr lang="en-IN" dirty="0" smtClean="0"/>
              <a:t>In case of a flowchart, every node must be traversed at least once. </a:t>
            </a:r>
          </a:p>
          <a:p>
            <a:pPr algn="just"/>
            <a:r>
              <a:rPr lang="en-IN" dirty="0" smtClean="0"/>
              <a:t>Since all lines of code are covered, helps in pointing out faulty code.</a:t>
            </a:r>
            <a:endParaRPr lang="en-US" dirty="0" smtClean="0"/>
          </a:p>
          <a:p>
            <a:pPr algn="just">
              <a:buNone/>
            </a:pPr>
            <a:r>
              <a:rPr lang="en-IN" b="1" dirty="0" smtClean="0"/>
              <a:t>Branch Coverage: </a:t>
            </a:r>
          </a:p>
          <a:p>
            <a:pPr algn="just"/>
            <a:r>
              <a:rPr lang="en-IN" dirty="0" smtClean="0"/>
              <a:t>In this technique, test cases are designed so that each branch from all decision points is traversed at least once. </a:t>
            </a:r>
          </a:p>
          <a:p>
            <a:pPr algn="just"/>
            <a:r>
              <a:rPr lang="en-IN" dirty="0" smtClean="0"/>
              <a:t>In a flowchart, all edges must be traversed at least once.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b="1" dirty="0" smtClean="0"/>
              <a:t>Condition Coverage: </a:t>
            </a:r>
          </a:p>
          <a:p>
            <a:pPr algn="just"/>
            <a:r>
              <a:rPr lang="en-IN" dirty="0" smtClean="0"/>
              <a:t>In this technique, all individual conditions must    be covered as shown in the following example: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a. READ X, Y	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b. IF(X == 0 || Y == 0)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c. PRINT ‘0’</a:t>
            </a:r>
            <a:endParaRPr lang="en-US" dirty="0" smtClean="0"/>
          </a:p>
          <a:p>
            <a:pPr algn="just"/>
            <a:r>
              <a:rPr lang="en-IN" dirty="0" smtClean="0"/>
              <a:t>In this example, there are 2 conditions: X == 0 and Y == 0. Now, test these conditions get TRUE and FALSE as their values. </a:t>
            </a:r>
          </a:p>
          <a:p>
            <a:pPr algn="just"/>
            <a:r>
              <a:rPr lang="en-IN" dirty="0" smtClean="0"/>
              <a:t>One possible example would be:</a:t>
            </a:r>
            <a:endParaRPr lang="en-US" dirty="0" smtClean="0"/>
          </a:p>
          <a:p>
            <a:pPr algn="just"/>
            <a:r>
              <a:rPr lang="en-IN" dirty="0" smtClean="0"/>
              <a:t> #TC1 – X = 0, Y = 55</a:t>
            </a:r>
            <a:endParaRPr lang="en-US" dirty="0" smtClean="0"/>
          </a:p>
          <a:p>
            <a:pPr algn="just"/>
            <a:r>
              <a:rPr lang="en-IN" dirty="0" smtClean="0"/>
              <a:t> #TC2 – X = 5, Y = 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IN" b="1" dirty="0" smtClean="0"/>
              <a:t>Multiple Condition Coverage: </a:t>
            </a:r>
            <a:r>
              <a:rPr lang="en-IN" dirty="0" smtClean="0"/>
              <a:t>In this technique, all the possible combinations of the possible outcomes of conditions are tested at least once. </a:t>
            </a:r>
          </a:p>
          <a:p>
            <a:pPr algn="just"/>
            <a:r>
              <a:rPr lang="en-IN" dirty="0" smtClean="0"/>
              <a:t>Let’s consider the following example: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a. READ X, Y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b. IF(X == 0 || Y == 0)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c. PRINT ‘0’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#TC1: X = 0, Y = 0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#TC2: X = 0, Y = 5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#TC3: X = 55, Y = 0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#TC4: X = 55, Y = 5</a:t>
            </a:r>
            <a:endParaRPr lang="en-US" dirty="0" smtClean="0"/>
          </a:p>
          <a:p>
            <a:pPr algn="just"/>
            <a:r>
              <a:rPr lang="en-IN" dirty="0" smtClean="0"/>
              <a:t>Hence, four test cases required for two individual conditions.</a:t>
            </a:r>
            <a:endParaRPr lang="en-US" dirty="0" smtClean="0"/>
          </a:p>
          <a:p>
            <a:pPr algn="just"/>
            <a:r>
              <a:rPr lang="en-IN" dirty="0" smtClean="0"/>
              <a:t>Similarly, if there are n conditions then 2n test cases would be required.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b="1" dirty="0" smtClean="0"/>
              <a:t>Advantages of White box testing:-</a:t>
            </a:r>
            <a:endParaRPr lang="en-US" dirty="0" smtClean="0"/>
          </a:p>
          <a:p>
            <a:pPr algn="just"/>
            <a:r>
              <a:rPr lang="en-IN" sz="4000" dirty="0" smtClean="0"/>
              <a:t>White box testing is very thorough as the entire code and structures are tested.</a:t>
            </a:r>
          </a:p>
          <a:p>
            <a:pPr algn="just"/>
            <a:r>
              <a:rPr lang="en-IN" sz="4000" dirty="0" smtClean="0"/>
              <a:t>It results in the optimization of code removing error and helps in removing extra lines of code.</a:t>
            </a:r>
            <a:endParaRPr lang="en-US" sz="4000" dirty="0" smtClean="0"/>
          </a:p>
          <a:p>
            <a:pPr algn="just"/>
            <a:r>
              <a:rPr lang="en-IN" sz="4000" dirty="0" smtClean="0"/>
              <a:t>It can start at an earlier stage as it doesn’t require any interface as in case of black box testing.</a:t>
            </a:r>
            <a:endParaRPr lang="en-US" sz="4000" dirty="0" smtClean="0"/>
          </a:p>
          <a:p>
            <a:pPr algn="just"/>
            <a:r>
              <a:rPr lang="en-US" sz="4000" dirty="0" smtClean="0"/>
              <a:t> </a:t>
            </a:r>
            <a:r>
              <a:rPr lang="en-IN" sz="4000" dirty="0" smtClean="0"/>
              <a:t>Easy to automate.</a:t>
            </a:r>
            <a:endParaRPr lang="en-US" sz="40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Disadvantages of White box testing:-</a:t>
            </a:r>
            <a:endParaRPr lang="en-US" dirty="0" smtClean="0"/>
          </a:p>
          <a:p>
            <a:pPr algn="just"/>
            <a:r>
              <a:rPr lang="en-IN" sz="3500" dirty="0" smtClean="0"/>
              <a:t>Main disadvantage is that it is very expensive.</a:t>
            </a:r>
            <a:endParaRPr lang="en-US" sz="3500" dirty="0" smtClean="0"/>
          </a:p>
          <a:p>
            <a:pPr algn="just"/>
            <a:r>
              <a:rPr lang="en-IN" sz="3500" dirty="0" smtClean="0"/>
              <a:t>Redesign of code and rewriting code needs test cases to be written again.</a:t>
            </a:r>
            <a:endParaRPr lang="en-US" sz="3500" dirty="0" smtClean="0"/>
          </a:p>
          <a:p>
            <a:pPr algn="just"/>
            <a:r>
              <a:rPr lang="en-IN" sz="3500" dirty="0" smtClean="0"/>
              <a:t>Testers are required to have in-depth knowledge of the code and programming language as opposed to black box testing.</a:t>
            </a:r>
            <a:endParaRPr lang="en-US" sz="3500" dirty="0" smtClean="0"/>
          </a:p>
          <a:p>
            <a:pPr algn="just"/>
            <a:r>
              <a:rPr lang="en-IN" sz="3500" dirty="0" smtClean="0"/>
              <a:t>Missing functionalities cannot be detected as the code that exists is tested.</a:t>
            </a:r>
            <a:endParaRPr lang="en-US" sz="3500" dirty="0" smtClean="0"/>
          </a:p>
          <a:p>
            <a:pPr algn="just"/>
            <a:r>
              <a:rPr lang="en-IN" sz="3500" dirty="0" smtClean="0"/>
              <a:t>Very complex  and  at times not realistic.</a:t>
            </a:r>
            <a:endParaRPr lang="en-US" sz="3500" dirty="0" smtClean="0"/>
          </a:p>
          <a:p>
            <a:pPr>
              <a:buNone/>
            </a:pPr>
            <a:r>
              <a:rPr lang="en-IN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BASIS PATH TESTING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N" sz="3400" i="1" dirty="0" smtClean="0"/>
              <a:t>Basis path testing </a:t>
            </a:r>
            <a:r>
              <a:rPr lang="en-IN" sz="3400" dirty="0" smtClean="0"/>
              <a:t>is a white-box testing technique first proposed by Tom  McCabe.</a:t>
            </a:r>
            <a:endParaRPr lang="en-US" sz="3400" dirty="0" smtClean="0"/>
          </a:p>
          <a:p>
            <a:pPr algn="just"/>
            <a:r>
              <a:rPr lang="en-IN" sz="3400" dirty="0" smtClean="0"/>
              <a:t>The basis path method enables the test case designer to derive a logical complexity measure of a procedural design and use this measure as a  guide for defining a basis set of execution paths.</a:t>
            </a:r>
            <a:endParaRPr lang="en-US" sz="3400" dirty="0" smtClean="0"/>
          </a:p>
          <a:p>
            <a:pPr algn="just"/>
            <a:r>
              <a:rPr lang="en-IN" sz="3400" dirty="0" smtClean="0"/>
              <a:t>Test cases derived to exercise the basis set are guaranteed to execute every statement in the program at least one time during testing.</a:t>
            </a:r>
            <a:endParaRPr lang="en-US" sz="3400" dirty="0" smtClean="0"/>
          </a:p>
          <a:p>
            <a:pPr algn="just"/>
            <a:r>
              <a:rPr lang="en-IN" sz="3400" dirty="0" smtClean="0"/>
              <a:t>There are four different basis path testing techniques.</a:t>
            </a:r>
            <a:endParaRPr lang="en-US" sz="3400" dirty="0" smtClean="0"/>
          </a:p>
          <a:p>
            <a:pPr algn="just"/>
            <a:r>
              <a:rPr lang="en-IN" sz="3400" dirty="0" smtClean="0"/>
              <a:t> Flow graph notation</a:t>
            </a:r>
            <a:endParaRPr lang="en-US" sz="3400" dirty="0" smtClean="0"/>
          </a:p>
          <a:p>
            <a:pPr algn="just"/>
            <a:r>
              <a:rPr lang="en-IN" sz="3400" dirty="0" smtClean="0"/>
              <a:t> </a:t>
            </a:r>
            <a:r>
              <a:rPr lang="en-IN" sz="3400" dirty="0" err="1" smtClean="0"/>
              <a:t>Cyclomatic</a:t>
            </a:r>
            <a:r>
              <a:rPr lang="en-IN" sz="3400" dirty="0" smtClean="0"/>
              <a:t> complexity</a:t>
            </a:r>
            <a:endParaRPr lang="en-US" sz="3400" dirty="0" smtClean="0"/>
          </a:p>
          <a:p>
            <a:pPr algn="just"/>
            <a:r>
              <a:rPr lang="en-IN" sz="3400" dirty="0" smtClean="0"/>
              <a:t> Deriving test cases</a:t>
            </a:r>
            <a:endParaRPr lang="en-US" sz="3400" dirty="0" smtClean="0"/>
          </a:p>
          <a:p>
            <a:pPr algn="just"/>
            <a:r>
              <a:rPr lang="en-IN" sz="3400" dirty="0" smtClean="0"/>
              <a:t> Graph matrices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IN" b="1" dirty="0" smtClean="0"/>
              <a:t>Flow graph notation:-</a:t>
            </a:r>
            <a:endParaRPr lang="en-US" dirty="0" smtClean="0"/>
          </a:p>
          <a:p>
            <a:pPr algn="just"/>
            <a:r>
              <a:rPr lang="en-IN" dirty="0" smtClean="0"/>
              <a:t>A simple notation for the representation of control flow, called a </a:t>
            </a:r>
            <a:r>
              <a:rPr lang="en-IN" i="1" dirty="0" smtClean="0"/>
              <a:t>flow graph </a:t>
            </a:r>
            <a:r>
              <a:rPr lang="en-IN" dirty="0" smtClean="0"/>
              <a:t>(or </a:t>
            </a:r>
            <a:r>
              <a:rPr lang="en-IN" i="1" dirty="0" smtClean="0"/>
              <a:t>program graph</a:t>
            </a:r>
            <a:r>
              <a:rPr lang="en-IN" dirty="0" smtClean="0"/>
              <a:t>) must be introduced.</a:t>
            </a:r>
            <a:endParaRPr lang="en-US" dirty="0" smtClean="0"/>
          </a:p>
          <a:p>
            <a:pPr algn="just"/>
            <a:r>
              <a:rPr lang="en-IN" dirty="0" smtClean="0"/>
              <a:t>The flow graph depicts logical control flow using the notation.</a:t>
            </a:r>
            <a:endParaRPr lang="en-US" dirty="0" smtClean="0"/>
          </a:p>
          <a:p>
            <a:pPr algn="just">
              <a:buNone/>
            </a:pPr>
            <a:r>
              <a:rPr lang="en-IN" b="1" dirty="0" err="1" smtClean="0"/>
              <a:t>Cyclomatic</a:t>
            </a:r>
            <a:r>
              <a:rPr lang="en-IN" b="1" dirty="0" smtClean="0"/>
              <a:t> complexity:-</a:t>
            </a:r>
            <a:endParaRPr lang="en-US" dirty="0" smtClean="0"/>
          </a:p>
          <a:p>
            <a:pPr algn="just"/>
            <a:r>
              <a:rPr lang="en-IN" i="1" dirty="0" err="1" smtClean="0"/>
              <a:t>Cyclomatic</a:t>
            </a:r>
            <a:r>
              <a:rPr lang="en-IN" i="1" dirty="0" smtClean="0"/>
              <a:t> complexity </a:t>
            </a:r>
            <a:r>
              <a:rPr lang="en-IN" dirty="0" smtClean="0"/>
              <a:t>is software metric that provides a quantitative measure of the logical complexity of a program.</a:t>
            </a:r>
            <a:endParaRPr lang="en-US" dirty="0" smtClean="0"/>
          </a:p>
          <a:p>
            <a:pPr algn="just"/>
            <a:r>
              <a:rPr lang="en-IN" dirty="0" err="1" smtClean="0"/>
              <a:t>Cyclomatic</a:t>
            </a:r>
            <a:r>
              <a:rPr lang="en-IN" dirty="0" smtClean="0"/>
              <a:t> complexity defines the number of independent paths in the basis set of a program and provides us with an upper bound for the number of tests that must be conducted to ensure that all statements have been executed at least once.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SOFTWARE </a:t>
            </a:r>
            <a:r>
              <a:rPr lang="en-IN" b="1" dirty="0" smtClean="0"/>
              <a:t>TESTING 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562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Testing presents an interesting anomaly for the software engineer. </a:t>
            </a:r>
            <a:endParaRPr lang="en-US" dirty="0" smtClean="0"/>
          </a:p>
          <a:p>
            <a:pPr algn="just"/>
            <a:r>
              <a:rPr lang="en-IN" dirty="0" smtClean="0"/>
              <a:t>During earlier software engineering activities, the engineer attempts to build software from an abstract concept to a tangible product.</a:t>
            </a:r>
            <a:endParaRPr lang="en-US" dirty="0" smtClean="0"/>
          </a:p>
          <a:p>
            <a:pPr algn="just"/>
            <a:r>
              <a:rPr lang="en-IN" dirty="0" smtClean="0"/>
              <a:t>In fact, testing is the one step in the software process that could be viewed (psychologically, at least) as destructive rather than constructive.</a:t>
            </a:r>
            <a:endParaRPr lang="en-US" dirty="0" smtClean="0"/>
          </a:p>
          <a:p>
            <a:pPr algn="just"/>
            <a:r>
              <a:rPr lang="en-IN" dirty="0" smtClean="0"/>
              <a:t>Here, we discuss about the following:-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1. Testing Objectives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2. Testing Principles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3. Testability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An </a:t>
            </a:r>
            <a:r>
              <a:rPr lang="en-IN" i="1" dirty="0" smtClean="0"/>
              <a:t>independent path </a:t>
            </a:r>
            <a:r>
              <a:rPr lang="en-IN" dirty="0" smtClean="0"/>
              <a:t>is any path through the program that introduces a least one new set of processing statements or a new condition.</a:t>
            </a:r>
            <a:endParaRPr lang="en-US" dirty="0" smtClean="0"/>
          </a:p>
          <a:p>
            <a:pPr algn="just"/>
            <a:r>
              <a:rPr lang="en-IN" dirty="0" err="1" smtClean="0"/>
              <a:t>Cyclomatic</a:t>
            </a:r>
            <a:r>
              <a:rPr lang="en-IN" dirty="0" smtClean="0"/>
              <a:t> Complexity is computed in one of three ways:</a:t>
            </a:r>
            <a:endParaRPr lang="en-US" dirty="0" smtClean="0"/>
          </a:p>
          <a:p>
            <a:pPr algn="just"/>
            <a:r>
              <a:rPr lang="en-IN" dirty="0" smtClean="0"/>
              <a:t>The number of regions of the flow graph corresponds to the  </a:t>
            </a:r>
            <a:r>
              <a:rPr lang="en-IN" dirty="0" err="1" smtClean="0"/>
              <a:t>cyclomatic</a:t>
            </a:r>
            <a:r>
              <a:rPr lang="en-IN" dirty="0" smtClean="0"/>
              <a:t> complexity.</a:t>
            </a:r>
            <a:endParaRPr lang="en-US" dirty="0" smtClean="0"/>
          </a:p>
          <a:p>
            <a:pPr algn="just"/>
            <a:r>
              <a:rPr lang="en-IN" dirty="0" err="1" smtClean="0"/>
              <a:t>Cyclomatic</a:t>
            </a:r>
            <a:r>
              <a:rPr lang="en-IN" dirty="0" smtClean="0"/>
              <a:t> complexity, </a:t>
            </a:r>
            <a:r>
              <a:rPr lang="en-IN" i="1" dirty="0" smtClean="0"/>
              <a:t>V</a:t>
            </a:r>
            <a:r>
              <a:rPr lang="en-IN" dirty="0" smtClean="0"/>
              <a:t>(</a:t>
            </a:r>
            <a:r>
              <a:rPr lang="en-IN" i="1" dirty="0" smtClean="0"/>
              <a:t>G</a:t>
            </a:r>
            <a:r>
              <a:rPr lang="en-IN" dirty="0" smtClean="0"/>
              <a:t>), for a flow graph, </a:t>
            </a:r>
            <a:r>
              <a:rPr lang="en-IN" i="1" dirty="0" smtClean="0"/>
              <a:t>G, </a:t>
            </a:r>
            <a:r>
              <a:rPr lang="en-IN" dirty="0" smtClean="0"/>
              <a:t>is defined as </a:t>
            </a:r>
            <a:r>
              <a:rPr lang="en-IN" b="1" dirty="0" smtClean="0"/>
              <a:t> V(G) = E – N + 2</a:t>
            </a:r>
            <a:endParaRPr lang="en-US" dirty="0" smtClean="0"/>
          </a:p>
          <a:p>
            <a:pPr algn="just"/>
            <a:r>
              <a:rPr lang="en-IN" dirty="0" smtClean="0"/>
              <a:t>where </a:t>
            </a:r>
            <a:r>
              <a:rPr lang="en-IN" i="1" dirty="0" smtClean="0"/>
              <a:t>E </a:t>
            </a:r>
            <a:r>
              <a:rPr lang="en-IN" dirty="0" smtClean="0"/>
              <a:t>is the number of flow graph edges, </a:t>
            </a:r>
            <a:r>
              <a:rPr lang="en-IN" i="1" dirty="0" smtClean="0"/>
              <a:t>N </a:t>
            </a:r>
            <a:r>
              <a:rPr lang="en-IN" dirty="0" smtClean="0"/>
              <a:t>is the number of flow  graph nodes.</a:t>
            </a:r>
            <a:endParaRPr lang="en-US" dirty="0" smtClean="0"/>
          </a:p>
          <a:p>
            <a:pPr algn="just"/>
            <a:r>
              <a:rPr lang="en-IN" dirty="0" err="1" smtClean="0"/>
              <a:t>Cyclomatic</a:t>
            </a:r>
            <a:r>
              <a:rPr lang="en-IN" dirty="0" smtClean="0"/>
              <a:t> complexity, </a:t>
            </a:r>
            <a:r>
              <a:rPr lang="en-IN" i="1" dirty="0" smtClean="0"/>
              <a:t>V</a:t>
            </a:r>
            <a:r>
              <a:rPr lang="en-IN" dirty="0" smtClean="0"/>
              <a:t>(</a:t>
            </a:r>
            <a:r>
              <a:rPr lang="en-IN" i="1" dirty="0" smtClean="0"/>
              <a:t>G</a:t>
            </a:r>
            <a:r>
              <a:rPr lang="en-IN" dirty="0" smtClean="0"/>
              <a:t>), for a flow graph, </a:t>
            </a:r>
            <a:r>
              <a:rPr lang="en-IN" i="1" dirty="0" smtClean="0"/>
              <a:t>G, </a:t>
            </a:r>
            <a:r>
              <a:rPr lang="en-IN" dirty="0" smtClean="0"/>
              <a:t>is also defined as </a:t>
            </a:r>
            <a:r>
              <a:rPr lang="en-IN" i="1" dirty="0" smtClean="0"/>
              <a:t>V</a:t>
            </a:r>
            <a:r>
              <a:rPr lang="en-IN" dirty="0" smtClean="0"/>
              <a:t>(</a:t>
            </a:r>
            <a:r>
              <a:rPr lang="en-IN" i="1" dirty="0" smtClean="0"/>
              <a:t>G</a:t>
            </a:r>
            <a:r>
              <a:rPr lang="en-IN" dirty="0" smtClean="0"/>
              <a:t>) = </a:t>
            </a:r>
            <a:r>
              <a:rPr lang="en-IN" i="1" dirty="0" smtClean="0"/>
              <a:t>P </a:t>
            </a:r>
            <a:r>
              <a:rPr lang="en-IN" dirty="0" smtClean="0"/>
              <a:t>+ 1 where </a:t>
            </a:r>
            <a:r>
              <a:rPr lang="en-IN" i="1" dirty="0" smtClean="0"/>
              <a:t>P </a:t>
            </a:r>
            <a:r>
              <a:rPr lang="en-IN" dirty="0" smtClean="0"/>
              <a:t>is the number of predicate nodes contained in the flow graph G.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10000"/>
          </a:bodyPr>
          <a:lstStyle/>
          <a:p>
            <a:r>
              <a:rPr lang="en-IN" i="1" dirty="0" smtClean="0"/>
              <a:t>A predicate node is a node that connects two or more edges.</a:t>
            </a:r>
            <a:endParaRPr lang="en-US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cyclomatic</a:t>
            </a:r>
            <a:r>
              <a:rPr lang="en-IN" dirty="0" smtClean="0"/>
              <a:t> complexity can be computed using each of the algorithms just noted:</a:t>
            </a:r>
            <a:endParaRPr lang="en-US" dirty="0" smtClean="0"/>
          </a:p>
          <a:p>
            <a:r>
              <a:rPr lang="en-IN" b="1" dirty="0" smtClean="0"/>
              <a:t>2. </a:t>
            </a:r>
            <a:r>
              <a:rPr lang="en-IN" i="1" dirty="0" smtClean="0"/>
              <a:t>V</a:t>
            </a:r>
            <a:r>
              <a:rPr lang="en-IN" dirty="0" smtClean="0"/>
              <a:t>(</a:t>
            </a:r>
            <a:r>
              <a:rPr lang="en-IN" i="1" dirty="0" smtClean="0"/>
              <a:t>G</a:t>
            </a:r>
            <a:r>
              <a:rPr lang="en-IN" dirty="0" smtClean="0"/>
              <a:t>) = 11 edges - 9 nodes + 2 = 4.</a:t>
            </a:r>
            <a:endParaRPr lang="en-US" dirty="0" smtClean="0"/>
          </a:p>
          <a:p>
            <a:r>
              <a:rPr lang="en-IN" b="1" dirty="0" smtClean="0"/>
              <a:t>3. </a:t>
            </a:r>
            <a:r>
              <a:rPr lang="en-IN" i="1" dirty="0" smtClean="0"/>
              <a:t>V</a:t>
            </a:r>
            <a:r>
              <a:rPr lang="en-IN" dirty="0" smtClean="0"/>
              <a:t>(</a:t>
            </a:r>
            <a:r>
              <a:rPr lang="en-IN" i="1" dirty="0" smtClean="0"/>
              <a:t>G</a:t>
            </a:r>
            <a:r>
              <a:rPr lang="en-IN" dirty="0" smtClean="0"/>
              <a:t>) = 3  predicate nodes + 1 = 4.</a:t>
            </a:r>
            <a:endParaRPr lang="en-US" dirty="0" smtClean="0"/>
          </a:p>
          <a:p>
            <a:r>
              <a:rPr lang="en-IN" b="1" dirty="0" smtClean="0"/>
              <a:t>Deriving Test cases:-</a:t>
            </a:r>
            <a:endParaRPr lang="en-US" dirty="0" smtClean="0"/>
          </a:p>
          <a:p>
            <a:r>
              <a:rPr lang="en-IN" dirty="0" smtClean="0"/>
              <a:t>The basis path testing method can be applied to a procedural design or to source code.</a:t>
            </a:r>
            <a:endParaRPr lang="en-US" dirty="0" smtClean="0"/>
          </a:p>
          <a:p>
            <a:r>
              <a:rPr lang="en-IN" dirty="0" smtClean="0"/>
              <a:t>The following steps can be applied to derive the basis set:</a:t>
            </a:r>
            <a:endParaRPr lang="en-US" dirty="0" smtClean="0"/>
          </a:p>
          <a:p>
            <a:r>
              <a:rPr lang="en-IN" dirty="0" smtClean="0"/>
              <a:t>1. Using the design or code as a foundation, draw a corresponding flow graph.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IN" dirty="0" smtClean="0"/>
              <a:t>      </a:t>
            </a:r>
            <a:r>
              <a:rPr lang="en-IN" sz="4400" dirty="0" smtClean="0"/>
              <a:t>2. Determine the </a:t>
            </a:r>
            <a:r>
              <a:rPr lang="en-IN" sz="4400" dirty="0" err="1" smtClean="0"/>
              <a:t>cyclomatic</a:t>
            </a:r>
            <a:r>
              <a:rPr lang="en-IN" sz="4400" dirty="0" smtClean="0"/>
              <a:t> complexity of the resultant flow    graph.</a:t>
            </a:r>
            <a:endParaRPr lang="en-US" sz="4400" dirty="0" smtClean="0"/>
          </a:p>
          <a:p>
            <a:pPr algn="just">
              <a:buNone/>
            </a:pPr>
            <a:r>
              <a:rPr lang="en-IN" sz="4400" dirty="0" smtClean="0"/>
              <a:t>     3. Determine a basis set of linearly independent paths.</a:t>
            </a:r>
            <a:endParaRPr lang="en-US" sz="4400" dirty="0" smtClean="0"/>
          </a:p>
          <a:p>
            <a:pPr algn="just">
              <a:buNone/>
            </a:pPr>
            <a:r>
              <a:rPr lang="en-IN" sz="4400" dirty="0" smtClean="0"/>
              <a:t>     4. Prepare test cases that will force execution of each path in the basis  set. </a:t>
            </a:r>
            <a:endParaRPr lang="en-US" sz="4400" dirty="0" smtClean="0"/>
          </a:p>
          <a:p>
            <a:pPr algn="just">
              <a:buNone/>
            </a:pPr>
            <a:r>
              <a:rPr lang="en-IN" sz="4400" b="1" dirty="0" smtClean="0"/>
              <a:t>Graph Matrices:-</a:t>
            </a:r>
          </a:p>
          <a:p>
            <a:pPr algn="just">
              <a:buNone/>
            </a:pPr>
            <a:endParaRPr lang="en-US" sz="4400" dirty="0" smtClean="0"/>
          </a:p>
          <a:p>
            <a:pPr algn="just"/>
            <a:r>
              <a:rPr lang="en-IN" sz="4400" dirty="0" smtClean="0"/>
              <a:t>To develop a software tool that assists in basis path testing, a data        structure, called a </a:t>
            </a:r>
            <a:r>
              <a:rPr lang="en-IN" sz="4400" i="1" dirty="0" smtClean="0"/>
              <a:t>graph matrix, </a:t>
            </a:r>
            <a:r>
              <a:rPr lang="en-IN" sz="4400" dirty="0" smtClean="0"/>
              <a:t>can be quite useful.</a:t>
            </a:r>
            <a:endParaRPr lang="en-US" sz="4400" dirty="0" smtClean="0"/>
          </a:p>
          <a:p>
            <a:pPr algn="just"/>
            <a:r>
              <a:rPr lang="en-IN" sz="4400" dirty="0" smtClean="0"/>
              <a:t>A </a:t>
            </a:r>
            <a:r>
              <a:rPr lang="en-IN" sz="4400" i="1" dirty="0" smtClean="0"/>
              <a:t>graph matrix </a:t>
            </a:r>
            <a:r>
              <a:rPr lang="en-IN" sz="4400" dirty="0" smtClean="0"/>
              <a:t>is a square matrix whose size (i.e., number of rows and columns) is equal to the number of nodes on the flow graph.</a:t>
            </a:r>
          </a:p>
          <a:p>
            <a:pPr algn="just"/>
            <a:r>
              <a:rPr lang="en-IN" sz="4400" dirty="0" smtClean="0"/>
              <a:t>Each row and column corresponds to an identified node, and matrix entries correspond to connections (an edge) between nodes.</a:t>
            </a:r>
          </a:p>
          <a:p>
            <a:pPr algn="just"/>
            <a:endParaRPr lang="en-US" sz="4400" dirty="0" smtClean="0"/>
          </a:p>
          <a:p>
            <a:pPr algn="just"/>
            <a:r>
              <a:rPr lang="en-IN" sz="4400" dirty="0" smtClean="0"/>
              <a:t>Each letter has been replaced with a 1, indicating that a       connection exists (zeros have been excluded for clarity).</a:t>
            </a:r>
            <a:endParaRPr lang="en-US" sz="4400" dirty="0" smtClean="0"/>
          </a:p>
          <a:p>
            <a:pPr algn="just"/>
            <a:r>
              <a:rPr lang="en-IN" sz="4400" dirty="0" smtClean="0"/>
              <a:t>Represented in this form, the graph matrix is called a </a:t>
            </a:r>
            <a:r>
              <a:rPr lang="en-IN" sz="4400" i="1" dirty="0" smtClean="0"/>
              <a:t>connection matrix.</a:t>
            </a:r>
            <a:endParaRPr lang="en-US" sz="44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CONTROL STRUCTURE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N" dirty="0" smtClean="0"/>
              <a:t>Control structure testing is used to increase the coverage area by testing</a:t>
            </a:r>
            <a:endParaRPr lang="en-US" dirty="0" smtClean="0"/>
          </a:p>
          <a:p>
            <a:pPr algn="just"/>
            <a:r>
              <a:rPr lang="en-IN" dirty="0" smtClean="0"/>
              <a:t>various control structures present in the program.</a:t>
            </a:r>
            <a:endParaRPr lang="en-US" dirty="0" smtClean="0"/>
          </a:p>
          <a:p>
            <a:pPr algn="just"/>
            <a:r>
              <a:rPr lang="en-IN" dirty="0" smtClean="0"/>
              <a:t>The different types of testing performed under control structure testing are as follows:-</a:t>
            </a:r>
            <a:endParaRPr lang="en-US" dirty="0" smtClean="0"/>
          </a:p>
          <a:p>
            <a:r>
              <a:rPr lang="en-IN" b="1" dirty="0" smtClean="0"/>
              <a:t>1. </a:t>
            </a:r>
            <a:r>
              <a:rPr lang="en-IN" dirty="0" smtClean="0"/>
              <a:t>Condition Testing</a:t>
            </a:r>
            <a:endParaRPr lang="en-US" dirty="0" smtClean="0"/>
          </a:p>
          <a:p>
            <a:r>
              <a:rPr lang="en-IN" b="1" dirty="0" smtClean="0"/>
              <a:t>2. </a:t>
            </a:r>
            <a:r>
              <a:rPr lang="en-IN" dirty="0" smtClean="0"/>
              <a:t>Data Flow Testing</a:t>
            </a:r>
            <a:endParaRPr lang="en-US" dirty="0" smtClean="0"/>
          </a:p>
          <a:p>
            <a:r>
              <a:rPr lang="en-IN" b="1" dirty="0" smtClean="0"/>
              <a:t>3. </a:t>
            </a:r>
            <a:r>
              <a:rPr lang="en-IN" dirty="0" smtClean="0"/>
              <a:t>Loop Testing</a:t>
            </a:r>
            <a:endParaRPr lang="en-US" dirty="0" smtClean="0"/>
          </a:p>
          <a:p>
            <a:r>
              <a:rPr lang="en-IN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IN" b="1" dirty="0" smtClean="0"/>
              <a:t>Condition testing:-</a:t>
            </a:r>
            <a:endParaRPr lang="en-US" dirty="0" smtClean="0"/>
          </a:p>
          <a:p>
            <a:pPr algn="just"/>
            <a:r>
              <a:rPr lang="en-IN" dirty="0" smtClean="0"/>
              <a:t>Condition testing is a test cased design method, which ensures that the logical condition and decision statements are free from errors.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The errors present in logical conditions can be incorrect Boolean operators, missing parenthesis in a Boolean expression, error in relational operators, arithmetic expressions, and so on.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A relational expression takes the form</a:t>
            </a:r>
            <a:endParaRPr lang="en-US" dirty="0" smtClean="0"/>
          </a:p>
          <a:p>
            <a:pPr algn="just">
              <a:buNone/>
            </a:pPr>
            <a:r>
              <a:rPr lang="en-IN" b="1" i="1" dirty="0" smtClean="0"/>
              <a:t>     E1 </a:t>
            </a:r>
            <a:r>
              <a:rPr lang="en-IN" b="1" dirty="0" smtClean="0"/>
              <a:t>&lt;relational-operator&gt; </a:t>
            </a:r>
            <a:r>
              <a:rPr lang="en-IN" b="1" i="1" dirty="0" smtClean="0"/>
              <a:t>E2</a:t>
            </a:r>
            <a:endParaRPr lang="en-US" dirty="0" smtClean="0"/>
          </a:p>
          <a:p>
            <a:pPr algn="just"/>
            <a:r>
              <a:rPr lang="en-IN" dirty="0" smtClean="0"/>
              <a:t>Where </a:t>
            </a:r>
            <a:r>
              <a:rPr lang="en-IN" i="1" dirty="0" smtClean="0"/>
              <a:t>E1 </a:t>
            </a:r>
            <a:r>
              <a:rPr lang="en-IN" dirty="0" smtClean="0"/>
              <a:t>and </a:t>
            </a:r>
            <a:r>
              <a:rPr lang="en-IN" i="1" dirty="0" smtClean="0"/>
              <a:t>E2 </a:t>
            </a:r>
            <a:r>
              <a:rPr lang="en-IN" dirty="0" smtClean="0"/>
              <a:t>are arithmetic expressions and &lt;relational-operator&gt; is one of the following: &lt;, ≤, =, ≠ (non equality), &gt;, or ≥.</a:t>
            </a:r>
            <a:endParaRPr lang="en-US" dirty="0" smtClean="0"/>
          </a:p>
          <a:p>
            <a:pPr algn="just"/>
            <a:r>
              <a:rPr lang="en-IN" dirty="0" smtClean="0"/>
              <a:t>A </a:t>
            </a:r>
            <a:r>
              <a:rPr lang="en-IN" i="1" dirty="0" smtClean="0"/>
              <a:t>compound condition </a:t>
            </a:r>
            <a:r>
              <a:rPr lang="en-IN" dirty="0" smtClean="0"/>
              <a:t>is composed of two or more simple conditions, Boolean operators, and parentheses.</a:t>
            </a:r>
            <a:endParaRPr lang="en-US" dirty="0" smtClean="0"/>
          </a:p>
          <a:p>
            <a:pPr algn="just"/>
            <a:r>
              <a:rPr lang="en-IN" dirty="0" smtClean="0"/>
              <a:t>We assume that Boolean operators allowed in a compound condition include OR (|), AND (&amp;) and NOT (¬).</a:t>
            </a:r>
            <a:endParaRPr lang="en-US" dirty="0" smtClean="0"/>
          </a:p>
          <a:p>
            <a:pPr algn="just"/>
            <a:r>
              <a:rPr lang="en-IN" dirty="0" smtClean="0"/>
              <a:t>A condition without relational expressions is referred to as a </a:t>
            </a:r>
            <a:r>
              <a:rPr lang="en-IN" i="1" dirty="0" smtClean="0"/>
              <a:t>Boolean expression.</a:t>
            </a:r>
            <a:endParaRPr lang="en-US" dirty="0" smtClean="0"/>
          </a:p>
          <a:p>
            <a:pPr algn="just"/>
            <a:r>
              <a:rPr lang="en-IN" dirty="0" smtClean="0"/>
              <a:t>The types of errors in a condition include the following:-</a:t>
            </a:r>
            <a:endParaRPr lang="en-US" dirty="0" smtClean="0"/>
          </a:p>
          <a:p>
            <a:pPr algn="just"/>
            <a:r>
              <a:rPr lang="en-IN" dirty="0" smtClean="0"/>
              <a:t>Boolean operator error (incorrect/missing/extra Boolean operators).</a:t>
            </a:r>
            <a:endParaRPr lang="en-US" dirty="0" smtClean="0"/>
          </a:p>
          <a:p>
            <a:pPr algn="just"/>
            <a:r>
              <a:rPr lang="en-IN" dirty="0" smtClean="0"/>
              <a:t>Boolean variable error.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763000" cy="6477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IN" dirty="0" smtClean="0"/>
              <a:t>Boolean parenthesis error.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IN" dirty="0" smtClean="0"/>
              <a:t>Relational operator error.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IN" dirty="0" smtClean="0"/>
              <a:t>Arithmetic expression error.</a:t>
            </a:r>
            <a:endParaRPr lang="en-US" dirty="0" smtClean="0"/>
          </a:p>
          <a:p>
            <a:r>
              <a:rPr lang="en-IN" dirty="0" smtClean="0"/>
              <a:t>Example-1:-</a:t>
            </a:r>
            <a:endParaRPr lang="en-US" dirty="0" smtClean="0"/>
          </a:p>
          <a:p>
            <a:r>
              <a:rPr lang="en-IN" dirty="0" smtClean="0"/>
              <a:t>C1 : B1 &amp; B2</a:t>
            </a:r>
            <a:endParaRPr lang="en-US" dirty="0" smtClean="0"/>
          </a:p>
          <a:p>
            <a:r>
              <a:rPr lang="en-IN" dirty="0" smtClean="0"/>
              <a:t>Where B1 &amp; B2 are Boolean variables.</a:t>
            </a:r>
            <a:endParaRPr lang="en-US" dirty="0" smtClean="0"/>
          </a:p>
          <a:p>
            <a:r>
              <a:rPr lang="en-IN" dirty="0" smtClean="0"/>
              <a:t>Example-2:-</a:t>
            </a:r>
            <a:endParaRPr lang="en-US" dirty="0" smtClean="0"/>
          </a:p>
          <a:p>
            <a:r>
              <a:rPr lang="en-IN" dirty="0" smtClean="0"/>
              <a:t>C2 : B1 &amp; (E3 = E4)</a:t>
            </a:r>
            <a:endParaRPr lang="en-US" dirty="0" smtClean="0"/>
          </a:p>
          <a:p>
            <a:r>
              <a:rPr lang="en-IN" dirty="0" smtClean="0"/>
              <a:t>Where B1 is a Boolean expressions and E3 and E4 are Arithmetic expressions.</a:t>
            </a:r>
            <a:endParaRPr lang="en-US" dirty="0" smtClean="0"/>
          </a:p>
          <a:p>
            <a:r>
              <a:rPr lang="en-IN" dirty="0" smtClean="0"/>
              <a:t>Example-3:-</a:t>
            </a:r>
            <a:endParaRPr lang="en-US" dirty="0" smtClean="0"/>
          </a:p>
          <a:p>
            <a:r>
              <a:rPr lang="en-IN" i="1" dirty="0" smtClean="0"/>
              <a:t>C3</a:t>
            </a:r>
            <a:r>
              <a:rPr lang="en-IN" dirty="0" smtClean="0"/>
              <a:t>: (</a:t>
            </a:r>
            <a:r>
              <a:rPr lang="en-IN" i="1" dirty="0" smtClean="0"/>
              <a:t>E1 </a:t>
            </a:r>
            <a:r>
              <a:rPr lang="en-IN" dirty="0" smtClean="0"/>
              <a:t>&gt; </a:t>
            </a:r>
            <a:r>
              <a:rPr lang="en-IN" i="1" dirty="0" smtClean="0"/>
              <a:t>E2</a:t>
            </a:r>
            <a:r>
              <a:rPr lang="en-IN" dirty="0" smtClean="0"/>
              <a:t>) &amp; (</a:t>
            </a:r>
            <a:r>
              <a:rPr lang="en-IN" i="1" dirty="0" smtClean="0"/>
              <a:t>E3 </a:t>
            </a:r>
            <a:r>
              <a:rPr lang="en-IN" dirty="0" smtClean="0"/>
              <a:t>= </a:t>
            </a:r>
            <a:r>
              <a:rPr lang="en-IN" i="1" dirty="0" smtClean="0"/>
              <a:t>E4</a:t>
            </a:r>
            <a:r>
              <a:rPr lang="en-IN" dirty="0" smtClean="0"/>
              <a:t>)</a:t>
            </a:r>
            <a:endParaRPr lang="en-US" dirty="0" smtClean="0"/>
          </a:p>
          <a:p>
            <a:r>
              <a:rPr lang="en-IN" dirty="0" smtClean="0"/>
              <a:t>Where </a:t>
            </a:r>
            <a:r>
              <a:rPr lang="en-IN" i="1" dirty="0" smtClean="0"/>
              <a:t>E1</a:t>
            </a:r>
            <a:r>
              <a:rPr lang="en-IN" dirty="0" smtClean="0"/>
              <a:t>, E2, </a:t>
            </a:r>
            <a:r>
              <a:rPr lang="en-IN" i="1" dirty="0" smtClean="0"/>
              <a:t>E3, </a:t>
            </a:r>
            <a:r>
              <a:rPr lang="en-IN" dirty="0" smtClean="0"/>
              <a:t>and </a:t>
            </a:r>
            <a:r>
              <a:rPr lang="en-IN" i="1" dirty="0" smtClean="0"/>
              <a:t>E4 </a:t>
            </a:r>
            <a:r>
              <a:rPr lang="en-IN" dirty="0" smtClean="0"/>
              <a:t>are Arithmetic expressions.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N" b="1" dirty="0" smtClean="0"/>
              <a:t>Data Flow Testing:-</a:t>
            </a:r>
            <a:endParaRPr lang="en-US" dirty="0" smtClean="0"/>
          </a:p>
          <a:p>
            <a:r>
              <a:rPr lang="en-IN" sz="3800" dirty="0" smtClean="0"/>
              <a:t>The data flow test method chooses the test path of a program based on the</a:t>
            </a:r>
            <a:endParaRPr lang="en-US" sz="3800" dirty="0" smtClean="0"/>
          </a:p>
          <a:p>
            <a:pPr>
              <a:buNone/>
            </a:pPr>
            <a:r>
              <a:rPr lang="en-IN" sz="3800" dirty="0" smtClean="0"/>
              <a:t>      locations of the definitions and uses all the variables in the program.</a:t>
            </a:r>
            <a:endParaRPr lang="en-US" sz="3800" dirty="0" smtClean="0"/>
          </a:p>
          <a:p>
            <a:r>
              <a:rPr lang="en-IN" sz="3800" dirty="0" smtClean="0"/>
              <a:t>For example, with S as its statement number.</a:t>
            </a:r>
            <a:endParaRPr lang="en-US" sz="3800" dirty="0" smtClean="0"/>
          </a:p>
          <a:p>
            <a:pPr>
              <a:buNone/>
            </a:pPr>
            <a:r>
              <a:rPr lang="en-IN" sz="3800" dirty="0" smtClean="0"/>
              <a:t>      DEF (S) = {X | Statement S has a definition of X}</a:t>
            </a:r>
            <a:endParaRPr lang="en-US" sz="3800" dirty="0" smtClean="0"/>
          </a:p>
          <a:p>
            <a:pPr>
              <a:buNone/>
            </a:pPr>
            <a:r>
              <a:rPr lang="en-IN" sz="3800" dirty="0" smtClean="0"/>
              <a:t>      USE (S) = {X | Statement S has a use of X} 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IN" sz="3800" b="1" dirty="0" smtClean="0"/>
              <a:t>Loop Testing: -</a:t>
            </a:r>
            <a:endParaRPr lang="en-US" sz="3800" dirty="0" smtClean="0"/>
          </a:p>
          <a:p>
            <a:r>
              <a:rPr lang="en-IN" sz="3800" dirty="0" smtClean="0"/>
              <a:t>Loop testing is actually a white box testing technique. It specifically focuses on the validity of loop construction.</a:t>
            </a:r>
            <a:endParaRPr lang="en-US" sz="3800" dirty="0" smtClean="0"/>
          </a:p>
          <a:p>
            <a:r>
              <a:rPr lang="en-IN" sz="3800" dirty="0" smtClean="0"/>
              <a:t>Following are the types of loops:-</a:t>
            </a:r>
          </a:p>
          <a:p>
            <a:endParaRPr lang="en-US" sz="3800" dirty="0" smtClean="0"/>
          </a:p>
          <a:p>
            <a:r>
              <a:rPr lang="en-IN" sz="3800" b="1" dirty="0" smtClean="0"/>
              <a:t>a) Simple Loop – </a:t>
            </a:r>
            <a:r>
              <a:rPr lang="en-IN" sz="3800" dirty="0" smtClean="0"/>
              <a:t>The following set of test can be applied to simple loops,</a:t>
            </a:r>
            <a:endParaRPr lang="en-US" sz="3800" dirty="0" smtClean="0"/>
          </a:p>
          <a:p>
            <a:pPr>
              <a:buNone/>
            </a:pPr>
            <a:r>
              <a:rPr lang="en-IN" sz="3800" dirty="0" smtClean="0"/>
              <a:t>      where the maximum allowable number through the loop is n.</a:t>
            </a:r>
          </a:p>
          <a:p>
            <a:pPr>
              <a:buNone/>
            </a:pPr>
            <a:endParaRPr lang="en-US" sz="3800" dirty="0" smtClean="0"/>
          </a:p>
          <a:p>
            <a:r>
              <a:rPr lang="en-IN" sz="3800" dirty="0" smtClean="0"/>
              <a:t>Skip the entire loop.</a:t>
            </a:r>
            <a:endParaRPr lang="en-US" sz="3800" dirty="0" smtClean="0"/>
          </a:p>
          <a:p>
            <a:r>
              <a:rPr lang="en-IN" sz="3800" dirty="0" smtClean="0"/>
              <a:t>Traverse the loop only once.</a:t>
            </a:r>
            <a:endParaRPr lang="en-US" sz="3800" dirty="0" smtClean="0"/>
          </a:p>
          <a:p>
            <a:r>
              <a:rPr lang="en-IN" sz="3800" dirty="0" smtClean="0"/>
              <a:t>Traverse the loop two times.</a:t>
            </a:r>
            <a:endParaRPr lang="en-US" sz="3800" dirty="0" smtClean="0"/>
          </a:p>
          <a:p>
            <a:r>
              <a:rPr lang="en-IN" sz="3800" dirty="0" smtClean="0"/>
              <a:t>Make p passes through the loop where p&lt;n.</a:t>
            </a:r>
            <a:endParaRPr lang="en-US" sz="3800" dirty="0" smtClean="0"/>
          </a:p>
          <a:p>
            <a:r>
              <a:rPr lang="en-IN" sz="3800" dirty="0" smtClean="0"/>
              <a:t>Traverse the loop n-1, n, n+1 times.</a:t>
            </a:r>
            <a:endParaRPr lang="en-US" sz="3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 fontScale="70000" lnSpcReduction="20000"/>
          </a:bodyPr>
          <a:lstStyle/>
          <a:p>
            <a:r>
              <a:rPr lang="en-IN" b="1" dirty="0" smtClean="0"/>
              <a:t>b) Concatenated Loops </a:t>
            </a:r>
          </a:p>
          <a:p>
            <a:pPr algn="just"/>
            <a:r>
              <a:rPr lang="en-IN" dirty="0" smtClean="0"/>
              <a:t>If loops are not dependent on each other,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concatenated loops can be tested using the approach used in simple    loops. </a:t>
            </a:r>
          </a:p>
          <a:p>
            <a:pPr algn="just">
              <a:buNone/>
            </a:pPr>
            <a:r>
              <a:rPr lang="en-IN" dirty="0" smtClean="0"/>
              <a:t>     if the loops are interdependent, the steps are followed in nested loops.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IN" b="1" dirty="0" smtClean="0"/>
              <a:t>c) Nested Loops </a:t>
            </a:r>
          </a:p>
          <a:p>
            <a:pPr algn="just"/>
            <a:r>
              <a:rPr lang="en-IN" b="1" dirty="0" smtClean="0"/>
              <a:t> </a:t>
            </a:r>
            <a:r>
              <a:rPr lang="en-IN" dirty="0" smtClean="0"/>
              <a:t>Loops within loops are called as nested loops. </a:t>
            </a:r>
          </a:p>
          <a:p>
            <a:pPr algn="just"/>
            <a:r>
              <a:rPr lang="en-IN" dirty="0" smtClean="0"/>
              <a:t>When testing nested loops, the number of tested increases as level nesting  increases.</a:t>
            </a:r>
            <a:endParaRPr lang="en-US" dirty="0" smtClean="0"/>
          </a:p>
          <a:p>
            <a:pPr algn="just"/>
            <a:r>
              <a:rPr lang="en-IN" dirty="0" smtClean="0"/>
              <a:t>The following steps for testing nested loops are as follows-:</a:t>
            </a:r>
          </a:p>
          <a:p>
            <a:pPr algn="just">
              <a:buNone/>
            </a:pPr>
            <a:r>
              <a:rPr lang="en-IN" dirty="0" smtClean="0"/>
              <a:t>     (</a:t>
            </a:r>
            <a:r>
              <a:rPr lang="en-IN" dirty="0" err="1" smtClean="0"/>
              <a:t>i</a:t>
            </a:r>
            <a:r>
              <a:rPr lang="en-IN" dirty="0" smtClean="0"/>
              <a:t>) Start with inner loop. Set all other loops to minimum values.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(ii) Conduct simple loop testing on inner loop.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(iii) Work outwards.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(iv) Continue until all loops tested.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IN" b="1" dirty="0" smtClean="0"/>
              <a:t>d) Unstructured loops  </a:t>
            </a:r>
          </a:p>
          <a:p>
            <a:pPr algn="just"/>
            <a:r>
              <a:rPr lang="en-IN" dirty="0" smtClean="0"/>
              <a:t>This type of loops should be redesigned,  whenever possible, to reflect the use of unstructured the structured   programming constructs.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                                   THANK YOU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Testing Objectives:-</a:t>
            </a:r>
            <a:endParaRPr lang="en-US" dirty="0" smtClean="0"/>
          </a:p>
          <a:p>
            <a:pPr algn="just"/>
            <a:r>
              <a:rPr lang="en-IN" dirty="0" smtClean="0"/>
              <a:t>Testing is a process of executing a program with the intent of finding an error.</a:t>
            </a:r>
            <a:endParaRPr lang="en-US" dirty="0" smtClean="0"/>
          </a:p>
          <a:p>
            <a:pPr algn="just"/>
            <a:r>
              <a:rPr lang="en-IN" dirty="0" smtClean="0"/>
              <a:t>A good test case is one that has a high probability of finding an as-yet undiscovered error.</a:t>
            </a:r>
            <a:endParaRPr lang="en-US" dirty="0" smtClean="0"/>
          </a:p>
          <a:p>
            <a:pPr algn="just"/>
            <a:r>
              <a:rPr lang="en-IN" dirty="0" smtClean="0"/>
              <a:t>A successful test is one that uncovers an as-yet-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undiscovered error.</a:t>
            </a:r>
            <a:endParaRPr lang="en-US" dirty="0" smtClean="0"/>
          </a:p>
          <a:p>
            <a:pPr algn="just"/>
            <a:r>
              <a:rPr lang="en-US" dirty="0" smtClean="0"/>
              <a:t>If testing is conducted successfully ( according to objectives stated previously) it will uncover errors  in the software.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Testing Principles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Before applying methods to design effective test cases, a software engineer must understand the basic principles that guide software testing.</a:t>
            </a:r>
            <a:endParaRPr lang="en-US" dirty="0" smtClean="0"/>
          </a:p>
          <a:p>
            <a:pPr algn="just"/>
            <a:r>
              <a:rPr lang="en-IN" dirty="0" smtClean="0">
                <a:solidFill>
                  <a:srgbClr val="00B050"/>
                </a:solidFill>
              </a:rPr>
              <a:t>All tests should be traceable to customer requirements. </a:t>
            </a:r>
          </a:p>
          <a:p>
            <a:pPr algn="just">
              <a:buNone/>
            </a:pPr>
            <a:r>
              <a:rPr lang="en-IN" dirty="0" smtClean="0">
                <a:solidFill>
                  <a:srgbClr val="00B050"/>
                </a:solidFill>
              </a:rPr>
              <a:t>    </a:t>
            </a:r>
            <a:r>
              <a:rPr lang="en-IN" dirty="0" smtClean="0">
                <a:solidFill>
                  <a:schemeClr val="bg2">
                    <a:lumMod val="50000"/>
                  </a:schemeClr>
                </a:solidFill>
              </a:rPr>
              <a:t>The objective of software testing is to uncover errors. The most severe defects are those cause the program to fail  to meet its requirements.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n-IN" dirty="0" smtClean="0"/>
              <a:t>T</a:t>
            </a:r>
            <a:r>
              <a:rPr lang="en-IN" dirty="0" smtClean="0">
                <a:solidFill>
                  <a:srgbClr val="00B050"/>
                </a:solidFill>
              </a:rPr>
              <a:t>ests should be planned long before testing begins</a:t>
            </a:r>
            <a:r>
              <a:rPr lang="en-IN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 The Pareto principle applies to software testing.</a:t>
            </a:r>
          </a:p>
          <a:p>
            <a:pPr algn="just">
              <a:buNone/>
            </a:pPr>
            <a:r>
              <a:rPr lang="en-IN" dirty="0" smtClean="0"/>
              <a:t>     Stated simply, the Pareto principle implies that 80 percent of all errors uncovered during testing will likely be traceable to 20 percent of all program components. </a:t>
            </a:r>
          </a:p>
          <a:p>
            <a:pPr algn="just">
              <a:buNone/>
            </a:pPr>
            <a:r>
              <a:rPr lang="en-IN" dirty="0" smtClean="0"/>
              <a:t>     The problem, of course, is to isolate these suspect components and to thoroughly test them.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>
                <a:solidFill>
                  <a:srgbClr val="00B050"/>
                </a:solidFill>
              </a:rPr>
              <a:t>Testing should begin “in the small” and progress toward testing “in  the large.”</a:t>
            </a:r>
            <a:endParaRPr lang="en-US" dirty="0" smtClean="0">
              <a:solidFill>
                <a:srgbClr val="00B050"/>
              </a:solidFill>
            </a:endParaRPr>
          </a:p>
          <a:p>
            <a:pPr algn="just"/>
            <a:r>
              <a:rPr lang="en-IN" dirty="0" smtClean="0"/>
              <a:t>The first tests planned and executed generally focus on  individual components.</a:t>
            </a:r>
            <a:endParaRPr lang="en-US" dirty="0" smtClean="0"/>
          </a:p>
          <a:p>
            <a:pPr algn="just"/>
            <a:r>
              <a:rPr lang="en-IN" dirty="0" smtClean="0">
                <a:solidFill>
                  <a:srgbClr val="00B050"/>
                </a:solidFill>
              </a:rPr>
              <a:t>Exhaustive testing is not possible.</a:t>
            </a:r>
            <a:endParaRPr lang="en-US" dirty="0" smtClean="0">
              <a:solidFill>
                <a:srgbClr val="00B050"/>
              </a:solidFill>
            </a:endParaRPr>
          </a:p>
          <a:p>
            <a:pPr algn="just"/>
            <a:r>
              <a:rPr lang="en-IN" dirty="0" smtClean="0"/>
              <a:t>It is impossible to execute every combination of paths during testing. It is possible to a adequately cover program logic and to ensure that all conditions in the component level design have  been exercised. </a:t>
            </a:r>
            <a:endParaRPr lang="en-US" dirty="0" smtClean="0"/>
          </a:p>
          <a:p>
            <a:pPr algn="just"/>
            <a:r>
              <a:rPr lang="en-IN" dirty="0" smtClean="0">
                <a:solidFill>
                  <a:srgbClr val="00B050"/>
                </a:solidFill>
              </a:rPr>
              <a:t>To be most effective, testing should be conducted by an independent  third party.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5334000" cy="1143000"/>
          </a:xfrm>
        </p:spPr>
        <p:txBody>
          <a:bodyPr>
            <a:noAutofit/>
          </a:bodyPr>
          <a:lstStyle/>
          <a:p>
            <a:r>
              <a:rPr lang="en-IN" sz="4800" b="1" dirty="0" smtClean="0"/>
              <a:t>Testability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15000"/>
          </a:xfrm>
        </p:spPr>
        <p:txBody>
          <a:bodyPr/>
          <a:lstStyle/>
          <a:p>
            <a:pPr algn="just"/>
            <a:r>
              <a:rPr lang="en-IN" dirty="0" smtClean="0"/>
              <a:t>Software testability is the degree to which a software system / software module / software requirement – or design document which supports testing in a given test context.</a:t>
            </a:r>
          </a:p>
          <a:p>
            <a:pPr algn="just"/>
            <a:r>
              <a:rPr lang="en-IN" dirty="0" smtClean="0"/>
              <a:t>A software engineer designs a computer program , a system or a product with testability  this enables the individuals changed with testing to design effective test cases more easily.</a:t>
            </a:r>
            <a:endParaRPr lang="en-US" dirty="0" smtClean="0"/>
          </a:p>
          <a:p>
            <a:pPr algn="just"/>
            <a:r>
              <a:rPr lang="en-IN" dirty="0" smtClean="0"/>
              <a:t>The following are the characteristics that lead to testable software. They are:-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>
                <a:solidFill>
                  <a:srgbClr val="00B050"/>
                </a:solidFill>
              </a:rPr>
              <a:t>Operability </a:t>
            </a:r>
            <a:r>
              <a:rPr lang="en-IN" dirty="0" smtClean="0"/>
              <a:t>means “The better it works, the more efficiently it can be tested.“</a:t>
            </a:r>
            <a:endParaRPr lang="en-US" dirty="0" smtClean="0"/>
          </a:p>
          <a:p>
            <a:pPr algn="just"/>
            <a:r>
              <a:rPr lang="en-IN" dirty="0" err="1" smtClean="0">
                <a:solidFill>
                  <a:srgbClr val="00B050"/>
                </a:solidFill>
              </a:rPr>
              <a:t>Observability</a:t>
            </a:r>
            <a:r>
              <a:rPr lang="en-IN" dirty="0" smtClean="0"/>
              <a:t> means “what you see is what you test.“ </a:t>
            </a:r>
          </a:p>
          <a:p>
            <a:pPr algn="just">
              <a:buNone/>
            </a:pPr>
            <a:r>
              <a:rPr lang="en-IN" dirty="0" smtClean="0"/>
              <a:t>     Distinct output is generated for each input.</a:t>
            </a:r>
          </a:p>
          <a:p>
            <a:pPr algn="just">
              <a:buNone/>
            </a:pPr>
            <a:r>
              <a:rPr lang="en-IN" dirty="0" smtClean="0"/>
              <a:t>     Incorrect output is easily identified.</a:t>
            </a:r>
          </a:p>
          <a:p>
            <a:pPr algn="just">
              <a:buNone/>
            </a:pPr>
            <a:r>
              <a:rPr lang="en-IN" dirty="0" smtClean="0"/>
              <a:t>     Internal errors are automatically reported. </a:t>
            </a:r>
          </a:p>
          <a:p>
            <a:pPr algn="just">
              <a:buNone/>
            </a:pPr>
            <a:r>
              <a:rPr lang="en-IN" dirty="0" smtClean="0"/>
              <a:t>     Source code is accessible.</a:t>
            </a:r>
            <a:endParaRPr lang="en-US" dirty="0" smtClean="0"/>
          </a:p>
          <a:p>
            <a:pPr algn="just"/>
            <a:r>
              <a:rPr lang="en-IN" dirty="0" smtClean="0">
                <a:solidFill>
                  <a:srgbClr val="00B050"/>
                </a:solidFill>
              </a:rPr>
              <a:t>Controllability</a:t>
            </a:r>
            <a:r>
              <a:rPr lang="en-IN" dirty="0" smtClean="0"/>
              <a:t> It means "The better we can control </a:t>
            </a:r>
            <a:r>
              <a:rPr lang="en-US" dirty="0" smtClean="0"/>
              <a:t>   </a:t>
            </a:r>
            <a:r>
              <a:rPr lang="en-IN" dirty="0" smtClean="0"/>
              <a:t>          the software, more the testing can be automated  optimized." </a:t>
            </a:r>
            <a:endParaRPr lang="en-US" dirty="0" smtClean="0"/>
          </a:p>
          <a:p>
            <a:pPr algn="just"/>
            <a:r>
              <a:rPr lang="en-IN" dirty="0" smtClean="0"/>
              <a:t>All code is executable through some combination of input. </a:t>
            </a:r>
            <a:endParaRPr lang="en-US" dirty="0" smtClean="0"/>
          </a:p>
          <a:p>
            <a:pPr algn="just"/>
            <a:r>
              <a:rPr lang="en-IN" dirty="0" smtClean="0"/>
              <a:t>Input and output formats are consistent and  structure.</a:t>
            </a:r>
            <a:endParaRPr lang="en-US" dirty="0" smtClean="0"/>
          </a:p>
          <a:p>
            <a:pPr algn="just"/>
            <a:r>
              <a:rPr lang="en-IN" dirty="0" smtClean="0"/>
              <a:t>Test can conveniently specified, automated and reproduced.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algn="just">
              <a:buNone/>
            </a:pPr>
            <a:r>
              <a:rPr lang="en-IN" dirty="0" smtClean="0">
                <a:solidFill>
                  <a:srgbClr val="00B050"/>
                </a:solidFill>
              </a:rPr>
              <a:t>Decomposability</a:t>
            </a:r>
            <a:r>
              <a:rPr lang="en-IN" dirty="0" smtClean="0"/>
              <a:t> means "By controlling the scope  of testing,  you can more   quickly isolate problems  and  perform smarter retesting."</a:t>
            </a:r>
            <a:endParaRPr lang="en-US" dirty="0" smtClean="0"/>
          </a:p>
          <a:p>
            <a:pPr algn="just"/>
            <a:r>
              <a:rPr lang="en-IN" dirty="0" smtClean="0"/>
              <a:t>The software system is built from independent modules.</a:t>
            </a:r>
            <a:endParaRPr lang="en-US" dirty="0" smtClean="0"/>
          </a:p>
          <a:p>
            <a:pPr algn="just"/>
            <a:r>
              <a:rPr lang="en-IN" dirty="0" smtClean="0"/>
              <a:t>Software modules can  be tested independently.</a:t>
            </a:r>
            <a:endParaRPr lang="en-US" dirty="0" smtClean="0"/>
          </a:p>
          <a:p>
            <a:pPr algn="just">
              <a:buNone/>
            </a:pPr>
            <a:r>
              <a:rPr lang="en-IN" dirty="0" smtClean="0">
                <a:solidFill>
                  <a:srgbClr val="00B050"/>
                </a:solidFill>
              </a:rPr>
              <a:t>Simplicity </a:t>
            </a:r>
            <a:r>
              <a:rPr lang="en-IN" dirty="0" smtClean="0"/>
              <a:t>means "The less there is to test, the </a:t>
            </a:r>
            <a:endParaRPr lang="en-US" dirty="0" smtClean="0"/>
          </a:p>
          <a:p>
            <a:pPr algn="just">
              <a:buNone/>
            </a:pPr>
            <a:r>
              <a:rPr lang="en-IN" dirty="0" smtClean="0"/>
              <a:t>    more quickly we can test it.“</a:t>
            </a:r>
          </a:p>
          <a:p>
            <a:pPr algn="just">
              <a:buNone/>
            </a:pPr>
            <a:r>
              <a:rPr lang="en-IN" dirty="0" smtClean="0"/>
              <a:t>    Code simplicity : For example, a coding is standard is adopted for ease of inspection and maintenance.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763000" cy="61722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IN" dirty="0" smtClean="0">
                <a:solidFill>
                  <a:srgbClr val="00B050"/>
                </a:solidFill>
              </a:rPr>
              <a:t>Stability </a:t>
            </a:r>
            <a:r>
              <a:rPr lang="en-IN" dirty="0" smtClean="0"/>
              <a:t>means "The fewer the changes, the fewer the  disruptions to testing.“</a:t>
            </a:r>
            <a:endParaRPr lang="en-US" dirty="0" smtClean="0"/>
          </a:p>
          <a:p>
            <a:pPr algn="just"/>
            <a:r>
              <a:rPr lang="en-IN" dirty="0" smtClean="0"/>
              <a:t>Changes to the  software are infrequent.</a:t>
            </a:r>
            <a:endParaRPr lang="en-US" dirty="0" smtClean="0"/>
          </a:p>
          <a:p>
            <a:pPr algn="just"/>
            <a:r>
              <a:rPr lang="en-IN" dirty="0" smtClean="0"/>
              <a:t>Changes to the software are controlled.</a:t>
            </a:r>
            <a:endParaRPr lang="en-US" dirty="0" smtClean="0"/>
          </a:p>
          <a:p>
            <a:pPr algn="just"/>
            <a:r>
              <a:rPr lang="en-IN" dirty="0" smtClean="0"/>
              <a:t>Changes to the software do not invalidate existing tests.</a:t>
            </a:r>
          </a:p>
          <a:p>
            <a:pPr algn="just">
              <a:buNone/>
            </a:pPr>
            <a:r>
              <a:rPr lang="en-IN" dirty="0" err="1" smtClean="0">
                <a:solidFill>
                  <a:srgbClr val="00B050"/>
                </a:solidFill>
              </a:rPr>
              <a:t>Understandability</a:t>
            </a:r>
            <a:r>
              <a:rPr lang="en-IN" dirty="0" smtClean="0"/>
              <a:t> means "The more information           we have, the smarter  we will test."</a:t>
            </a:r>
            <a:endParaRPr lang="en-US" dirty="0" smtClean="0"/>
          </a:p>
          <a:p>
            <a:pPr algn="just"/>
            <a:r>
              <a:rPr lang="en-IN" dirty="0" smtClean="0"/>
              <a:t>Changes to the design are communicated to testers.</a:t>
            </a:r>
            <a:endParaRPr lang="en-US" dirty="0" smtClean="0"/>
          </a:p>
          <a:p>
            <a:pPr algn="just"/>
            <a:r>
              <a:rPr lang="en-IN" dirty="0" smtClean="0"/>
              <a:t>Technical documentation is instantly accessible.</a:t>
            </a:r>
            <a:endParaRPr lang="en-US" dirty="0" smtClean="0"/>
          </a:p>
          <a:p>
            <a:pPr algn="just"/>
            <a:r>
              <a:rPr lang="en-IN" dirty="0" smtClean="0"/>
              <a:t>Technical documentation is well organized.</a:t>
            </a:r>
            <a:endParaRPr lang="en-US" dirty="0" smtClean="0"/>
          </a:p>
          <a:p>
            <a:pPr algn="just"/>
            <a:r>
              <a:rPr lang="en-IN" dirty="0" smtClean="0"/>
              <a:t>Technical documentation is specified and detailed.</a:t>
            </a:r>
            <a:endParaRPr lang="en-US" dirty="0" smtClean="0"/>
          </a:p>
          <a:p>
            <a:pPr algn="just"/>
            <a:r>
              <a:rPr lang="en-IN" dirty="0" smtClean="0"/>
              <a:t>Technical documentation  is accurate.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2307</Words>
  <Application>Microsoft Office PowerPoint</Application>
  <PresentationFormat>On-screen Show (4:3)</PresentationFormat>
  <Paragraphs>240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SOFTWARE TESTING FUNDAMENTALS</vt:lpstr>
      <vt:lpstr>Slide 3</vt:lpstr>
      <vt:lpstr>Testing Principles </vt:lpstr>
      <vt:lpstr>Slide 5</vt:lpstr>
      <vt:lpstr>Testability </vt:lpstr>
      <vt:lpstr>Slide 7</vt:lpstr>
      <vt:lpstr>Slide 8</vt:lpstr>
      <vt:lpstr>Slide 9</vt:lpstr>
      <vt:lpstr>Slide 10</vt:lpstr>
      <vt:lpstr>WHITE BOX TESTING  </vt:lpstr>
      <vt:lpstr>Slide 12</vt:lpstr>
      <vt:lpstr>White Box Testing techniques:-   </vt:lpstr>
      <vt:lpstr>Slide 14</vt:lpstr>
      <vt:lpstr>Slide 15</vt:lpstr>
      <vt:lpstr>Slide 16</vt:lpstr>
      <vt:lpstr>Slide 17</vt:lpstr>
      <vt:lpstr>BASIS PATH TESTING </vt:lpstr>
      <vt:lpstr>Slide 19</vt:lpstr>
      <vt:lpstr>Slide 20</vt:lpstr>
      <vt:lpstr>Slide 21</vt:lpstr>
      <vt:lpstr>Slide 22</vt:lpstr>
      <vt:lpstr>CONTROL STRUCTURE TESTING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bismi</cp:lastModifiedBy>
  <cp:revision>122</cp:revision>
  <dcterms:created xsi:type="dcterms:W3CDTF">2020-08-17T14:38:43Z</dcterms:created>
  <dcterms:modified xsi:type="dcterms:W3CDTF">2023-04-08T01:31:38Z</dcterms:modified>
</cp:coreProperties>
</file>