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86" d="100"/>
          <a:sy n="86" d="100"/>
        </p:scale>
        <p:origin x="-149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522BAFCB-32D7-472E-A5C7-12DB929FC2F1}" type="datetimeFigureOut">
              <a:rPr lang="en-US" smtClean="0"/>
              <a:t>2/6/2023</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CB5A5D6E-E281-401C-8C2C-5471370EA109}"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522BAFCB-32D7-472E-A5C7-12DB929FC2F1}" type="datetimeFigureOut">
              <a:rPr lang="en-US" smtClean="0"/>
              <a:t>2/6/2023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CB5A5D6E-E281-401C-8C2C-5471370EA109}"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522BAFCB-32D7-472E-A5C7-12DB929FC2F1}" type="datetimeFigureOut">
              <a:rPr lang="en-US" smtClean="0"/>
              <a:t>2/6/2023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CB5A5D6E-E281-401C-8C2C-5471370EA109}"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522BAFCB-32D7-472E-A5C7-12DB929FC2F1}" type="datetimeFigureOut">
              <a:rPr lang="en-US" smtClean="0"/>
              <a:t>2/6/2023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CB5A5D6E-E281-401C-8C2C-5471370EA109}" type="slidenum">
              <a:rPr lang="en-US" smtClean="0"/>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522BAFCB-32D7-472E-A5C7-12DB929FC2F1}" type="datetimeFigureOut">
              <a:rPr lang="en-US" smtClean="0"/>
              <a:t>2/6/2023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CB5A5D6E-E281-401C-8C2C-5471370EA109}" type="slidenum">
              <a:rPr lang="en-US" smtClean="0"/>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522BAFCB-32D7-472E-A5C7-12DB929FC2F1}" type="datetimeFigureOut">
              <a:rPr lang="en-US" smtClean="0"/>
              <a:t>2/6/2023</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CB5A5D6E-E281-401C-8C2C-5471370EA109}" type="slidenum">
              <a:rPr lang="en-US" smtClean="0"/>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522BAFCB-32D7-472E-A5C7-12DB929FC2F1}" type="datetimeFigureOut">
              <a:rPr lang="en-US" smtClean="0"/>
              <a:t>2/6/2023</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CB5A5D6E-E281-401C-8C2C-5471370EA109}"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522BAFCB-32D7-472E-A5C7-12DB929FC2F1}" type="datetimeFigureOut">
              <a:rPr lang="en-US" smtClean="0"/>
              <a:t>2/6/2023</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CB5A5D6E-E281-401C-8C2C-5471370EA109}" type="slidenum">
              <a:rPr lang="en-US" smtClean="0"/>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522BAFCB-32D7-472E-A5C7-12DB929FC2F1}" type="datetimeFigureOut">
              <a:rPr lang="en-US" smtClean="0"/>
              <a:t>2/6/2023</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CB5A5D6E-E281-401C-8C2C-5471370EA109}"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522BAFCB-32D7-472E-A5C7-12DB929FC2F1}" type="datetimeFigureOut">
              <a:rPr lang="en-US" smtClean="0"/>
              <a:t>2/6/2023</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CB5A5D6E-E281-401C-8C2C-5471370EA109}"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522BAFCB-32D7-472E-A5C7-12DB929FC2F1}" type="datetimeFigureOut">
              <a:rPr lang="en-US" smtClean="0"/>
              <a:t>2/6/2023</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CB5A5D6E-E281-401C-8C2C-5471370EA109}" type="slidenum">
              <a:rPr lang="en-US" smtClean="0"/>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522BAFCB-32D7-472E-A5C7-12DB929FC2F1}" type="datetimeFigureOut">
              <a:rPr lang="en-US" smtClean="0"/>
              <a:t>2/6/2023</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CB5A5D6E-E281-401C-8C2C-5471370EA109}"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14348" y="857232"/>
            <a:ext cx="7772400" cy="1829761"/>
          </a:xfrm>
        </p:spPr>
        <p:txBody>
          <a:bodyPr/>
          <a:lstStyle/>
          <a:p>
            <a:pPr algn="ctr"/>
            <a:r>
              <a:rPr lang="en-GB" dirty="0" smtClean="0"/>
              <a:t>INTRODUCTION TO AUDITING</a:t>
            </a:r>
            <a:endParaRPr lang="en-US" dirty="0"/>
          </a:p>
        </p:txBody>
      </p:sp>
      <p:sp>
        <p:nvSpPr>
          <p:cNvPr id="3" name="Subtitle 2"/>
          <p:cNvSpPr>
            <a:spLocks noGrp="1"/>
          </p:cNvSpPr>
          <p:nvPr>
            <p:ph type="subTitle" idx="1"/>
          </p:nvPr>
        </p:nvSpPr>
        <p:spPr>
          <a:xfrm>
            <a:off x="5000628" y="3571876"/>
            <a:ext cx="3500462" cy="1199704"/>
          </a:xfrm>
        </p:spPr>
        <p:txBody>
          <a:bodyPr>
            <a:normAutofit fontScale="47500" lnSpcReduction="20000"/>
          </a:bodyPr>
          <a:lstStyle/>
          <a:p>
            <a:pPr algn="l"/>
            <a:r>
              <a:rPr lang="en-GB" dirty="0" smtClean="0">
                <a:solidFill>
                  <a:schemeClr val="tx1"/>
                </a:solidFill>
              </a:rPr>
              <a:t>Dr. A </a:t>
            </a:r>
            <a:r>
              <a:rPr lang="en-GB" dirty="0" err="1" smtClean="0">
                <a:solidFill>
                  <a:schemeClr val="tx1"/>
                </a:solidFill>
              </a:rPr>
              <a:t>A</a:t>
            </a:r>
            <a:r>
              <a:rPr lang="en-GB" dirty="0" smtClean="0">
                <a:solidFill>
                  <a:schemeClr val="tx1"/>
                </a:solidFill>
              </a:rPr>
              <a:t> </a:t>
            </a:r>
            <a:r>
              <a:rPr lang="en-GB" dirty="0" err="1" smtClean="0">
                <a:solidFill>
                  <a:schemeClr val="tx1"/>
                </a:solidFill>
              </a:rPr>
              <a:t>Syed</a:t>
            </a:r>
            <a:r>
              <a:rPr lang="en-GB" dirty="0" smtClean="0">
                <a:solidFill>
                  <a:schemeClr val="tx1"/>
                </a:solidFill>
              </a:rPr>
              <a:t> Ibrahim</a:t>
            </a:r>
          </a:p>
          <a:p>
            <a:pPr algn="l"/>
            <a:r>
              <a:rPr lang="en-GB" dirty="0" err="1" smtClean="0">
                <a:solidFill>
                  <a:schemeClr val="tx1"/>
                </a:solidFill>
              </a:rPr>
              <a:t>M.Com</a:t>
            </a:r>
            <a:r>
              <a:rPr lang="en-GB" dirty="0" smtClean="0">
                <a:solidFill>
                  <a:schemeClr val="tx1"/>
                </a:solidFill>
              </a:rPr>
              <a:t>., M.B.A., M.Phil., B.Ed., Ph.D.,</a:t>
            </a:r>
          </a:p>
          <a:p>
            <a:pPr algn="l"/>
            <a:r>
              <a:rPr lang="en-GB" dirty="0" smtClean="0">
                <a:solidFill>
                  <a:schemeClr val="tx1"/>
                </a:solidFill>
              </a:rPr>
              <a:t>Assistant Professor of Commerce</a:t>
            </a:r>
          </a:p>
          <a:p>
            <a:pPr algn="l"/>
            <a:r>
              <a:rPr lang="en-GB" dirty="0" smtClean="0">
                <a:solidFill>
                  <a:schemeClr val="tx1"/>
                </a:solidFill>
              </a:rPr>
              <a:t>Jamal Mohamed College (Autonomous)</a:t>
            </a:r>
          </a:p>
          <a:p>
            <a:pPr algn="l"/>
            <a:r>
              <a:rPr lang="en-GB" dirty="0" smtClean="0">
                <a:solidFill>
                  <a:schemeClr val="tx1"/>
                </a:solidFill>
              </a:rPr>
              <a:t>Tiruchirappalli – 620 020</a:t>
            </a:r>
          </a:p>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28596" y="714356"/>
            <a:ext cx="8229600" cy="5286412"/>
          </a:xfrm>
        </p:spPr>
        <p:txBody>
          <a:bodyPr>
            <a:normAutofit fontScale="55000" lnSpcReduction="20000"/>
          </a:bodyPr>
          <a:lstStyle/>
          <a:p>
            <a:pPr algn="just">
              <a:lnSpc>
                <a:spcPct val="170000"/>
              </a:lnSpc>
            </a:pPr>
            <a:r>
              <a:rPr lang="en-GB" sz="2600" b="1" dirty="0" smtClean="0">
                <a:latin typeface="Palatino Linotype" pitchFamily="18" charset="0"/>
              </a:rPr>
              <a:t>1.  CLERICAL ERROR</a:t>
            </a:r>
          </a:p>
          <a:p>
            <a:pPr algn="just">
              <a:lnSpc>
                <a:spcPct val="170000"/>
              </a:lnSpc>
            </a:pPr>
            <a:r>
              <a:rPr lang="en-GB" sz="2600" dirty="0" smtClean="0">
                <a:latin typeface="Palatino Linotype" pitchFamily="18" charset="0"/>
              </a:rPr>
              <a:t>Errors that are committed in posting, totalling and balancing of accounts are called as Clerical Errors. These errors may or may not affect the agreement of the Trial Balance</a:t>
            </a:r>
            <a:r>
              <a:rPr lang="en-GB" sz="2600" dirty="0" smtClean="0">
                <a:latin typeface="Palatino Linotype" pitchFamily="18" charset="0"/>
              </a:rPr>
              <a:t>.</a:t>
            </a:r>
            <a:endParaRPr lang="en-GB" sz="2600" dirty="0" smtClean="0">
              <a:latin typeface="Palatino Linotype" pitchFamily="18" charset="0"/>
            </a:endParaRPr>
          </a:p>
          <a:p>
            <a:pPr algn="just">
              <a:lnSpc>
                <a:spcPct val="170000"/>
              </a:lnSpc>
            </a:pPr>
            <a:r>
              <a:rPr lang="en-GB" sz="2600" b="1" dirty="0" smtClean="0">
                <a:latin typeface="Palatino Linotype" pitchFamily="18" charset="0"/>
              </a:rPr>
              <a:t>Types of Clerical Errors</a:t>
            </a:r>
            <a:r>
              <a:rPr lang="en-GB" sz="2600" b="1" dirty="0" smtClean="0">
                <a:latin typeface="Palatino Linotype" pitchFamily="18" charset="0"/>
              </a:rPr>
              <a:t>:</a:t>
            </a:r>
            <a:endParaRPr lang="en-GB" sz="2600" dirty="0" smtClean="0">
              <a:latin typeface="Palatino Linotype" pitchFamily="18" charset="0"/>
            </a:endParaRPr>
          </a:p>
          <a:p>
            <a:pPr algn="just">
              <a:lnSpc>
                <a:spcPct val="170000"/>
              </a:lnSpc>
            </a:pPr>
            <a:r>
              <a:rPr lang="en-GB" sz="2600" b="1" dirty="0" smtClean="0">
                <a:latin typeface="Palatino Linotype" pitchFamily="18" charset="0"/>
              </a:rPr>
              <a:t>(A)  Errors of Omission</a:t>
            </a:r>
            <a:r>
              <a:rPr lang="en-GB" sz="2600" b="1" dirty="0" smtClean="0">
                <a:latin typeface="Palatino Linotype" pitchFamily="18" charset="0"/>
              </a:rPr>
              <a:t>:</a:t>
            </a:r>
            <a:endParaRPr lang="en-GB" sz="2600" dirty="0" smtClean="0">
              <a:latin typeface="Palatino Linotype" pitchFamily="18" charset="0"/>
            </a:endParaRPr>
          </a:p>
          <a:p>
            <a:pPr algn="just">
              <a:lnSpc>
                <a:spcPct val="170000"/>
              </a:lnSpc>
            </a:pPr>
            <a:r>
              <a:rPr lang="en-GB" sz="2600" dirty="0" smtClean="0">
                <a:latin typeface="Palatino Linotype" pitchFamily="18" charset="0"/>
              </a:rPr>
              <a:t>When a transaction is not recorded or partially recorded in the books of account is known as Errors of Omission. Usually, it arises due to the mistake of clerks. Error of omission can occur due to complete omission or partial omission</a:t>
            </a:r>
            <a:r>
              <a:rPr lang="en-GB" sz="2600" dirty="0" smtClean="0">
                <a:latin typeface="Palatino Linotype" pitchFamily="18" charset="0"/>
              </a:rPr>
              <a:t>.</a:t>
            </a:r>
            <a:endParaRPr lang="en-GB" sz="2600" dirty="0" smtClean="0">
              <a:latin typeface="Palatino Linotype" pitchFamily="18" charset="0"/>
            </a:endParaRPr>
          </a:p>
          <a:p>
            <a:pPr algn="just">
              <a:lnSpc>
                <a:spcPct val="170000"/>
              </a:lnSpc>
            </a:pPr>
            <a:r>
              <a:rPr lang="en-GB" sz="2600" b="1" dirty="0" smtClean="0">
                <a:latin typeface="Palatino Linotype" pitchFamily="18" charset="0"/>
              </a:rPr>
              <a:t>(1)  Error of Complete Omission: </a:t>
            </a:r>
            <a:r>
              <a:rPr lang="en-GB" sz="2600" dirty="0" smtClean="0">
                <a:latin typeface="Palatino Linotype" pitchFamily="18" charset="0"/>
              </a:rPr>
              <a:t>When</a:t>
            </a:r>
            <a:r>
              <a:rPr lang="en-GB" sz="2600" b="1" dirty="0" smtClean="0">
                <a:latin typeface="Palatino Linotype" pitchFamily="18" charset="0"/>
              </a:rPr>
              <a:t> </a:t>
            </a:r>
            <a:r>
              <a:rPr lang="en-GB" sz="2600" dirty="0" smtClean="0">
                <a:latin typeface="Palatino Linotype" pitchFamily="18" charset="0"/>
              </a:rPr>
              <a:t>a transaction is totally or completely omitted to be recorded in the books it is called as “Error of Complete Omission”. It will not affect the agreement of the Trial Balance and hence it is difficult to detect such errors</a:t>
            </a:r>
            <a:r>
              <a:rPr lang="en-GB" sz="2600" dirty="0" smtClean="0">
                <a:latin typeface="Palatino Linotype" pitchFamily="18" charset="0"/>
              </a:rPr>
              <a:t>.</a:t>
            </a:r>
            <a:r>
              <a:rPr lang="en-GB" sz="2600" b="1" dirty="0" smtClean="0">
                <a:latin typeface="Palatino Linotype" pitchFamily="18" charset="0"/>
              </a:rPr>
              <a:t> </a:t>
            </a:r>
            <a:endParaRPr lang="en-GB" sz="2600" dirty="0" smtClean="0">
              <a:latin typeface="Palatino Linotype" pitchFamily="18" charset="0"/>
            </a:endParaRPr>
          </a:p>
          <a:p>
            <a:pPr algn="just">
              <a:lnSpc>
                <a:spcPct val="170000"/>
              </a:lnSpc>
            </a:pPr>
            <a:r>
              <a:rPr lang="en-GB" sz="2600" b="1" dirty="0" smtClean="0">
                <a:latin typeface="Palatino Linotype" pitchFamily="18" charset="0"/>
              </a:rPr>
              <a:t>(2)  Errors of Partial Omission: </a:t>
            </a:r>
            <a:r>
              <a:rPr lang="en-GB" sz="2600" dirty="0" smtClean="0">
                <a:latin typeface="Palatino Linotype" pitchFamily="18" charset="0"/>
              </a:rPr>
              <a:t>When a</a:t>
            </a:r>
            <a:r>
              <a:rPr lang="en-GB" sz="2600" b="1" dirty="0" smtClean="0">
                <a:latin typeface="Palatino Linotype" pitchFamily="18" charset="0"/>
              </a:rPr>
              <a:t> </a:t>
            </a:r>
            <a:r>
              <a:rPr lang="en-GB" sz="2600" dirty="0" smtClean="0">
                <a:latin typeface="Palatino Linotype" pitchFamily="18" charset="0"/>
              </a:rPr>
              <a:t>transaction is partly recorded, it is called as “Error of Partial Omission”. Such kind of errors can be detected easily as it will affect the agreement of the Trial Balance.</a:t>
            </a:r>
          </a:p>
          <a:p>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28596" y="785794"/>
            <a:ext cx="8229600" cy="4929222"/>
          </a:xfrm>
        </p:spPr>
        <p:txBody>
          <a:bodyPr>
            <a:noAutofit/>
          </a:bodyPr>
          <a:lstStyle/>
          <a:p>
            <a:pPr algn="just">
              <a:lnSpc>
                <a:spcPct val="170000"/>
              </a:lnSpc>
            </a:pPr>
            <a:r>
              <a:rPr lang="en-GB" sz="1450" b="1" dirty="0" smtClean="0">
                <a:latin typeface="Palatino Linotype" pitchFamily="18" charset="0"/>
              </a:rPr>
              <a:t>(B)  Errors of Commission:</a:t>
            </a:r>
            <a:endParaRPr lang="en-GB" sz="1450" dirty="0" smtClean="0">
              <a:latin typeface="Palatino Linotype" pitchFamily="18" charset="0"/>
            </a:endParaRPr>
          </a:p>
          <a:p>
            <a:pPr algn="just">
              <a:lnSpc>
                <a:spcPct val="170000"/>
              </a:lnSpc>
            </a:pPr>
            <a:r>
              <a:rPr lang="en-GB" sz="1450" dirty="0" smtClean="0">
                <a:latin typeface="Palatino Linotype" pitchFamily="18" charset="0"/>
              </a:rPr>
              <a:t>Errors which are not supposed to be committed or done by carelessness is called as Error of Commission. Such errors arise in the following ways:</a:t>
            </a:r>
          </a:p>
          <a:p>
            <a:pPr algn="just">
              <a:lnSpc>
                <a:spcPct val="170000"/>
              </a:lnSpc>
            </a:pPr>
            <a:r>
              <a:rPr lang="en-GB" sz="1450" dirty="0" smtClean="0">
                <a:latin typeface="Palatino Linotype" pitchFamily="18" charset="0"/>
              </a:rPr>
              <a:t>(1)  Error of Recording,</a:t>
            </a:r>
          </a:p>
          <a:p>
            <a:pPr algn="just">
              <a:lnSpc>
                <a:spcPct val="170000"/>
              </a:lnSpc>
            </a:pPr>
            <a:r>
              <a:rPr lang="en-GB" sz="1450" dirty="0" smtClean="0">
                <a:latin typeface="Palatino Linotype" pitchFamily="18" charset="0"/>
              </a:rPr>
              <a:t>(2)  Error of Posting,</a:t>
            </a:r>
          </a:p>
          <a:p>
            <a:pPr algn="just">
              <a:lnSpc>
                <a:spcPct val="170000"/>
              </a:lnSpc>
            </a:pPr>
            <a:r>
              <a:rPr lang="en-GB" sz="1450" dirty="0" smtClean="0">
                <a:latin typeface="Palatino Linotype" pitchFamily="18" charset="0"/>
              </a:rPr>
              <a:t>(3)  Error of casting, or Error of Carry-forward.</a:t>
            </a:r>
          </a:p>
          <a:p>
            <a:pPr algn="just">
              <a:lnSpc>
                <a:spcPct val="170000"/>
              </a:lnSpc>
            </a:pPr>
            <a:r>
              <a:rPr lang="en-GB" sz="1450" b="1" dirty="0" smtClean="0">
                <a:latin typeface="Palatino Linotype" pitchFamily="18" charset="0"/>
              </a:rPr>
              <a:t>(1)  Error of Recording</a:t>
            </a:r>
            <a:r>
              <a:rPr lang="en-GB" sz="1450" dirty="0" smtClean="0">
                <a:latin typeface="Palatino Linotype" pitchFamily="18" charset="0"/>
              </a:rPr>
              <a:t>: The error arises when</a:t>
            </a:r>
            <a:r>
              <a:rPr lang="en-GB" sz="1450" b="1" dirty="0" smtClean="0">
                <a:latin typeface="Palatino Linotype" pitchFamily="18" charset="0"/>
              </a:rPr>
              <a:t> </a:t>
            </a:r>
            <a:r>
              <a:rPr lang="en-GB" sz="1450" dirty="0" smtClean="0">
                <a:latin typeface="Palatino Linotype" pitchFamily="18" charset="0"/>
              </a:rPr>
              <a:t>any transaction is incorrectly recorded in the books of original entry. This error does not affect the Trial Balance</a:t>
            </a:r>
            <a:r>
              <a:rPr lang="en-GB" sz="1450" dirty="0" smtClean="0">
                <a:latin typeface="Palatino Linotype" pitchFamily="18" charset="0"/>
              </a:rPr>
              <a:t>.</a:t>
            </a:r>
          </a:p>
          <a:p>
            <a:pPr algn="just">
              <a:lnSpc>
                <a:spcPct val="170000"/>
              </a:lnSpc>
            </a:pPr>
            <a:r>
              <a:rPr lang="en-GB" sz="1450" b="1" dirty="0" smtClean="0">
                <a:latin typeface="Palatino Linotype" pitchFamily="18" charset="0"/>
              </a:rPr>
              <a:t>(2)  Error of Posting </a:t>
            </a:r>
            <a:r>
              <a:rPr lang="en-GB" sz="1450" dirty="0" smtClean="0">
                <a:latin typeface="Palatino Linotype" pitchFamily="18" charset="0"/>
              </a:rPr>
              <a:t>: The error arises when</a:t>
            </a:r>
            <a:r>
              <a:rPr lang="en-GB" sz="1450" b="1" dirty="0" smtClean="0">
                <a:latin typeface="Palatino Linotype" pitchFamily="18" charset="0"/>
              </a:rPr>
              <a:t> </a:t>
            </a:r>
            <a:r>
              <a:rPr lang="en-GB" sz="1450" dirty="0" smtClean="0">
                <a:latin typeface="Palatino Linotype" pitchFamily="18" charset="0"/>
              </a:rPr>
              <a:t>a transaction is correctly journalised but wrongly posted in ledger account</a:t>
            </a:r>
            <a:r>
              <a:rPr lang="en-GB" sz="1450" dirty="0" smtClean="0">
                <a:latin typeface="Palatino Linotype" pitchFamily="18" charset="0"/>
              </a:rPr>
              <a:t>.</a:t>
            </a:r>
            <a:r>
              <a:rPr lang="en-GB" sz="1450" dirty="0" smtClean="0">
                <a:latin typeface="Palatino Linotype" pitchFamily="18" charset="0"/>
              </a:rPr>
              <a:t> </a:t>
            </a:r>
          </a:p>
          <a:p>
            <a:pPr algn="just">
              <a:lnSpc>
                <a:spcPct val="170000"/>
              </a:lnSpc>
            </a:pPr>
            <a:r>
              <a:rPr lang="en-GB" sz="1450" b="1" dirty="0" smtClean="0">
                <a:latin typeface="Palatino Linotype" pitchFamily="18" charset="0"/>
              </a:rPr>
              <a:t>(3)  Error of casting, or Error of Carry-forward</a:t>
            </a:r>
            <a:r>
              <a:rPr lang="en-GB" sz="1450" dirty="0" smtClean="0">
                <a:latin typeface="Palatino Linotype" pitchFamily="18" charset="0"/>
              </a:rPr>
              <a:t>: The error arises when a</a:t>
            </a:r>
            <a:r>
              <a:rPr lang="en-GB" sz="1450" b="1" dirty="0" smtClean="0">
                <a:latin typeface="Palatino Linotype" pitchFamily="18" charset="0"/>
              </a:rPr>
              <a:t> </a:t>
            </a:r>
            <a:r>
              <a:rPr lang="en-GB" sz="1450" dirty="0" smtClean="0">
                <a:latin typeface="Palatino Linotype" pitchFamily="18" charset="0"/>
              </a:rPr>
              <a:t>mistake is committed in carrying forward a total of one page on the next page. This error affects the Trial </a:t>
            </a:r>
            <a:r>
              <a:rPr lang="en-GB" sz="1450" dirty="0" smtClean="0">
                <a:latin typeface="Palatino Linotype" pitchFamily="18" charset="0"/>
              </a:rPr>
              <a:t>Balance</a:t>
            </a:r>
            <a:r>
              <a:rPr lang="en-GB" sz="1450" dirty="0" smtClean="0">
                <a:latin typeface="Palatino Linotype" pitchFamily="18" charset="0"/>
              </a:rPr>
              <a:t>.</a:t>
            </a:r>
          </a:p>
          <a:p>
            <a:endParaRPr lang="en-GB" sz="1450" dirty="0" smtClean="0"/>
          </a:p>
          <a:p>
            <a:endParaRPr lang="en-GB" sz="1450" dirty="0" smtClean="0"/>
          </a:p>
          <a:p>
            <a:endParaRPr lang="en-US" sz="145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28596" y="1000108"/>
            <a:ext cx="8358246" cy="5000660"/>
          </a:xfrm>
        </p:spPr>
        <p:txBody>
          <a:bodyPr>
            <a:normAutofit fontScale="47500" lnSpcReduction="20000"/>
          </a:bodyPr>
          <a:lstStyle/>
          <a:p>
            <a:pPr algn="just">
              <a:lnSpc>
                <a:spcPct val="170000"/>
              </a:lnSpc>
            </a:pPr>
            <a:r>
              <a:rPr lang="en-GB" sz="3100" b="1" dirty="0" smtClean="0">
                <a:latin typeface="Palatino Linotype" pitchFamily="18" charset="0"/>
              </a:rPr>
              <a:t>2.  ERROR OF DUPLICATION</a:t>
            </a:r>
          </a:p>
          <a:p>
            <a:pPr algn="just">
              <a:lnSpc>
                <a:spcPct val="170000"/>
              </a:lnSpc>
            </a:pPr>
            <a:r>
              <a:rPr lang="en-GB" sz="3100" dirty="0" smtClean="0">
                <a:latin typeface="Palatino Linotype" pitchFamily="18" charset="0"/>
              </a:rPr>
              <a:t>Errors of duplication arise when an entry in a book of original entry has been made twice and has also been posted twice. These errors do not affect the agreement of trial balance, hence it can’t located easily.</a:t>
            </a:r>
          </a:p>
          <a:p>
            <a:pPr algn="just">
              <a:lnSpc>
                <a:spcPct val="170000"/>
              </a:lnSpc>
            </a:pPr>
            <a:r>
              <a:rPr lang="en-GB" sz="3100" b="1" dirty="0" smtClean="0">
                <a:latin typeface="Palatino Linotype" pitchFamily="18" charset="0"/>
              </a:rPr>
              <a:t>3.  ERROR OF COMPENSATION (or) COMPENSATING ERRORS</a:t>
            </a:r>
          </a:p>
          <a:p>
            <a:pPr algn="just">
              <a:lnSpc>
                <a:spcPct val="170000"/>
              </a:lnSpc>
            </a:pPr>
            <a:r>
              <a:rPr lang="en-GB" sz="3100" dirty="0" smtClean="0">
                <a:latin typeface="Palatino Linotype" pitchFamily="18" charset="0"/>
              </a:rPr>
              <a:t>When one error on debit side is compensated by another entry on credit side to the same extent is called as Compensating Error. They are also called as Off-setting Errors. These errors do not affect the agreement of trial balance and hence it cannot be located</a:t>
            </a:r>
            <a:r>
              <a:rPr lang="en-GB" sz="3100" dirty="0" smtClean="0">
                <a:latin typeface="Palatino Linotype" pitchFamily="18" charset="0"/>
              </a:rPr>
              <a:t>.</a:t>
            </a:r>
          </a:p>
          <a:p>
            <a:pPr algn="just">
              <a:lnSpc>
                <a:spcPct val="170000"/>
              </a:lnSpc>
            </a:pPr>
            <a:r>
              <a:rPr lang="en-GB" sz="3100" b="1" dirty="0" smtClean="0">
                <a:latin typeface="Palatino Linotype" pitchFamily="18" charset="0"/>
              </a:rPr>
              <a:t>4.  ERROR OF PRINCIPLE</a:t>
            </a:r>
          </a:p>
          <a:p>
            <a:pPr algn="just">
              <a:lnSpc>
                <a:spcPct val="170000"/>
              </a:lnSpc>
            </a:pPr>
            <a:r>
              <a:rPr lang="en-GB" sz="3100" dirty="0" smtClean="0">
                <a:latin typeface="Palatino Linotype" pitchFamily="18" charset="0"/>
              </a:rPr>
              <a:t>An error of principle occurs when the generally accepted principles of accounting are not followed while recording the transactions in the books of account. These errors may be due to lack of knowledge on accounting principles and concepts. Errors of principle do not affect the trial balance and hence it is very difficult for an auditor to locate such type of errors.</a:t>
            </a:r>
          </a:p>
          <a:p>
            <a:endParaRPr lang="en-GB" dirty="0" smtClean="0"/>
          </a:p>
          <a:p>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28596" y="785794"/>
            <a:ext cx="8358246" cy="5357850"/>
          </a:xfrm>
        </p:spPr>
        <p:txBody>
          <a:bodyPr/>
          <a:lstStyle/>
          <a:p>
            <a:pPr algn="just">
              <a:lnSpc>
                <a:spcPct val="150000"/>
              </a:lnSpc>
            </a:pPr>
            <a:r>
              <a:rPr lang="en-GB" sz="1800" b="1" dirty="0" smtClean="0">
                <a:latin typeface="Palatino Linotype" pitchFamily="18" charset="0"/>
              </a:rPr>
              <a:t>Detection and Prevention of Frauds</a:t>
            </a:r>
            <a:endParaRPr lang="en-GB" sz="1800" dirty="0" smtClean="0">
              <a:latin typeface="Palatino Linotype" pitchFamily="18" charset="0"/>
            </a:endParaRPr>
          </a:p>
          <a:p>
            <a:pPr algn="just">
              <a:lnSpc>
                <a:spcPct val="150000"/>
              </a:lnSpc>
            </a:pPr>
            <a:r>
              <a:rPr lang="en-GB" sz="1800" dirty="0" smtClean="0">
                <a:latin typeface="Palatino Linotype" pitchFamily="18" charset="0"/>
              </a:rPr>
              <a:t>Fraud is the intentional or wilful misrepresentation of transactions in the books of accounts by the dishonest employees to deceive somebody. Thus detection and prevention of fraud is of great importance and constituents an important duty of an auditor. Fraud can be classified as:</a:t>
            </a:r>
          </a:p>
          <a:p>
            <a:endParaRPr lang="en-US" dirty="0"/>
          </a:p>
        </p:txBody>
      </p:sp>
      <p:pic>
        <p:nvPicPr>
          <p:cNvPr id="1026" name="Picture 2" descr="C:\Users\ADMIN\Downloads\4qaHpC9.jpg"/>
          <p:cNvPicPr>
            <a:picLocks noChangeAspect="1" noChangeArrowheads="1"/>
          </p:cNvPicPr>
          <p:nvPr/>
        </p:nvPicPr>
        <p:blipFill>
          <a:blip r:embed="rId2"/>
          <a:srcRect/>
          <a:stretch>
            <a:fillRect/>
          </a:stretch>
        </p:blipFill>
        <p:spPr bwMode="auto">
          <a:xfrm>
            <a:off x="1000100" y="3143248"/>
            <a:ext cx="7105650" cy="2038350"/>
          </a:xfrm>
          <a:prstGeom prst="rect">
            <a:avLst/>
          </a:prstGeom>
          <a:noFill/>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28596" y="571480"/>
            <a:ext cx="8215370" cy="5357850"/>
          </a:xfrm>
        </p:spPr>
        <p:txBody>
          <a:bodyPr>
            <a:noAutofit/>
          </a:bodyPr>
          <a:lstStyle/>
          <a:p>
            <a:pPr algn="just"/>
            <a:r>
              <a:rPr lang="en-GB" sz="1450" b="1" dirty="0" smtClean="0">
                <a:latin typeface="Palatino Linotype" pitchFamily="18" charset="0"/>
              </a:rPr>
              <a:t>1.  MISAPPROPRIATION OF CASH</a:t>
            </a:r>
          </a:p>
          <a:p>
            <a:pPr algn="just">
              <a:lnSpc>
                <a:spcPct val="170000"/>
              </a:lnSpc>
            </a:pPr>
            <a:r>
              <a:rPr lang="en-GB" sz="1450" dirty="0" smtClean="0">
                <a:latin typeface="Palatino Linotype" pitchFamily="18" charset="0"/>
              </a:rPr>
              <a:t>This is a very common method of misappropriation of cash by the dishonest employees by giving false representation in the books of accounts intentionally. In order to detect and prevent misappropriation, the auditor should verify the system of internal check in operation and by making a detailed examination of records and documents. Cash may be misappropriated in the following ways</a:t>
            </a:r>
            <a:r>
              <a:rPr lang="en-GB" sz="1450" dirty="0" smtClean="0">
                <a:latin typeface="Palatino Linotype" pitchFamily="18" charset="0"/>
              </a:rPr>
              <a:t>:</a:t>
            </a:r>
            <a:r>
              <a:rPr lang="en-GB" sz="1450" dirty="0" smtClean="0">
                <a:latin typeface="Palatino Linotype" pitchFamily="18" charset="0"/>
              </a:rPr>
              <a:t> </a:t>
            </a:r>
          </a:p>
          <a:p>
            <a:pPr algn="just">
              <a:lnSpc>
                <a:spcPct val="170000"/>
              </a:lnSpc>
            </a:pPr>
            <a:r>
              <a:rPr lang="en-GB" sz="1450" dirty="0" smtClean="0">
                <a:latin typeface="Palatino Linotype" pitchFamily="18" charset="0"/>
              </a:rPr>
              <a:t>(1) By omitting to enter cash which has been received.</a:t>
            </a:r>
          </a:p>
          <a:p>
            <a:pPr algn="just">
              <a:lnSpc>
                <a:spcPct val="170000"/>
              </a:lnSpc>
            </a:pPr>
            <a:r>
              <a:rPr lang="en-GB" sz="1450" dirty="0" smtClean="0">
                <a:latin typeface="Palatino Linotype" pitchFamily="18" charset="0"/>
              </a:rPr>
              <a:t>(</a:t>
            </a:r>
            <a:r>
              <a:rPr lang="en-GB" sz="1450" dirty="0" smtClean="0">
                <a:latin typeface="Palatino Linotype" pitchFamily="18" charset="0"/>
              </a:rPr>
              <a:t>2) By accounting less amount on the receipt side of cash book than the actual amount received.</a:t>
            </a:r>
          </a:p>
          <a:p>
            <a:pPr algn="just">
              <a:lnSpc>
                <a:spcPct val="170000"/>
              </a:lnSpc>
            </a:pPr>
            <a:r>
              <a:rPr lang="en-GB" sz="1450" dirty="0" smtClean="0">
                <a:latin typeface="Palatino Linotype" pitchFamily="18" charset="0"/>
              </a:rPr>
              <a:t>(</a:t>
            </a:r>
            <a:r>
              <a:rPr lang="en-GB" sz="1450" dirty="0" smtClean="0">
                <a:latin typeface="Palatino Linotype" pitchFamily="18" charset="0"/>
              </a:rPr>
              <a:t>3) By recording fictitious entries on the payment side of cash book.</a:t>
            </a:r>
          </a:p>
          <a:p>
            <a:pPr algn="just">
              <a:lnSpc>
                <a:spcPct val="170000"/>
              </a:lnSpc>
            </a:pPr>
            <a:r>
              <a:rPr lang="en-GB" sz="1450" dirty="0" smtClean="0">
                <a:latin typeface="Palatino Linotype" pitchFamily="18" charset="0"/>
              </a:rPr>
              <a:t>(</a:t>
            </a:r>
            <a:r>
              <a:rPr lang="en-GB" sz="1450" dirty="0" smtClean="0">
                <a:latin typeface="Palatino Linotype" pitchFamily="18" charset="0"/>
              </a:rPr>
              <a:t>4) By accounting more amount on payments side of cash book than the actual amount paid.</a:t>
            </a:r>
          </a:p>
          <a:p>
            <a:pPr algn="just">
              <a:lnSpc>
                <a:spcPct val="170000"/>
              </a:lnSpc>
            </a:pPr>
            <a:r>
              <a:rPr lang="en-GB" sz="1450" dirty="0" smtClean="0">
                <a:latin typeface="Palatino Linotype" pitchFamily="18" charset="0"/>
              </a:rPr>
              <a:t>(</a:t>
            </a:r>
            <a:r>
              <a:rPr lang="en-GB" sz="1450" dirty="0" smtClean="0">
                <a:latin typeface="Palatino Linotype" pitchFamily="18" charset="0"/>
              </a:rPr>
              <a:t>5) Teeming and Lading of Fraud which means cash received from one customer is misappropriated and remittance received from another debtor is posted to the first debtors account.</a:t>
            </a:r>
          </a:p>
          <a:p>
            <a:endParaRPr lang="en-US" sz="145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28596" y="714356"/>
            <a:ext cx="8229600" cy="4525963"/>
          </a:xfrm>
        </p:spPr>
        <p:txBody>
          <a:bodyPr>
            <a:normAutofit fontScale="70000" lnSpcReduction="20000"/>
          </a:bodyPr>
          <a:lstStyle/>
          <a:p>
            <a:pPr algn="just">
              <a:lnSpc>
                <a:spcPct val="170000"/>
              </a:lnSpc>
            </a:pPr>
            <a:r>
              <a:rPr lang="en-GB" b="1" dirty="0" smtClean="0">
                <a:latin typeface="Palatino Linotype" pitchFamily="18" charset="0"/>
              </a:rPr>
              <a:t>2.  MISAPPROPRIATION OF </a:t>
            </a:r>
            <a:r>
              <a:rPr lang="en-GB" b="1" dirty="0" smtClean="0">
                <a:latin typeface="Palatino Linotype" pitchFamily="18" charset="0"/>
              </a:rPr>
              <a:t>GOODS</a:t>
            </a:r>
            <a:endParaRPr lang="en-GB" dirty="0" smtClean="0">
              <a:latin typeface="Palatino Linotype" pitchFamily="18" charset="0"/>
            </a:endParaRPr>
          </a:p>
          <a:p>
            <a:pPr algn="just">
              <a:lnSpc>
                <a:spcPct val="170000"/>
              </a:lnSpc>
            </a:pPr>
            <a:r>
              <a:rPr lang="en-GB" dirty="0" smtClean="0">
                <a:latin typeface="Palatino Linotype" pitchFamily="18" charset="0"/>
              </a:rPr>
              <a:t>Fraud which takes places in respect of goods is Misappropriation of Goods. Such a type of fraud is difficult to detect and usually takes place where the goods are less bulky and are of high value.</a:t>
            </a:r>
          </a:p>
          <a:p>
            <a:pPr lvl="1" algn="just">
              <a:lnSpc>
                <a:spcPct val="170000"/>
              </a:lnSpc>
              <a:buFont typeface="Wingdings" pitchFamily="2" charset="2"/>
              <a:buChar char="v"/>
            </a:pPr>
            <a:r>
              <a:rPr lang="en-GB" sz="2600" dirty="0" smtClean="0">
                <a:latin typeface="Palatino Linotype" pitchFamily="18" charset="0"/>
              </a:rPr>
              <a:t>By </a:t>
            </a:r>
            <a:r>
              <a:rPr lang="en-GB" sz="2600" dirty="0" smtClean="0">
                <a:latin typeface="Palatino Linotype" pitchFamily="18" charset="0"/>
              </a:rPr>
              <a:t>showing less amount of purchase than actual purchase in the books of accounts.</a:t>
            </a:r>
          </a:p>
          <a:p>
            <a:pPr lvl="1" algn="just">
              <a:lnSpc>
                <a:spcPct val="170000"/>
              </a:lnSpc>
              <a:buFont typeface="Wingdings" pitchFamily="2" charset="2"/>
              <a:buChar char="v"/>
            </a:pPr>
            <a:r>
              <a:rPr lang="en-GB" sz="2600" dirty="0" smtClean="0">
                <a:latin typeface="Palatino Linotype" pitchFamily="18" charset="0"/>
              </a:rPr>
              <a:t>By </a:t>
            </a:r>
            <a:r>
              <a:rPr lang="en-GB" sz="2600" dirty="0" smtClean="0">
                <a:latin typeface="Palatino Linotype" pitchFamily="18" charset="0"/>
              </a:rPr>
              <a:t>showing issue of material more than actual issue made.</a:t>
            </a:r>
          </a:p>
          <a:p>
            <a:pPr lvl="1" algn="just">
              <a:lnSpc>
                <a:spcPct val="170000"/>
              </a:lnSpc>
              <a:buFont typeface="Wingdings" pitchFamily="2" charset="2"/>
              <a:buChar char="v"/>
            </a:pPr>
            <a:r>
              <a:rPr lang="en-GB" sz="2600" dirty="0" smtClean="0">
                <a:latin typeface="Palatino Linotype" pitchFamily="18" charset="0"/>
              </a:rPr>
              <a:t>By </a:t>
            </a:r>
            <a:r>
              <a:rPr lang="en-GB" sz="2600" dirty="0" smtClean="0">
                <a:latin typeface="Palatino Linotype" pitchFamily="18" charset="0"/>
              </a:rPr>
              <a:t>showing good materials as obsolete or poor line of goods.</a:t>
            </a:r>
          </a:p>
          <a:p>
            <a:pPr lvl="1" algn="just">
              <a:lnSpc>
                <a:spcPct val="170000"/>
              </a:lnSpc>
              <a:buFont typeface="Wingdings" pitchFamily="2" charset="2"/>
              <a:buChar char="v"/>
            </a:pPr>
            <a:r>
              <a:rPr lang="en-GB" sz="2600" dirty="0" smtClean="0">
                <a:latin typeface="Palatino Linotype" pitchFamily="18" charset="0"/>
              </a:rPr>
              <a:t>By </a:t>
            </a:r>
            <a:r>
              <a:rPr lang="en-GB" sz="2600" dirty="0" smtClean="0">
                <a:latin typeface="Palatino Linotype" pitchFamily="18" charset="0"/>
              </a:rPr>
              <a:t>showing fictitious entries in the books of accounts.</a:t>
            </a:r>
          </a:p>
          <a:p>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28596" y="714356"/>
            <a:ext cx="8229600" cy="4525963"/>
          </a:xfrm>
        </p:spPr>
        <p:txBody>
          <a:bodyPr>
            <a:normAutofit/>
          </a:bodyPr>
          <a:lstStyle/>
          <a:p>
            <a:pPr algn="just">
              <a:lnSpc>
                <a:spcPct val="150000"/>
              </a:lnSpc>
            </a:pPr>
            <a:r>
              <a:rPr lang="en-GB" sz="1900" b="1" dirty="0" smtClean="0">
                <a:latin typeface="Palatino Linotype" pitchFamily="18" charset="0"/>
              </a:rPr>
              <a:t>3.  MANIPULATION OF ACCOUNTS</a:t>
            </a:r>
          </a:p>
          <a:p>
            <a:pPr algn="just">
              <a:lnSpc>
                <a:spcPct val="150000"/>
              </a:lnSpc>
            </a:pPr>
            <a:r>
              <a:rPr lang="en-GB" sz="1900" dirty="0" smtClean="0">
                <a:latin typeface="Palatino Linotype" pitchFamily="18" charset="0"/>
              </a:rPr>
              <a:t>There is a very common practice almost in every organization, some dishonest employees have intention to commit this type of fraud. Manipulation of accounts is the procedure to alter books of accounts in such a way that there will be an increase or decrease in the amount of profit to achieve some personal objectives of the high officials. It is very difficult for the auditors to identify such frauds which may be due to manipulation of accounts</a:t>
            </a:r>
            <a:r>
              <a:rPr lang="en-GB" sz="1900" dirty="0" smtClean="0">
                <a:latin typeface="Palatino Linotype" pitchFamily="18" charset="0"/>
              </a:rPr>
              <a:t>.</a:t>
            </a:r>
            <a:endParaRPr lang="en-GB" dirty="0" smtClean="0"/>
          </a:p>
          <a:p>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rot="20758441">
            <a:off x="1907030" y="2786185"/>
            <a:ext cx="5218379" cy="923330"/>
          </a:xfrm>
          <a:prstGeom prst="rect">
            <a:avLst/>
          </a:prstGeom>
          <a:noFill/>
        </p:spPr>
        <p:txBody>
          <a:bodyPr wrap="square" lIns="91440" tIns="45720" rIns="91440" bIns="45720">
            <a:spAutoFit/>
          </a:bodyPr>
          <a:lstStyle/>
          <a:p>
            <a:pPr algn="ctr"/>
            <a:r>
              <a:rPr lang="en-US" sz="5400" b="1" cap="none" spc="0"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t>THANK YOU</a:t>
            </a:r>
            <a:endParaRPr lang="en-US" sz="5400" b="1" cap="none" spc="0" dirty="0">
              <a:ln w="18000">
                <a:solidFill>
                  <a:schemeClr val="accent2">
                    <a:satMod val="140000"/>
                  </a:schemeClr>
                </a:solidFill>
                <a:prstDash val="solid"/>
                <a:miter lim="800000"/>
              </a:ln>
              <a:noFill/>
              <a:effectLst>
                <a:outerShdw blurRad="25500" dist="23000" dir="7020000" algn="tl">
                  <a:srgbClr val="000000">
                    <a:alpha val="50000"/>
                  </a:srgbClr>
                </a:outerShdw>
              </a:effectLst>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85000" lnSpcReduction="20000"/>
          </a:bodyPr>
          <a:lstStyle/>
          <a:p>
            <a:pPr algn="just">
              <a:lnSpc>
                <a:spcPct val="150000"/>
              </a:lnSpc>
            </a:pPr>
            <a:r>
              <a:rPr lang="en-GB" dirty="0" smtClean="0">
                <a:latin typeface="Palatino Linotype" pitchFamily="18" charset="0"/>
              </a:rPr>
              <a:t>The term audit is derived from the Latin term ‘</a:t>
            </a:r>
            <a:r>
              <a:rPr lang="en-GB" dirty="0" err="1" smtClean="0">
                <a:latin typeface="Palatino Linotype" pitchFamily="18" charset="0"/>
              </a:rPr>
              <a:t>audire</a:t>
            </a:r>
            <a:r>
              <a:rPr lang="en-GB" dirty="0" smtClean="0">
                <a:latin typeface="Palatino Linotype" pitchFamily="18" charset="0"/>
              </a:rPr>
              <a:t>,’ which means to hear. In early days an auditor used to listen to the accounts read over by an accountant in order to check </a:t>
            </a:r>
            <a:r>
              <a:rPr lang="en-GB" dirty="0" smtClean="0">
                <a:latin typeface="Palatino Linotype" pitchFamily="18" charset="0"/>
              </a:rPr>
              <a:t>them.</a:t>
            </a:r>
          </a:p>
          <a:p>
            <a:pPr algn="just">
              <a:lnSpc>
                <a:spcPct val="150000"/>
              </a:lnSpc>
            </a:pPr>
            <a:r>
              <a:rPr lang="en-GB" dirty="0" smtClean="0">
                <a:latin typeface="Palatino Linotype" pitchFamily="18" charset="0"/>
              </a:rPr>
              <a:t>Auditing </a:t>
            </a:r>
            <a:r>
              <a:rPr lang="en-GB" dirty="0" smtClean="0">
                <a:latin typeface="Palatino Linotype" pitchFamily="18" charset="0"/>
              </a:rPr>
              <a:t>is as old as accounting. It was in use in all ancient countries such as Mesopotamia, Greece, Egypt. Rome, U.K. and India. The Vedas contain reference to accounts and auditing. </a:t>
            </a:r>
            <a:r>
              <a:rPr lang="en-GB" dirty="0" err="1" smtClean="0">
                <a:latin typeface="Palatino Linotype" pitchFamily="18" charset="0"/>
              </a:rPr>
              <a:t>Arthasashthra</a:t>
            </a:r>
            <a:r>
              <a:rPr lang="en-GB" dirty="0" smtClean="0">
                <a:latin typeface="Palatino Linotype" pitchFamily="18" charset="0"/>
              </a:rPr>
              <a:t> by </a:t>
            </a:r>
            <a:r>
              <a:rPr lang="en-GB" dirty="0" err="1" smtClean="0">
                <a:latin typeface="Palatino Linotype" pitchFamily="18" charset="0"/>
              </a:rPr>
              <a:t>Kautilya</a:t>
            </a:r>
            <a:r>
              <a:rPr lang="en-GB" dirty="0" smtClean="0">
                <a:latin typeface="Palatino Linotype" pitchFamily="18" charset="0"/>
              </a:rPr>
              <a:t> detailed rules for accounting and auditing of public finances. </a:t>
            </a:r>
            <a:endParaRPr lang="en-US" dirty="0">
              <a:latin typeface="Palatino Linotype" pitchFamily="18" charset="0"/>
            </a:endParaRPr>
          </a:p>
        </p:txBody>
      </p:sp>
      <p:sp>
        <p:nvSpPr>
          <p:cNvPr id="3" name="Title 2"/>
          <p:cNvSpPr>
            <a:spLocks noGrp="1"/>
          </p:cNvSpPr>
          <p:nvPr>
            <p:ph type="title"/>
          </p:nvPr>
        </p:nvSpPr>
        <p:spPr/>
        <p:txBody>
          <a:bodyPr/>
          <a:lstStyle/>
          <a:p>
            <a:pPr algn="ctr"/>
            <a:r>
              <a:rPr lang="en-GB" dirty="0" smtClean="0"/>
              <a:t>INTRODUCTION</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pPr algn="just">
              <a:lnSpc>
                <a:spcPct val="150000"/>
              </a:lnSpc>
            </a:pPr>
            <a:r>
              <a:rPr lang="en-GB" sz="2000" dirty="0" smtClean="0">
                <a:latin typeface="Palatino Linotype" pitchFamily="18" charset="0"/>
              </a:rPr>
              <a:t>Spicer and Pegler: "Auditing is such an examination of books of accounts and vouchers of business, as will enable the auditors to satisfy himself that the balance sheet is properly drawn up, so as to give a true and fair view of the state of affairs of the business and that the profit and loss account gives true and fair view of the profit/loss for the financial period, according to the best of information and explanation given to him and as shown by the books; and if not, in what respect he is not satisfied." </a:t>
            </a:r>
            <a:endParaRPr lang="en-GB" sz="2000" dirty="0" smtClean="0">
              <a:latin typeface="Palatino Linotype" pitchFamily="18" charset="0"/>
            </a:endParaRPr>
          </a:p>
          <a:p>
            <a:pPr algn="just">
              <a:lnSpc>
                <a:spcPct val="150000"/>
              </a:lnSpc>
            </a:pPr>
            <a:r>
              <a:rPr lang="en-GB" sz="2000" dirty="0" smtClean="0">
                <a:latin typeface="Palatino Linotype" pitchFamily="18" charset="0"/>
              </a:rPr>
              <a:t>Prof. </a:t>
            </a:r>
            <a:r>
              <a:rPr lang="en-GB" sz="2000" dirty="0" err="1" smtClean="0">
                <a:latin typeface="Palatino Linotype" pitchFamily="18" charset="0"/>
              </a:rPr>
              <a:t>L.R.Dicksee</a:t>
            </a:r>
            <a:r>
              <a:rPr lang="en-GB" sz="2000" dirty="0" smtClean="0">
                <a:latin typeface="Palatino Linotype" pitchFamily="18" charset="0"/>
              </a:rPr>
              <a:t>. "auditing is an examination of accounting records undertaken with a view to establish whether they correctly and completely reflect the transactions to which they relate. </a:t>
            </a:r>
          </a:p>
          <a:p>
            <a:pPr algn="just"/>
            <a:endParaRPr lang="en-US" sz="2300" dirty="0">
              <a:latin typeface="Palatino Linotype" pitchFamily="18" charset="0"/>
            </a:endParaRPr>
          </a:p>
        </p:txBody>
      </p:sp>
      <p:sp>
        <p:nvSpPr>
          <p:cNvPr id="3" name="Title 2"/>
          <p:cNvSpPr>
            <a:spLocks noGrp="1"/>
          </p:cNvSpPr>
          <p:nvPr>
            <p:ph type="title"/>
          </p:nvPr>
        </p:nvSpPr>
        <p:spPr/>
        <p:txBody>
          <a:bodyPr/>
          <a:lstStyle/>
          <a:p>
            <a:pPr algn="ctr"/>
            <a:r>
              <a:rPr lang="en-GB" dirty="0" smtClean="0"/>
              <a:t>DEFINITION OF AUDITING</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28596" y="571480"/>
            <a:ext cx="8229600" cy="5715040"/>
          </a:xfrm>
        </p:spPr>
        <p:txBody>
          <a:bodyPr>
            <a:noAutofit/>
          </a:bodyPr>
          <a:lstStyle/>
          <a:p>
            <a:pPr algn="just">
              <a:lnSpc>
                <a:spcPct val="170000"/>
              </a:lnSpc>
            </a:pPr>
            <a:r>
              <a:rPr lang="en-GB" sz="1750" dirty="0" smtClean="0">
                <a:latin typeface="Palatino Linotype" pitchFamily="18" charset="0"/>
              </a:rPr>
              <a:t>The </a:t>
            </a:r>
            <a:r>
              <a:rPr lang="en-GB" sz="1750" dirty="0" smtClean="0">
                <a:latin typeface="Palatino Linotype" pitchFamily="18" charset="0"/>
              </a:rPr>
              <a:t>book "an introduction to Indian Government accounts and audit" "issued by the Comptroller and Auditor General of India, defines audit “an instrument of financial control. It acts as a safeguard on behalf of the proprietor (whether an individual or group of persons) against extravagance, carelessness or fraud on the part of the proprietor's agents or servants in the realization and utilisation of the money or other assets and it ensures on the proprietor's behalf that the accounts maintained truly represent facts and that the expenditure has been incurred with due regularity and propriety. The agency employed for this purpose is called an auditor." </a:t>
            </a:r>
            <a:endParaRPr lang="en-US" sz="1750" dirty="0">
              <a:latin typeface="Palatino Linotype"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Autofit/>
          </a:bodyPr>
          <a:lstStyle/>
          <a:p>
            <a:pPr marL="624078" indent="-514350" algn="just">
              <a:lnSpc>
                <a:spcPct val="170000"/>
              </a:lnSpc>
              <a:buFont typeface="+mj-lt"/>
              <a:buAutoNum type="alphaUcPeriod"/>
            </a:pPr>
            <a:r>
              <a:rPr lang="en-GB" sz="1650" dirty="0" smtClean="0">
                <a:latin typeface="Palatino Linotype" pitchFamily="18" charset="0"/>
              </a:rPr>
              <a:t>Audit is a systematic and scientific examination of the books of accounts of a business; </a:t>
            </a:r>
            <a:endParaRPr lang="en-GB" sz="1650" dirty="0" smtClean="0">
              <a:latin typeface="Palatino Linotype" pitchFamily="18" charset="0"/>
            </a:endParaRPr>
          </a:p>
          <a:p>
            <a:pPr marL="624078" indent="-514350" algn="just">
              <a:lnSpc>
                <a:spcPct val="170000"/>
              </a:lnSpc>
              <a:buFont typeface="+mj-lt"/>
              <a:buAutoNum type="alphaUcPeriod"/>
            </a:pPr>
            <a:r>
              <a:rPr lang="en-GB" sz="1650" dirty="0" smtClean="0">
                <a:latin typeface="Palatino Linotype" pitchFamily="18" charset="0"/>
              </a:rPr>
              <a:t>Audit </a:t>
            </a:r>
            <a:r>
              <a:rPr lang="en-GB" sz="1650" dirty="0" smtClean="0">
                <a:latin typeface="Palatino Linotype" pitchFamily="18" charset="0"/>
              </a:rPr>
              <a:t>is undertaken by an independent person or body of persons who are duly qualified for the job. </a:t>
            </a:r>
            <a:endParaRPr lang="en-GB" sz="1650" dirty="0" smtClean="0">
              <a:latin typeface="Palatino Linotype" pitchFamily="18" charset="0"/>
            </a:endParaRPr>
          </a:p>
          <a:p>
            <a:pPr marL="624078" indent="-514350" algn="just">
              <a:lnSpc>
                <a:spcPct val="170000"/>
              </a:lnSpc>
              <a:buFont typeface="+mj-lt"/>
              <a:buAutoNum type="alphaUcPeriod"/>
            </a:pPr>
            <a:r>
              <a:rPr lang="en-GB" sz="1650" dirty="0" smtClean="0">
                <a:latin typeface="Palatino Linotype" pitchFamily="18" charset="0"/>
              </a:rPr>
              <a:t>Audit </a:t>
            </a:r>
            <a:r>
              <a:rPr lang="en-GB" sz="1650" dirty="0" smtClean="0">
                <a:latin typeface="Palatino Linotype" pitchFamily="18" charset="0"/>
              </a:rPr>
              <a:t>is a verification of the results shown by the profit and loss account and the state of affairs as shown by the balance sheet. </a:t>
            </a:r>
            <a:endParaRPr lang="en-GB" sz="1650" dirty="0" smtClean="0">
              <a:latin typeface="Palatino Linotype" pitchFamily="18" charset="0"/>
            </a:endParaRPr>
          </a:p>
          <a:p>
            <a:pPr marL="624078" indent="-514350" algn="just">
              <a:lnSpc>
                <a:spcPct val="170000"/>
              </a:lnSpc>
              <a:buFont typeface="+mj-lt"/>
              <a:buAutoNum type="alphaUcPeriod"/>
            </a:pPr>
            <a:r>
              <a:rPr lang="en-GB" sz="1650" dirty="0" smtClean="0">
                <a:latin typeface="Palatino Linotype" pitchFamily="18" charset="0"/>
              </a:rPr>
              <a:t>Audit </a:t>
            </a:r>
            <a:r>
              <a:rPr lang="en-GB" sz="1650" dirty="0" smtClean="0">
                <a:latin typeface="Palatino Linotype" pitchFamily="18" charset="0"/>
              </a:rPr>
              <a:t>is a critical review of the system of accounting and internal control. </a:t>
            </a:r>
            <a:endParaRPr lang="en-GB" sz="1650" dirty="0" smtClean="0">
              <a:latin typeface="Palatino Linotype" pitchFamily="18" charset="0"/>
            </a:endParaRPr>
          </a:p>
          <a:p>
            <a:pPr marL="624078" indent="-514350" algn="just">
              <a:lnSpc>
                <a:spcPct val="170000"/>
              </a:lnSpc>
              <a:buFont typeface="+mj-lt"/>
              <a:buAutoNum type="alphaUcPeriod"/>
            </a:pPr>
            <a:r>
              <a:rPr lang="en-GB" sz="1650" dirty="0" smtClean="0">
                <a:latin typeface="Palatino Linotype" pitchFamily="18" charset="0"/>
              </a:rPr>
              <a:t>Audit </a:t>
            </a:r>
            <a:r>
              <a:rPr lang="en-GB" sz="1650" dirty="0" smtClean="0">
                <a:latin typeface="Palatino Linotype" pitchFamily="18" charset="0"/>
              </a:rPr>
              <a:t>is done with the help of vouchers, documents, information and explanations received from the authorities. </a:t>
            </a:r>
            <a:endParaRPr lang="en-GB" sz="1650" dirty="0" smtClean="0">
              <a:latin typeface="Palatino Linotype" pitchFamily="18" charset="0"/>
            </a:endParaRPr>
          </a:p>
        </p:txBody>
      </p:sp>
      <p:sp>
        <p:nvSpPr>
          <p:cNvPr id="3" name="Title 2"/>
          <p:cNvSpPr>
            <a:spLocks noGrp="1"/>
          </p:cNvSpPr>
          <p:nvPr>
            <p:ph type="title"/>
          </p:nvPr>
        </p:nvSpPr>
        <p:spPr/>
        <p:txBody>
          <a:bodyPr/>
          <a:lstStyle/>
          <a:p>
            <a:pPr algn="ctr"/>
            <a:r>
              <a:rPr lang="en-GB" dirty="0" smtClean="0"/>
              <a:t>FEATURES OF AUDITING</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28596" y="785794"/>
            <a:ext cx="8229600" cy="4525963"/>
          </a:xfrm>
        </p:spPr>
        <p:txBody>
          <a:bodyPr>
            <a:normAutofit/>
          </a:bodyPr>
          <a:lstStyle/>
          <a:p>
            <a:pPr marL="624078" indent="-514350" algn="just">
              <a:buFont typeface="+mj-lt"/>
              <a:buAutoNum type="alphaUcPeriod" startAt="6"/>
            </a:pPr>
            <a:r>
              <a:rPr lang="en-GB" sz="1900" dirty="0" smtClean="0">
                <a:latin typeface="Palatino Linotype" pitchFamily="18" charset="0"/>
              </a:rPr>
              <a:t>The auditor has to satisfy himself with the authenticity of the financial statements and report that they exhibit a true and fair view of the state of affairs of the concern. </a:t>
            </a:r>
          </a:p>
          <a:p>
            <a:pPr marL="624078" indent="-514350" algn="just">
              <a:buFont typeface="+mj-lt"/>
              <a:buAutoNum type="alphaUcPeriod" startAt="6"/>
            </a:pPr>
            <a:r>
              <a:rPr lang="en-GB" sz="1900" dirty="0" smtClean="0">
                <a:latin typeface="Palatino Linotype" pitchFamily="18" charset="0"/>
              </a:rPr>
              <a:t>The auditor has to inspect, compare, check, review, scrutinize the vouchers supporting the transactions and examine correspondence, minute books of share holders, directors, Memorandum of Association and Articles of association etc., in order to establish correctness of the books of accounts</a:t>
            </a:r>
            <a:r>
              <a:rPr lang="en-GB" sz="1900" dirty="0" smtClean="0">
                <a:latin typeface="Palatino Linotype" pitchFamily="18" charset="0"/>
              </a:rPr>
              <a:t>.</a:t>
            </a:r>
            <a:endParaRPr lang="en-US" sz="1900" dirty="0" smtClean="0">
              <a:latin typeface="Palatino Linotype"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bCWQEoE.jpg"/>
          <p:cNvPicPr>
            <a:picLocks noGrp="1" noChangeAspect="1"/>
          </p:cNvPicPr>
          <p:nvPr>
            <p:ph idx="1"/>
          </p:nvPr>
        </p:nvPicPr>
        <p:blipFill>
          <a:blip r:embed="rId2"/>
          <a:stretch>
            <a:fillRect/>
          </a:stretch>
        </p:blipFill>
        <p:spPr>
          <a:xfrm>
            <a:off x="1038225" y="1857364"/>
            <a:ext cx="7067550" cy="3201205"/>
          </a:xfrm>
        </p:spPr>
      </p:pic>
      <p:sp>
        <p:nvSpPr>
          <p:cNvPr id="3" name="Title 2"/>
          <p:cNvSpPr>
            <a:spLocks noGrp="1"/>
          </p:cNvSpPr>
          <p:nvPr>
            <p:ph type="title"/>
          </p:nvPr>
        </p:nvSpPr>
        <p:spPr/>
        <p:txBody>
          <a:bodyPr/>
          <a:lstStyle/>
          <a:p>
            <a:pPr algn="ctr"/>
            <a:r>
              <a:rPr lang="en-GB" dirty="0" smtClean="0"/>
              <a:t>OBJECTIVES OF AUDITING</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55000" lnSpcReduction="20000"/>
          </a:bodyPr>
          <a:lstStyle/>
          <a:p>
            <a:pPr algn="just">
              <a:lnSpc>
                <a:spcPct val="170000"/>
              </a:lnSpc>
            </a:pPr>
            <a:r>
              <a:rPr lang="en-GB" sz="2900" b="1" dirty="0" smtClean="0">
                <a:latin typeface="Palatino Linotype" pitchFamily="18" charset="0"/>
              </a:rPr>
              <a:t>1.  To Examine the Accuracy of the Books of Accounts</a:t>
            </a:r>
          </a:p>
          <a:p>
            <a:pPr algn="just">
              <a:lnSpc>
                <a:spcPct val="170000"/>
              </a:lnSpc>
            </a:pPr>
            <a:r>
              <a:rPr lang="en-GB" sz="2900" dirty="0" smtClean="0">
                <a:latin typeface="Palatino Linotype" pitchFamily="18" charset="0"/>
              </a:rPr>
              <a:t>An auditor has to examine the accuracy of the books of accounts, vouchers and other records to certify that Profit and Loss Account discloses a true and fair view of profit or loss for the financial period and the Balance Sheet on a given date is properly drawn up to exhibit a true and fair view of the state of affairs of the business</a:t>
            </a:r>
            <a:r>
              <a:rPr lang="en-GB" sz="2900" dirty="0" smtClean="0">
                <a:latin typeface="Palatino Linotype" pitchFamily="18" charset="0"/>
              </a:rPr>
              <a:t>.</a:t>
            </a:r>
          </a:p>
          <a:p>
            <a:pPr algn="just">
              <a:lnSpc>
                <a:spcPct val="170000"/>
              </a:lnSpc>
            </a:pPr>
            <a:r>
              <a:rPr lang="en-GB" sz="2900" b="1" dirty="0" smtClean="0">
                <a:latin typeface="Palatino Linotype" pitchFamily="18" charset="0"/>
              </a:rPr>
              <a:t>2.  To Express Opinion on Financial Statements</a:t>
            </a:r>
          </a:p>
          <a:p>
            <a:pPr algn="just">
              <a:lnSpc>
                <a:spcPct val="170000"/>
              </a:lnSpc>
            </a:pPr>
            <a:r>
              <a:rPr lang="en-GB" sz="2900" dirty="0" smtClean="0">
                <a:latin typeface="Palatino Linotype" pitchFamily="18" charset="0"/>
              </a:rPr>
              <a:t>After verifying the accuracy of the books of accounts, the auditor should express his expert opinion on the </a:t>
            </a:r>
            <a:r>
              <a:rPr lang="en-GB" sz="2900" dirty="0" err="1" smtClean="0">
                <a:latin typeface="Palatino Linotype" pitchFamily="18" charset="0"/>
              </a:rPr>
              <a:t>truthness</a:t>
            </a:r>
            <a:r>
              <a:rPr lang="en-GB" sz="2900" dirty="0" smtClean="0">
                <a:latin typeface="Palatino Linotype" pitchFamily="18" charset="0"/>
              </a:rPr>
              <a:t> and fairness of the financial statements. Finally, the auditor should certify that the Profit and Loss Account and Balance Sheet represent a true and fair view of the state of affairs of the company for a particular period.</a:t>
            </a:r>
          </a:p>
          <a:p>
            <a:endParaRPr lang="en-US" dirty="0"/>
          </a:p>
        </p:txBody>
      </p:sp>
      <p:sp>
        <p:nvSpPr>
          <p:cNvPr id="3" name="Title 2"/>
          <p:cNvSpPr>
            <a:spLocks noGrp="1"/>
          </p:cNvSpPr>
          <p:nvPr>
            <p:ph type="title"/>
          </p:nvPr>
        </p:nvSpPr>
        <p:spPr/>
        <p:txBody>
          <a:bodyPr/>
          <a:lstStyle/>
          <a:p>
            <a:pPr algn="ctr"/>
            <a:r>
              <a:rPr lang="en-GB" dirty="0" smtClean="0"/>
              <a:t>PRIMARY OBJECTIVE</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lgn="just">
              <a:lnSpc>
                <a:spcPct val="150000"/>
              </a:lnSpc>
            </a:pPr>
            <a:r>
              <a:rPr lang="en-GB" sz="1800" b="1" dirty="0" smtClean="0">
                <a:latin typeface="Palatino Linotype" pitchFamily="18" charset="0"/>
              </a:rPr>
              <a:t>Detection And Prevention of Errors</a:t>
            </a:r>
            <a:endParaRPr lang="en-GB" sz="1800" dirty="0" smtClean="0">
              <a:latin typeface="Palatino Linotype" pitchFamily="18" charset="0"/>
            </a:endParaRPr>
          </a:p>
          <a:p>
            <a:pPr algn="just">
              <a:lnSpc>
                <a:spcPct val="150000"/>
              </a:lnSpc>
            </a:pPr>
            <a:r>
              <a:rPr lang="en-GB" sz="1800" dirty="0" smtClean="0">
                <a:latin typeface="Palatino Linotype" pitchFamily="18" charset="0"/>
              </a:rPr>
              <a:t>The Institute of Chartered Accountants of India defines an error as, “an unintentional mistake in the books of accounts.” Errors are the carelessness on the part of the person preparing the books of accounts or committing mistakes in the process of keeping accounting records</a:t>
            </a:r>
            <a:r>
              <a:rPr lang="en-GB" sz="1800" dirty="0" smtClean="0">
                <a:latin typeface="Palatino Linotype" pitchFamily="18" charset="0"/>
              </a:rPr>
              <a:t>.</a:t>
            </a:r>
          </a:p>
          <a:p>
            <a:endParaRPr lang="en-US" dirty="0"/>
          </a:p>
        </p:txBody>
      </p:sp>
      <p:sp>
        <p:nvSpPr>
          <p:cNvPr id="3" name="Title 2"/>
          <p:cNvSpPr>
            <a:spLocks noGrp="1"/>
          </p:cNvSpPr>
          <p:nvPr>
            <p:ph type="title"/>
          </p:nvPr>
        </p:nvSpPr>
        <p:spPr/>
        <p:txBody>
          <a:bodyPr/>
          <a:lstStyle/>
          <a:p>
            <a:pPr algn="ctr"/>
            <a:r>
              <a:rPr lang="en-GB" dirty="0" smtClean="0"/>
              <a:t>SECONDARY OBJECTIVE</a:t>
            </a:r>
            <a:endParaRPr lang="en-US" dirty="0"/>
          </a:p>
        </p:txBody>
      </p:sp>
      <p:pic>
        <p:nvPicPr>
          <p:cNvPr id="4" name="Picture 3" descr="8ZAOIOF.jpg"/>
          <p:cNvPicPr>
            <a:picLocks noChangeAspect="1"/>
          </p:cNvPicPr>
          <p:nvPr/>
        </p:nvPicPr>
        <p:blipFill>
          <a:blip r:embed="rId2"/>
          <a:stretch>
            <a:fillRect/>
          </a:stretch>
        </p:blipFill>
        <p:spPr>
          <a:xfrm>
            <a:off x="1000100" y="3643314"/>
            <a:ext cx="7086600" cy="2209800"/>
          </a:xfrm>
          <a:prstGeom prst="rect">
            <a:avLst/>
          </a:prstGeom>
        </p:spPr>
      </p:pic>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38</TotalTime>
  <Words>685</Words>
  <Application>Microsoft Office PowerPoint</Application>
  <PresentationFormat>On-screen Show (4:3)</PresentationFormat>
  <Paragraphs>70</Paragraphs>
  <Slides>17</Slides>
  <Notes>0</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Concourse</vt:lpstr>
      <vt:lpstr>INTRODUCTION TO AUDITING</vt:lpstr>
      <vt:lpstr>INTRODUCTION</vt:lpstr>
      <vt:lpstr>DEFINITION OF AUDITING</vt:lpstr>
      <vt:lpstr>Slide 4</vt:lpstr>
      <vt:lpstr>FEATURES OF AUDITING</vt:lpstr>
      <vt:lpstr>Slide 6</vt:lpstr>
      <vt:lpstr>OBJECTIVES OF AUDITING</vt:lpstr>
      <vt:lpstr>PRIMARY OBJECTIVE</vt:lpstr>
      <vt:lpstr>SECONDARY OBJECTIVE</vt:lpstr>
      <vt:lpstr>Slide 10</vt:lpstr>
      <vt:lpstr>Slide 11</vt:lpstr>
      <vt:lpstr>Slide 12</vt:lpstr>
      <vt:lpstr>Slide 13</vt:lpstr>
      <vt:lpstr>Slide 14</vt:lpstr>
      <vt:lpstr>Slide 15</vt:lpstr>
      <vt:lpstr>Slide 16</vt:lpstr>
      <vt:lpstr>Slide 17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TO AUDITING</dc:title>
  <dc:creator>ADMIN</dc:creator>
  <cp:lastModifiedBy>ADMIN</cp:lastModifiedBy>
  <cp:revision>28</cp:revision>
  <dcterms:created xsi:type="dcterms:W3CDTF">2023-02-06T02:05:16Z</dcterms:created>
  <dcterms:modified xsi:type="dcterms:W3CDTF">2023-02-06T02:43:31Z</dcterms:modified>
</cp:coreProperties>
</file>