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1" r:id="rId2"/>
    <p:sldId id="318" r:id="rId3"/>
    <p:sldId id="319" r:id="rId4"/>
    <p:sldId id="320" r:id="rId5"/>
    <p:sldId id="321" r:id="rId6"/>
    <p:sldId id="322" r:id="rId7"/>
    <p:sldId id="323" r:id="rId8"/>
    <p:sldId id="324" r:id="rId9"/>
    <p:sldId id="325" r:id="rId10"/>
    <p:sldId id="326" r:id="rId11"/>
    <p:sldId id="327" r:id="rId12"/>
    <p:sldId id="328" r:id="rId13"/>
    <p:sldId id="329" r:id="rId14"/>
    <p:sldId id="33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089F"/>
    <a:srgbClr val="E6E6E6"/>
    <a:srgbClr val="E7D6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8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92494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40322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2944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6705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5816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21029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936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8825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5962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8610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87988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9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5070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84662" y="4656533"/>
            <a:ext cx="966216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600" b="1">
                <a:solidFill>
                  <a:srgbClr val="C0000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முனைவர் த.செல்வராசு</a:t>
            </a:r>
          </a:p>
          <a:p>
            <a:pPr algn="ctr">
              <a:spcAft>
                <a:spcPts val="600"/>
              </a:spcAft>
            </a:pPr>
            <a:r>
              <a:rPr lang="en-US" sz="28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இணைப்பேராசிரியர், முதுகலைத் தமிழாய்வுத்துறை</a:t>
            </a:r>
          </a:p>
          <a:p>
            <a:pPr algn="ctr">
              <a:spcAft>
                <a:spcPts val="600"/>
              </a:spcAft>
            </a:pPr>
            <a:r>
              <a:rPr lang="en-US" sz="28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ஜமால் முகமது கல்லூரி (த), திருச்சிராப்பள்ளி </a:t>
            </a:r>
            <a:r>
              <a:rPr lang="en-US" sz="280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– 620 020</a:t>
            </a:r>
          </a:p>
        </p:txBody>
      </p:sp>
      <p:sp>
        <p:nvSpPr>
          <p:cNvPr id="5" name="Rectangle 4"/>
          <p:cNvSpPr/>
          <p:nvPr/>
        </p:nvSpPr>
        <p:spPr>
          <a:xfrm>
            <a:off x="195943" y="376320"/>
            <a:ext cx="11996057" cy="1827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en-US" sz="3200" b="1">
                <a:solidFill>
                  <a:srgbClr val="00206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இளநிலை முதலாமாண்டு முதல் </a:t>
            </a:r>
            <a:r>
              <a:rPr lang="en-US" sz="3200" b="1">
                <a:solidFill>
                  <a:srgbClr val="00206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பருவம்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en-US" sz="3200" b="1">
                <a:solidFill>
                  <a:srgbClr val="00206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குறியீடு</a:t>
            </a:r>
            <a:r>
              <a:rPr lang="en-US" sz="3200" b="1">
                <a:solidFill>
                  <a:srgbClr val="00206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200" b="1" smtClean="0">
                <a:solidFill>
                  <a:srgbClr val="FF000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20U4LT4</a:t>
            </a:r>
            <a:endParaRPr lang="en-US" sz="3200" b="1">
              <a:solidFill>
                <a:srgbClr val="002060"/>
              </a:solidFill>
              <a:latin typeface="Arial Unicode MS" panose="020B0604020202020204" pitchFamily="34" charset="-12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en-US" sz="3200" b="1" smtClean="0">
                <a:solidFill>
                  <a:srgbClr val="00206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தாள்-</a:t>
            </a:r>
            <a:r>
              <a:rPr lang="en-US" sz="2800" b="1" smtClean="0">
                <a:solidFill>
                  <a:srgbClr val="00206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3200" b="1" smtClean="0">
                <a:solidFill>
                  <a:srgbClr val="00206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200" b="1">
                <a:solidFill>
                  <a:srgbClr val="FF000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செய்யுள்</a:t>
            </a:r>
            <a:r>
              <a:rPr lang="en-US" sz="3200" b="1">
                <a:solidFill>
                  <a:srgbClr val="FF000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b="1" smtClean="0">
                <a:solidFill>
                  <a:srgbClr val="FF000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உரைநடை, போட்டித் தேர்வுத் தமிழ், </a:t>
            </a:r>
            <a:r>
              <a:rPr lang="en-US" sz="3200" b="1">
                <a:solidFill>
                  <a:srgbClr val="FF000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இலக்கிய வரலாறு</a:t>
            </a:r>
            <a:endParaRPr lang="en-US" sz="3200" b="1">
              <a:solidFill>
                <a:srgbClr val="FF0000"/>
              </a:solidFill>
              <a:latin typeface="Arial Unicode MS" panose="020B0604020202020204" pitchFamily="34" charset="-128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41119" y="2676945"/>
            <a:ext cx="9705703" cy="13451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en-US" sz="3600" b="1">
                <a:solidFill>
                  <a:srgbClr val="00206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அலகு </a:t>
            </a:r>
            <a:r>
              <a:rPr lang="en-US" sz="3600" b="1">
                <a:solidFill>
                  <a:srgbClr val="00206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en-US" sz="3600" b="1" smtClean="0">
                <a:solidFill>
                  <a:srgbClr val="00206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2 பதினெண்கீழ்க்கணக்கு</a:t>
            </a:r>
            <a:endParaRPr lang="en-US" sz="3600" b="1">
              <a:solidFill>
                <a:srgbClr val="002060"/>
              </a:solidFill>
              <a:latin typeface="Arial Unicode MS" panose="020B0604020202020204" pitchFamily="34" charset="-12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en-US" sz="3600" b="1" smtClean="0">
                <a:solidFill>
                  <a:srgbClr val="FF000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திருக்குறளின் சிறப்புகள்</a:t>
            </a:r>
            <a:endParaRPr lang="en-US" sz="3600" b="1">
              <a:solidFill>
                <a:srgbClr val="FF0000"/>
              </a:solidFill>
              <a:latin typeface="Arial Unicode MS" panose="020B0604020202020204" pitchFamily="34" charset="-128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1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91885" y="431074"/>
            <a:ext cx="11956869" cy="6694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200" b="1" u="sng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திருக்குறளுக்கு முதலில் உரை எழுதிய உரையாசிரியர்கள்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தருமர் மணக்குடவர் தாமத்தர் நச்சர்</a:t>
            </a:r>
          </a:p>
          <a:p>
            <a:pPr>
              <a:lnSpc>
                <a:spcPct val="150000"/>
              </a:lnSpc>
            </a:pPr>
            <a:r>
              <a:rPr lang="en-US" sz="22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பரிதி பரிமே லழகர் திருமலையார் </a:t>
            </a:r>
          </a:p>
          <a:p>
            <a:pPr>
              <a:lnSpc>
                <a:spcPct val="150000"/>
              </a:lnSpc>
            </a:pPr>
            <a:r>
              <a:rPr lang="en-US" sz="22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மல்லர் பரிப்பெருமாள் காளிங்கர் வள்ளுவர்நூற்கு</a:t>
            </a:r>
          </a:p>
          <a:p>
            <a:pPr>
              <a:lnSpc>
                <a:spcPct val="150000"/>
              </a:lnSpc>
            </a:pPr>
            <a:r>
              <a:rPr lang="en-US" sz="22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எல்லையுரை செய்தார் இவர்    -   </a:t>
            </a:r>
            <a:r>
              <a:rPr lang="en-US" sz="220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பழம்பாடல் (12ஆம் வகுப்புப் பாடநூல்)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தருமர் </a:t>
            </a:r>
            <a:r>
              <a:rPr lang="en-US" sz="220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மணக்குடவர் தாமத்தர் நச்சர்</a:t>
            </a:r>
          </a:p>
          <a:p>
            <a:pPr>
              <a:lnSpc>
                <a:spcPct val="150000"/>
              </a:lnSpc>
            </a:pPr>
            <a:r>
              <a:rPr lang="en-US" sz="22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பரிமே லழகர் </a:t>
            </a:r>
            <a:r>
              <a:rPr lang="en-US" sz="220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பரிதி </a:t>
            </a:r>
            <a:r>
              <a:rPr lang="en-US" sz="22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 திருமலையார் </a:t>
            </a:r>
            <a:endParaRPr lang="en-US" sz="2200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sz="220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</a:t>
            </a:r>
            <a:r>
              <a:rPr lang="en-US" sz="22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மல்லர் கவிப்பெருமாள் </a:t>
            </a:r>
            <a:r>
              <a:rPr lang="en-US" sz="220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காளிங்கர் </a:t>
            </a:r>
            <a:r>
              <a:rPr lang="en-US" sz="22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வள்ளுவர்நூற்</a:t>
            </a:r>
            <a:endParaRPr lang="en-US" sz="2200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sz="220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</a:t>
            </a:r>
            <a:r>
              <a:rPr lang="en-US" sz="22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கெல்லை யுரையெழுதி னோர்    </a:t>
            </a:r>
            <a:r>
              <a:rPr lang="en-US" sz="220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 </a:t>
            </a:r>
            <a:r>
              <a:rPr lang="en-US" sz="220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</a:t>
            </a:r>
            <a:r>
              <a:rPr lang="en-US" sz="220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திரு.வி.க – திருக்குறள் விரிவுரைக் கட்டுரையில் (1939)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மணக்குடவர், பரிமேலழகர், பரிதி, பரிப்பெருமாள், காளிங்கர் </a:t>
            </a:r>
            <a:r>
              <a:rPr lang="en-US" sz="220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ஆகிய </a:t>
            </a:r>
            <a:r>
              <a:rPr lang="en-US" sz="220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ஐவரின் உரையே </a:t>
            </a:r>
            <a:r>
              <a:rPr lang="en-US" sz="220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கிடைத்துள்ளது.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இவ்வுரைகளுள் </a:t>
            </a:r>
            <a:r>
              <a:rPr lang="en-US" sz="220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பரிமேலழகர் உரையே சிறந்தது </a:t>
            </a:r>
            <a:r>
              <a:rPr lang="en-US" sz="220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என்பர்.</a:t>
            </a:r>
          </a:p>
          <a:p>
            <a:pPr>
              <a:lnSpc>
                <a:spcPct val="150000"/>
              </a:lnSpc>
            </a:pPr>
            <a:endParaRPr lang="en-US" sz="2200" smtClean="0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218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1440" y="0"/>
            <a:ext cx="12335691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b="1" u="sng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திருக்குறள் பற்றிய குறிப்புகள்</a:t>
            </a:r>
            <a:endParaRPr lang="en-US" sz="2000" smtClean="0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திருக்குறளின் சிறப்பைப் போற்றும் பாடலின் தொகுப்பே </a:t>
            </a:r>
            <a:r>
              <a:rPr lang="en-US" sz="200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திருவள்ளுவமாலை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திருவள்ளுவமாலை - </a:t>
            </a:r>
            <a:r>
              <a:rPr lang="en-US" sz="200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53 புலவர்கள் – 55 பாடல்கள் </a:t>
            </a:r>
            <a:r>
              <a:rPr lang="en-US" sz="20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கொண்டது.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திருக்குறளை ஆங்கிலத்தில் முழுமையாக மொழிபெயர்த்தவர்கள் </a:t>
            </a:r>
            <a:r>
              <a:rPr lang="en-US" sz="200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ஜி.யூ.போப், வ.வே.சு ஐயர், தீட்சிதர், இராஜாஜி.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லத்தீனில் மொழிபெயர்த்தவர் – </a:t>
            </a:r>
            <a:r>
              <a:rPr lang="en-US" sz="200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வீரமாமுனிவர்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பிரெஞ்சில் மொழிபெயர்த்தவர் – </a:t>
            </a:r>
            <a:r>
              <a:rPr lang="en-US" sz="200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ஏரியல்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ஜெர்மனில் மொழிபெயர்த்தவர் - </a:t>
            </a:r>
            <a:r>
              <a:rPr lang="en-US" sz="200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கார்ல் க்ரௌன்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வடமொழியில் மொழிபெயர்த்தவர் – </a:t>
            </a:r>
            <a:r>
              <a:rPr lang="en-US" sz="200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அப்பா </a:t>
            </a:r>
            <a:r>
              <a:rPr lang="en-US" sz="200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தீட்சதர்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திருக்குறள் </a:t>
            </a:r>
            <a:r>
              <a:rPr lang="en-US" sz="200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107 மொழிகளில் </a:t>
            </a:r>
            <a:r>
              <a:rPr lang="en-US" sz="20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மொழிபெயர்க்கப்பட்டுள்ளதாகக் கூறப்பட்டுள்ளது.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திருக்குறளை மூலத்தை முதன்முதலில் அச்சிட்டவர் </a:t>
            </a:r>
            <a:r>
              <a:rPr lang="en-US" sz="200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மலையத்துவசன் மகன் தஞ்சை ஞானப்பிரகாசம் – ஆண்டு 1812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திருக்குறளுக்கு முதன்முதலில் உரை எழுதியவர் – </a:t>
            </a:r>
            <a:r>
              <a:rPr lang="en-US" sz="200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மணக்குடவர்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திருக்குறளைப் </a:t>
            </a:r>
            <a:r>
              <a:rPr lang="en-US" sz="20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பரிமேலழகர் உரையுடன் </a:t>
            </a:r>
            <a:r>
              <a:rPr lang="en-US" sz="200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முதன் முதலில் 1840-ல் பதிப்பித்தவர் – இராமாநுஜக் </a:t>
            </a:r>
            <a:r>
              <a:rPr lang="en-US" sz="200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கவிராயர்</a:t>
            </a:r>
            <a:endParaRPr lang="en-US" sz="200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149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39635" y="543212"/>
            <a:ext cx="12335691" cy="6301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500" b="1" u="sng" smtClean="0">
                <a:solidFill>
                  <a:srgbClr val="B8089F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திருக்குறள் தொடர்பாக வெளிவந்துள்ள நூல்களும் ஆசிரியர்களும்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வள்ளுவர் கண்ட நாடும் காமமும் – </a:t>
            </a:r>
            <a:r>
              <a:rPr lang="en-US" sz="280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தெ.பொ.மீ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திருக்குறள் மணிவிளக்க உரை – </a:t>
            </a:r>
            <a:r>
              <a:rPr lang="en-US" sz="280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க.அப்பாதுரையார்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திருக்குறள் உரை வளம், திருக்குறள் உரைக் களஞ்சியம் – </a:t>
            </a:r>
            <a:r>
              <a:rPr lang="en-US" sz="280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தண்டபாணி தேசிகர்.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திருக்குறள் நுண்பொருள் மாலை – </a:t>
            </a:r>
            <a:r>
              <a:rPr lang="en-US" sz="280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காரிரத்தினக் கவிராயர்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வள்ளுவம் – </a:t>
            </a:r>
            <a:r>
              <a:rPr lang="en-US" sz="280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வ.சு.ப. மாணிக்கம்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திருக்குறள் நடையியல், சொல்வலை வேட்டுவர் – </a:t>
            </a:r>
            <a:r>
              <a:rPr lang="en-US" sz="280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இ.சுந்தரமூர்த்தி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வாழும் வள்லுவம் – </a:t>
            </a:r>
            <a:r>
              <a:rPr lang="en-US" sz="280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வா.செ.குழந்தைசாமி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00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683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777" y="1005841"/>
            <a:ext cx="10904193" cy="574765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947170" y="52251"/>
            <a:ext cx="6343404" cy="7459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u="sng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திருக்குறள் அதிகார இயல் பகுப்பு </a:t>
            </a:r>
            <a:endParaRPr lang="en-US" sz="3200" b="1" u="sng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196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5398875"/>
              </p:ext>
            </p:extLst>
          </p:nvPr>
        </p:nvGraphicFramePr>
        <p:xfrm>
          <a:off x="653141" y="562911"/>
          <a:ext cx="11312436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7886">
                  <a:extLst>
                    <a:ext uri="{9D8B030D-6E8A-4147-A177-3AD203B41FA5}">
                      <a16:colId xmlns:a16="http://schemas.microsoft.com/office/drawing/2014/main" val="1039852185"/>
                    </a:ext>
                  </a:extLst>
                </a:gridCol>
                <a:gridCol w="3660219">
                  <a:extLst>
                    <a:ext uri="{9D8B030D-6E8A-4147-A177-3AD203B41FA5}">
                      <a16:colId xmlns:a16="http://schemas.microsoft.com/office/drawing/2014/main" val="1309537190"/>
                    </a:ext>
                  </a:extLst>
                </a:gridCol>
                <a:gridCol w="3461657">
                  <a:extLst>
                    <a:ext uri="{9D8B030D-6E8A-4147-A177-3AD203B41FA5}">
                      <a16:colId xmlns:a16="http://schemas.microsoft.com/office/drawing/2014/main" val="651849242"/>
                    </a:ext>
                  </a:extLst>
                </a:gridCol>
                <a:gridCol w="1802674">
                  <a:extLst>
                    <a:ext uri="{9D8B030D-6E8A-4147-A177-3AD203B41FA5}">
                      <a16:colId xmlns:a16="http://schemas.microsoft.com/office/drawing/2014/main" val="37629347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இயல்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அதிகாரத்</a:t>
                      </a:r>
                      <a:r>
                        <a:rPr lang="en-US" sz="2400" baseline="0" smtClean="0"/>
                        <a:t> தொடக்கம்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அதிகார</a:t>
                      </a:r>
                      <a:r>
                        <a:rPr lang="en-US" sz="2400" baseline="0" smtClean="0"/>
                        <a:t> முடிவு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அதிகார</a:t>
                      </a:r>
                      <a:r>
                        <a:rPr lang="en-US" sz="2400" baseline="0" smtClean="0"/>
                        <a:t> எண்ணிக்கை</a:t>
                      </a:r>
                      <a:endParaRPr lang="en-IN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5745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பாயிரவியல்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கடவுள்</a:t>
                      </a:r>
                      <a:r>
                        <a:rPr lang="en-US" sz="2400" baseline="0" smtClean="0"/>
                        <a:t> வாழ்த்து (1)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அறன்</a:t>
                      </a:r>
                      <a:r>
                        <a:rPr lang="en-US" sz="2400" baseline="0" smtClean="0"/>
                        <a:t> வழியுறுத்தல் (4)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4</a:t>
                      </a:r>
                      <a:endParaRPr lang="en-IN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08007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இல்லறவியல்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இல்வாழ்க்கை</a:t>
                      </a:r>
                      <a:r>
                        <a:rPr lang="en-US" sz="2400" baseline="0" smtClean="0"/>
                        <a:t> (5)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புகழ்</a:t>
                      </a:r>
                      <a:r>
                        <a:rPr lang="en-US" sz="2400" baseline="0" smtClean="0"/>
                        <a:t> (24)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20</a:t>
                      </a:r>
                      <a:endParaRPr lang="en-IN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9488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துறவரவியல்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அருளுடைமை (25)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அவா</a:t>
                      </a:r>
                      <a:r>
                        <a:rPr lang="en-US" sz="2400" baseline="0" smtClean="0"/>
                        <a:t> அறுத்தல் (37)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13</a:t>
                      </a:r>
                      <a:endParaRPr lang="en-IN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8987863"/>
                  </a:ext>
                </a:extLst>
              </a:tr>
              <a:tr h="455991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ஊழியல்</a:t>
                      </a:r>
                      <a:endParaRPr lang="en-IN" sz="240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ஊழ் (38)</a:t>
                      </a:r>
                      <a:endParaRPr lang="en-IN" sz="2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1</a:t>
                      </a:r>
                      <a:endParaRPr lang="en-IN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3127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அரசியல்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இறைமாட்சி</a:t>
                      </a:r>
                      <a:r>
                        <a:rPr lang="en-US" sz="2400" baseline="0" smtClean="0"/>
                        <a:t> (39)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இடுக்கண்</a:t>
                      </a:r>
                      <a:r>
                        <a:rPr lang="en-US" sz="2400" baseline="0" smtClean="0"/>
                        <a:t> அழியாமை (63)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25</a:t>
                      </a:r>
                      <a:endParaRPr lang="en-IN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3941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அமைச்சியல் / அங்கவியல்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அமைச்சு</a:t>
                      </a:r>
                      <a:r>
                        <a:rPr lang="en-US" sz="2400" baseline="0" smtClean="0"/>
                        <a:t> (64)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மருந்து</a:t>
                      </a:r>
                      <a:r>
                        <a:rPr lang="en-US" sz="2400" baseline="0" smtClean="0"/>
                        <a:t> (95)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32</a:t>
                      </a:r>
                      <a:endParaRPr lang="en-IN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38331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ஒழிபியல் / குடிமையியல்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குடிமை</a:t>
                      </a:r>
                      <a:r>
                        <a:rPr lang="en-US" sz="2400" baseline="0" smtClean="0"/>
                        <a:t> (96)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கயமை</a:t>
                      </a:r>
                      <a:r>
                        <a:rPr lang="en-US" sz="2400" baseline="0" smtClean="0"/>
                        <a:t> (108)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13</a:t>
                      </a:r>
                      <a:endParaRPr lang="en-IN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891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களவியல்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தகை</a:t>
                      </a:r>
                      <a:r>
                        <a:rPr lang="en-US" sz="2400" baseline="0" smtClean="0"/>
                        <a:t>யணங்குறுத்தல் (109)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அலர் அறிவுறுத்தல் (115)</a:t>
                      </a:r>
                      <a:endParaRPr lang="en-IN" sz="24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07</a:t>
                      </a:r>
                      <a:endParaRPr lang="en-IN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66209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கற்பியல்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பிறிவாற்றாமை</a:t>
                      </a:r>
                      <a:r>
                        <a:rPr lang="en-US" sz="2400" baseline="0" smtClean="0"/>
                        <a:t> (116)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ஊடல் உவகை (133)</a:t>
                      </a:r>
                      <a:endParaRPr lang="en-IN" sz="24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18</a:t>
                      </a:r>
                      <a:endParaRPr lang="en-IN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75587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26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44137" y="0"/>
            <a:ext cx="11839303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u="sng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திருக்குறள்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திருக்குறள் = திரு + குறள் </a:t>
            </a:r>
            <a:r>
              <a:rPr lang="en-US" sz="220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(திருவையுடைய குறள் என விரிக்க)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திரு – சிறப்பு அடைமொழி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திரு – பல பொருள் ஒரு சொல் – செல்வம், அழகு, மேன்மை, சிறப்பு, தெய்வத் தன்மை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குறள் – குறுமை, குறுகியது </a:t>
            </a:r>
            <a:r>
              <a:rPr lang="en-US" sz="220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எனப் பொருள்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குறுமை – பண்பாகுப் பெயர்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குறள் – ஈரடி வெண்பாவுக்காகும் போது பண்பாகுபெயர்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குறள் – குறட்பாக்களை உணர்த்தாமல் குறள் வெண்பாக்களால் ஆக்கப்பட்ட        	 	      நூலை</a:t>
            </a:r>
            <a:r>
              <a:rPr lang="en-US" sz="220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குறிக்கும்போது </a:t>
            </a:r>
            <a:r>
              <a:rPr lang="en-US" sz="22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கருவியாகுபெயர்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குறள் – பண்பாகுப்பெயர், கருவியாகுப்பெயர் </a:t>
            </a:r>
            <a:r>
              <a:rPr lang="en-US" sz="220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எனப்படுவதால்</a:t>
            </a:r>
            <a:r>
              <a:rPr lang="en-US" sz="22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இருமடியாகுபெயர் 	        அல்லது அடையெடுத்த ஆகுபெயர்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குறுகிய பா – குறட்பா, குறுவெண்பாட்டு, குறள் வெண்பா </a:t>
            </a:r>
            <a:r>
              <a:rPr lang="en-US" sz="220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என்றும் அழைக்கப்படும்</a:t>
            </a:r>
            <a:r>
              <a:rPr lang="en-US" sz="22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குறட்பா – ஈரடி வெண்பா</a:t>
            </a:r>
          </a:p>
        </p:txBody>
      </p:sp>
    </p:spTree>
    <p:extLst>
      <p:ext uri="{BB962C8B-B14F-4D97-AF65-F5344CB8AC3E}">
        <p14:creationId xmlns:p14="http://schemas.microsoft.com/office/powerpoint/2010/main" val="306392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44137" y="0"/>
            <a:ext cx="11839303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u="sng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திருக்குறள் குறித்த புலவர் கூற்றுகள்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சமயக் கணக்கர் மதிவழி கூறாது</a:t>
            </a:r>
          </a:p>
          <a:p>
            <a:pPr>
              <a:lnSpc>
                <a:spcPct val="150000"/>
              </a:lnSpc>
            </a:pPr>
            <a:r>
              <a:rPr lang="en-US" sz="240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உலகியல் கூறிப் பொருளிது என்ற வள்ளுவன் </a:t>
            </a:r>
            <a:r>
              <a:rPr lang="en-US" sz="240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– கல்லாடர்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………… ……….. ………….. நன்றுஎன்</a:t>
            </a:r>
          </a:p>
          <a:p>
            <a:pPr>
              <a:lnSpc>
                <a:spcPct val="150000"/>
              </a:lnSpc>
            </a:pPr>
            <a:r>
              <a:rPr lang="en-US" sz="240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எப்பால வரும் இயைபவே வள்ளுவனார்</a:t>
            </a:r>
          </a:p>
          <a:p>
            <a:pPr>
              <a:lnSpc>
                <a:spcPct val="150000"/>
              </a:lnSpc>
            </a:pPr>
            <a:r>
              <a:rPr lang="en-US" sz="240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முப்பால் மொழிந்த </a:t>
            </a:r>
            <a:r>
              <a:rPr lang="en-US" sz="24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மொழி </a:t>
            </a:r>
            <a:r>
              <a:rPr lang="en-US" sz="240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– கல்லாடர்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திணையளவு போதாச் சிறுபுல்நீர் நீண்ட </a:t>
            </a:r>
          </a:p>
          <a:p>
            <a:pPr>
              <a:lnSpc>
                <a:spcPct val="150000"/>
              </a:lnSpc>
            </a:pPr>
            <a:r>
              <a:rPr lang="en-US" sz="240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4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பனையளவு காட்டும் படித்தால் </a:t>
            </a:r>
            <a:r>
              <a:rPr lang="en-US" sz="240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– கபிலர்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முப்பால் மொழிந்த முதற்பா வலர்ஒப்பார் </a:t>
            </a:r>
          </a:p>
          <a:p>
            <a:pPr>
              <a:lnSpc>
                <a:spcPct val="150000"/>
              </a:lnSpc>
            </a:pPr>
            <a:r>
              <a:rPr lang="en-US" sz="240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எப்பா வலரினும் இல் </a:t>
            </a:r>
            <a:r>
              <a:rPr lang="en-US" sz="240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– நல்லந்துவனார்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செய்யா மொழிக்கும் திருவள் ளுவர்மொழிந்த </a:t>
            </a:r>
          </a:p>
          <a:p>
            <a:pPr>
              <a:lnSpc>
                <a:spcPct val="150000"/>
              </a:lnSpc>
            </a:pPr>
            <a:r>
              <a:rPr lang="en-US" sz="240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பொய்யா மொழிக்கும் பொருள் ஒன்று </a:t>
            </a:r>
            <a:r>
              <a:rPr lang="en-US" sz="240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 வெள்ளிவீதியார்</a:t>
            </a:r>
            <a:endParaRPr lang="en-US" sz="240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469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44137" y="0"/>
            <a:ext cx="11839303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உள்ளுதொறு உள்ளுதொறு உள்ளம் உருக்குமே</a:t>
            </a:r>
          </a:p>
          <a:p>
            <a:pPr>
              <a:lnSpc>
                <a:spcPct val="150000"/>
              </a:lnSpc>
            </a:pPr>
            <a:r>
              <a:rPr lang="en-US" sz="240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4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வள்ளுவர் வாய்மொழி மாண்பு </a:t>
            </a:r>
            <a:r>
              <a:rPr lang="en-US" sz="240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–</a:t>
            </a:r>
            <a:r>
              <a:rPr lang="en-US" sz="24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40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மாங்குடி </a:t>
            </a:r>
            <a:r>
              <a:rPr lang="en-US" sz="240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மருதனார்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எல்லாப் பொருளும் இதன்பால் உள; இதன்பால்</a:t>
            </a:r>
          </a:p>
          <a:p>
            <a:pPr>
              <a:lnSpc>
                <a:spcPct val="150000"/>
              </a:lnSpc>
            </a:pPr>
            <a:r>
              <a:rPr lang="en-US" sz="240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இல்லாத எப்பொருளும் இல்லையாம் </a:t>
            </a:r>
            <a:r>
              <a:rPr lang="en-US" sz="240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– மதுரைத் தமிழ் நாகனார்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கடுகைத் </a:t>
            </a:r>
            <a:r>
              <a:rPr lang="en-US" sz="240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துளைத்தேழ் கடலைப் புகட்டி</a:t>
            </a:r>
          </a:p>
          <a:p>
            <a:pPr>
              <a:lnSpc>
                <a:spcPct val="150000"/>
              </a:lnSpc>
            </a:pPr>
            <a:r>
              <a:rPr lang="en-US" sz="240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</a:t>
            </a:r>
            <a:r>
              <a:rPr lang="en-US" sz="24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</a:t>
            </a:r>
            <a:r>
              <a:rPr lang="en-US" sz="240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குறுகத் தறித்தக் குறள் </a:t>
            </a:r>
            <a:r>
              <a:rPr lang="en-US" sz="240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– இடைக்காடனார்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அனுவைத் </a:t>
            </a:r>
            <a:r>
              <a:rPr lang="en-US" sz="240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துளைத்தேழ் கடலைப் புகட்டி</a:t>
            </a:r>
          </a:p>
          <a:p>
            <a:pPr>
              <a:lnSpc>
                <a:spcPct val="150000"/>
              </a:lnSpc>
            </a:pPr>
            <a:r>
              <a:rPr lang="en-US" sz="240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குறுகத் தறித்தக் குறள் </a:t>
            </a:r>
            <a:r>
              <a:rPr lang="en-US" sz="240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 ஔவையார்</a:t>
            </a:r>
            <a:endParaRPr lang="en-US" sz="240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பொய்யில் புலவன் பொருளுரை </a:t>
            </a:r>
            <a:r>
              <a:rPr lang="en-US" sz="240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– சீத்தலைச் சாத்தனார்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முப்பாளும் மிஞ்சப் புகட்ட மிக வளர்ந்தாய் </a:t>
            </a:r>
            <a:r>
              <a:rPr lang="en-US" sz="240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– தமிழ்விடு தூது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வள்ளுவன் தன்னை உலகினுக்குத் தந்து</a:t>
            </a:r>
          </a:p>
          <a:p>
            <a:pPr>
              <a:lnSpc>
                <a:spcPct val="150000"/>
              </a:lnSpc>
            </a:pPr>
            <a:r>
              <a:rPr lang="en-US" sz="240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வான்புகழ் கொண்ட தமிழ்நாடு </a:t>
            </a:r>
            <a:r>
              <a:rPr lang="en-US" sz="240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 பாரதியார்</a:t>
            </a:r>
            <a:endParaRPr lang="en-US" sz="2400" smtClean="0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400" smtClean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990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91886" y="183007"/>
            <a:ext cx="1180011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கம்பனைப் போல் வள்ளுவனைப் போல் இளங்கோவைப் போல் பூமிதனில் யாங்கணுமே பிறந்ததில்லை, உண்மை வெறும் புகழ்ச்சியில்லை </a:t>
            </a:r>
            <a:r>
              <a:rPr lang="en-US" sz="240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– பாரதியார்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வள்ளுவனைப் பெற்றதால் பெற்றதே புகழ் வையகமே </a:t>
            </a:r>
            <a:r>
              <a:rPr lang="en-US" sz="240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– பாரதிதாசன்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சொல்லாததில்லை பொதுமறையான திருக்குறளில் </a:t>
            </a:r>
          </a:p>
          <a:p>
            <a:pPr>
              <a:lnSpc>
                <a:spcPct val="150000"/>
              </a:lnSpc>
            </a:pPr>
            <a:r>
              <a:rPr lang="en-US" sz="240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இல்லாததில்லை இணையில்லை முப்பாலுக்கிந் நிலத்தே </a:t>
            </a:r>
            <a:r>
              <a:rPr lang="en-US" sz="240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– </a:t>
            </a:r>
            <a:r>
              <a:rPr lang="en-US" sz="240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பாரதிதாசன்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4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வள்ளுவர் </a:t>
            </a:r>
            <a:r>
              <a:rPr lang="en-US" sz="240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செய் திருக்குறளை மறுவறநன் குணர்ந்தோர்கள்</a:t>
            </a:r>
          </a:p>
          <a:p>
            <a:pPr lvl="1">
              <a:lnSpc>
                <a:spcPct val="150000"/>
              </a:lnSpc>
            </a:pPr>
            <a:r>
              <a:rPr lang="en-US" sz="24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உள்ளுவரோ </a:t>
            </a:r>
            <a:r>
              <a:rPr lang="en-US" sz="240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மநுவாதி ஒருகுலத்துக் கொருநீதி </a:t>
            </a:r>
            <a:r>
              <a:rPr lang="en-US" sz="24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– </a:t>
            </a:r>
            <a:r>
              <a:rPr lang="en-US" sz="240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பேர. சுந்தரம்பிள்ளை</a:t>
            </a:r>
          </a:p>
          <a:p>
            <a:pPr marL="3429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செந்தமிழ்ச் </a:t>
            </a:r>
            <a:r>
              <a:rPr lang="en-US" sz="240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செல்வத் திருக்குறளை </a:t>
            </a:r>
            <a:r>
              <a:rPr lang="en-US" sz="24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நெஞ்சமே</a:t>
            </a:r>
          </a:p>
          <a:p>
            <a:pPr marL="0" lvl="1">
              <a:lnSpc>
                <a:spcPct val="150000"/>
              </a:lnSpc>
            </a:pPr>
            <a:r>
              <a:rPr lang="en-US" sz="24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சிந்தனை செய்வாய் தினம் - </a:t>
            </a:r>
            <a:r>
              <a:rPr lang="en-US" sz="240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கவிமணி</a:t>
            </a:r>
          </a:p>
          <a:p>
            <a:pPr marL="3429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நீதித் </a:t>
            </a:r>
            <a:r>
              <a:rPr lang="en-US" sz="240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திருக்குறளை நெஞ்சாரத் தம் வாழ்வில்</a:t>
            </a:r>
          </a:p>
          <a:p>
            <a:pPr marL="0" lvl="1">
              <a:lnSpc>
                <a:spcPct val="150000"/>
              </a:lnSpc>
            </a:pPr>
            <a:r>
              <a:rPr lang="en-US" sz="240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</a:t>
            </a:r>
            <a:r>
              <a:rPr lang="en-US" sz="24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ஓதித் </a:t>
            </a:r>
            <a:r>
              <a:rPr lang="en-US" sz="240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தொழுது எழுக ஓர்ந்து </a:t>
            </a:r>
            <a:r>
              <a:rPr lang="en-US" sz="24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– </a:t>
            </a:r>
            <a:r>
              <a:rPr lang="en-US" sz="240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கவிமணி</a:t>
            </a:r>
          </a:p>
          <a:p>
            <a:pPr>
              <a:lnSpc>
                <a:spcPct val="150000"/>
              </a:lnSpc>
            </a:pPr>
            <a:r>
              <a:rPr lang="en-US" sz="240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4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</a:t>
            </a:r>
            <a:endParaRPr lang="en-US" sz="2400" smtClean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281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91886" y="183007"/>
            <a:ext cx="11800114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புத்தகம் நூறு புரட்டிக் களைப்புற்றுச்</a:t>
            </a:r>
          </a:p>
          <a:p>
            <a:pPr>
              <a:lnSpc>
                <a:spcPct val="150000"/>
              </a:lnSpc>
            </a:pPr>
            <a:r>
              <a:rPr lang="en-US" sz="24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சித்தம் கலங்கித் திகப்பதேன் – வித்தகன்</a:t>
            </a:r>
          </a:p>
          <a:p>
            <a:pPr>
              <a:lnSpc>
                <a:spcPct val="150000"/>
              </a:lnSpc>
            </a:pPr>
            <a:r>
              <a:rPr lang="en-US" sz="24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தெய்வப் புலவர் திருவள் ளுவர்சொன்ன</a:t>
            </a:r>
          </a:p>
          <a:p>
            <a:pPr>
              <a:lnSpc>
                <a:spcPct val="150000"/>
              </a:lnSpc>
            </a:pPr>
            <a:r>
              <a:rPr lang="en-US" sz="24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பொய்யில் மொழியிருக்கும் போது    -    </a:t>
            </a:r>
            <a:r>
              <a:rPr lang="en-US" sz="240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கவிமணி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திருக்குறள் </a:t>
            </a:r>
            <a:r>
              <a:rPr lang="en-US" sz="240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ஒரு வகுப்பாருக்கோ ஒரு மதத்தாருக்கோ ஒரு நிறத்தாருக்கோ ஒரு </a:t>
            </a:r>
            <a:r>
              <a:rPr lang="en-US" sz="24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மொழியாருக்கோ </a:t>
            </a:r>
            <a:r>
              <a:rPr lang="en-US" sz="240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ஒரு நாட்டாருக்கோ உரியது அன்று. அது மண்பதைக்கு </a:t>
            </a:r>
            <a:r>
              <a:rPr lang="en-US" sz="24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உலகுக்குப் </a:t>
            </a:r>
            <a:r>
              <a:rPr lang="en-US" sz="240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பொது </a:t>
            </a:r>
            <a:r>
              <a:rPr lang="en-US" sz="240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– திரு.வி.க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திருவள்ளுவர் தோன்றியிராவிட்டால் தமிழன் என்னும் ஓர் இனம் இருப்பதாக உலகத்தாருக்குத் தெரிந்திருக்காது. திருக்குறள் என்னும் ஓர் நூல் தோன்றியிராவிட்டால் தமிழ்மொழி என்னும் ஒரு மொழி இருப்பதாக உலகத்தாருக்குத் தெரிந்திருக்காது </a:t>
            </a:r>
            <a:r>
              <a:rPr lang="en-US" sz="240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– கி.ஆ.பெ.விசுவநாதம்</a:t>
            </a:r>
          </a:p>
          <a:p>
            <a:pPr>
              <a:lnSpc>
                <a:spcPct val="150000"/>
              </a:lnSpc>
            </a:pPr>
            <a:endParaRPr lang="en-US" sz="2400" smtClean="0">
              <a:solidFill>
                <a:srgbClr val="0070C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sz="24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</a:t>
            </a:r>
            <a:endParaRPr lang="en-US" sz="2400" smtClean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1886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91886" y="405076"/>
            <a:ext cx="1180011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தமிழ்மொழி அழகிய சித்திர வேலைப்பாடமைந்த வெள்ளித் தட்டு. அதில் வைக்கப்பட்டுள்ள தங்க ஆப்பிள் திருக்குறள் - என்றும்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தமிழ் என்னை ஈர்த்தது குறளோ என்னை இழுத்தது – என்றும்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திருக்குறளை வடமொழியிலுள்ள ஸ்மிருதிகளோடு ஒப்பிடுபவர் </a:t>
            </a:r>
            <a:r>
              <a:rPr lang="en-US" sz="240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– கார்ல் க்ரௌன்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திருக்குறளின் பெருமையினை “இந்திய சிந்தனை வளர்ச்சி” என்னும் நூலில் ஆராய்ந்து விளக்கியிருப்பவர் </a:t>
            </a:r>
            <a:r>
              <a:rPr lang="en-US" sz="240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– ஆல்பர்ட் ஸ்வட்சர்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தமிழுக்குக் கதியாவது கம்பராமாயணமும் திருக்குறளும்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சிவசிவ வெண்பா, தினகர வெண்பா, வடமலை வெண்பா, இரங்கேச வெண்பா, சோமேசர் முதுமொழி வெண்பா, குமரேச வெண்பா </a:t>
            </a:r>
            <a:r>
              <a:rPr lang="en-US" sz="240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போன்றனவும் </a:t>
            </a:r>
            <a:r>
              <a:rPr lang="en-US" sz="240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குறளின் </a:t>
            </a:r>
            <a:r>
              <a:rPr lang="en-US" sz="240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சிறப்பைப் பேசுகின்றன.</a:t>
            </a:r>
          </a:p>
          <a:p>
            <a:pPr>
              <a:lnSpc>
                <a:spcPct val="150000"/>
              </a:lnSpc>
            </a:pPr>
            <a:r>
              <a:rPr lang="en-US" sz="24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</a:t>
            </a:r>
            <a:endParaRPr lang="en-US" sz="2400" smtClean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825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1338" y="738442"/>
            <a:ext cx="3788228" cy="5770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5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வள்ளுவ நாயனார்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5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தேவர்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5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முதற்பாவலர்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5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தெய்வப்புலவர்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5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நான்முகன்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5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மாதாநுபங்கி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5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செந்நாப்போதர்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5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பெருநாவலர்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5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பொய்யில்புலவன்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5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நான்முகனார்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5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நாயனார்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5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பொய்யாமொழிப் புலவர்</a:t>
            </a:r>
          </a:p>
        </p:txBody>
      </p:sp>
      <p:sp>
        <p:nvSpPr>
          <p:cNvPr id="2" name="Rectangle 1"/>
          <p:cNvSpPr/>
          <p:nvPr/>
        </p:nvSpPr>
        <p:spPr>
          <a:xfrm>
            <a:off x="5951634" y="-47930"/>
            <a:ext cx="4416595" cy="5416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200" b="1" u="sng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திருக்குறளுக்கான </a:t>
            </a:r>
            <a:r>
              <a:rPr lang="en-US" sz="2200" b="1" u="sng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வேறுபெயர்கள்</a:t>
            </a:r>
          </a:p>
        </p:txBody>
      </p:sp>
      <p:sp>
        <p:nvSpPr>
          <p:cNvPr id="4" name="Rectangle 3"/>
          <p:cNvSpPr/>
          <p:nvPr/>
        </p:nvSpPr>
        <p:spPr>
          <a:xfrm>
            <a:off x="7049589" y="738442"/>
            <a:ext cx="3788228" cy="5861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உலகப் பொதுமறை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பொய்யாமொழி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வாயுறை வாழ்த்து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முப்பால்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உத்தர வேதம்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தெய்வ நூல்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தமிழ்மறை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முதுமொழி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பொருளுரை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பொதுமறை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அறவிலக்கியம்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தமிழர் திருமறை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திருவள்ளுவப்பயன்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திருவள்ளுவம்</a:t>
            </a:r>
          </a:p>
        </p:txBody>
      </p:sp>
      <p:sp>
        <p:nvSpPr>
          <p:cNvPr id="5" name="Rectangle 4"/>
          <p:cNvSpPr/>
          <p:nvPr/>
        </p:nvSpPr>
        <p:spPr>
          <a:xfrm>
            <a:off x="170993" y="-47929"/>
            <a:ext cx="4761239" cy="5416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200" b="1" u="sng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திருவள்ளுவருக்கான வேறுபெயர்கள்</a:t>
            </a:r>
          </a:p>
        </p:txBody>
      </p:sp>
    </p:spTree>
    <p:extLst>
      <p:ext uri="{BB962C8B-B14F-4D97-AF65-F5344CB8AC3E}">
        <p14:creationId xmlns:p14="http://schemas.microsoft.com/office/powerpoint/2010/main" val="206774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91885" y="431074"/>
            <a:ext cx="11956869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200" b="1" u="sng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வள்ளுவர் பற்றிய குறிப்புகள்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வள்ளுவர் </a:t>
            </a:r>
            <a:r>
              <a:rPr lang="en-US" sz="220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ஆண்டு கி.மு.31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அரசர்க்குக் கருமத் தலைவராய் உயர்பதவி வகித்தவருக்கு </a:t>
            </a:r>
            <a:r>
              <a:rPr lang="en-US" sz="220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வள்ளுவர், சாக்கை</a:t>
            </a:r>
            <a:r>
              <a:rPr lang="en-US" sz="22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என்ற சிறப்புப் பெயர்கள் உண்டு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வள்ளுவர், </a:t>
            </a:r>
            <a:r>
              <a:rPr lang="en-US" sz="22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சாக்கை எனும் பெயர் மன்னருக்கு</a:t>
            </a:r>
          </a:p>
          <a:p>
            <a:pPr>
              <a:lnSpc>
                <a:spcPct val="150000"/>
              </a:lnSpc>
            </a:pPr>
            <a:r>
              <a:rPr lang="en-US" sz="22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உள்படு கருமத் தலைவருக் கொன்றும் </a:t>
            </a:r>
            <a:r>
              <a:rPr lang="en-US" sz="220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– திவாகர நிகண்டு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விசேட காலங்களில் அரசாணையை முரசறைந்து சாற்றுவோர்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பெருநாட் கல்லது பிறநாட் கறையா .......... வள்ளுவ முதுமகன் – </a:t>
            </a:r>
            <a:r>
              <a:rPr lang="en-US" sz="220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பெருங்கதை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ஜோதிட நூல் வல்ல நிமித்திகராகவும் பண்டைக் காலத்தே இவர் விளங்கினர்</a:t>
            </a:r>
            <a:r>
              <a:rPr lang="en-US" sz="220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– </a:t>
            </a:r>
            <a:r>
              <a:rPr lang="en-US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சீவக சிந்தாமணி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தைத் திங்கள் இரண்டாம் நாள் திருவள்ளுவர் நாள் </a:t>
            </a:r>
            <a:r>
              <a:rPr lang="en-US" sz="220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எனத் </a:t>
            </a:r>
            <a:r>
              <a:rPr lang="en-US" sz="220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தமிழக அரசு </a:t>
            </a:r>
            <a:r>
              <a:rPr lang="en-US" sz="220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அறிவித்துக் கொண்டாடுகிறது.</a:t>
            </a:r>
          </a:p>
        </p:txBody>
      </p:sp>
    </p:spTree>
    <p:extLst>
      <p:ext uri="{BB962C8B-B14F-4D97-AF65-F5344CB8AC3E}">
        <p14:creationId xmlns:p14="http://schemas.microsoft.com/office/powerpoint/2010/main" val="314283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1529</TotalTime>
  <Words>864</Words>
  <Application>Microsoft Office PowerPoint</Application>
  <PresentationFormat>Widescreen</PresentationFormat>
  <Paragraphs>177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 Unicode MS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staff</dc:creator>
  <cp:lastModifiedBy>staff</cp:lastModifiedBy>
  <cp:revision>150</cp:revision>
  <dcterms:created xsi:type="dcterms:W3CDTF">2023-03-08T07:29:43Z</dcterms:created>
  <dcterms:modified xsi:type="dcterms:W3CDTF">2023-04-05T20:47:11Z</dcterms:modified>
</cp:coreProperties>
</file>