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A210023-89A0-4B47-8963-3D8CE9D7199D}" type="datetimeFigureOut">
              <a:rPr lang="en-IN" smtClean="0"/>
              <a:t>16-12-2024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848FF76-97C6-4F84-AD80-DBA29A127366}" type="slidenum">
              <a:rPr lang="en-IN" smtClean="0"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5459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10023-89A0-4B47-8963-3D8CE9D7199D}" type="datetimeFigureOut">
              <a:rPr lang="en-IN" smtClean="0"/>
              <a:t>16-12-2024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FF76-97C6-4F84-AD80-DBA29A1273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7161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10023-89A0-4B47-8963-3D8CE9D7199D}" type="datetimeFigureOut">
              <a:rPr lang="en-IN" smtClean="0"/>
              <a:t>16-12-2024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FF76-97C6-4F84-AD80-DBA29A1273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5718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10023-89A0-4B47-8963-3D8CE9D7199D}" type="datetimeFigureOut">
              <a:rPr lang="en-IN" smtClean="0"/>
              <a:t>16-12-2024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FF76-97C6-4F84-AD80-DBA29A1273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638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10023-89A0-4B47-8963-3D8CE9D7199D}" type="datetimeFigureOut">
              <a:rPr lang="en-IN" smtClean="0"/>
              <a:t>16-12-2024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FF76-97C6-4F84-AD80-DBA29A127366}" type="slidenum">
              <a:rPr lang="en-IN" smtClean="0"/>
              <a:t>‹#›</a:t>
            </a:fld>
            <a:endParaRPr lang="en-IN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0769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10023-89A0-4B47-8963-3D8CE9D7199D}" type="datetimeFigureOut">
              <a:rPr lang="en-IN" smtClean="0"/>
              <a:t>16-12-2024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FF76-97C6-4F84-AD80-DBA29A1273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80773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10023-89A0-4B47-8963-3D8CE9D7199D}" type="datetimeFigureOut">
              <a:rPr lang="en-IN" smtClean="0"/>
              <a:t>16-12-2024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FF76-97C6-4F84-AD80-DBA29A1273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0462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10023-89A0-4B47-8963-3D8CE9D7199D}" type="datetimeFigureOut">
              <a:rPr lang="en-IN" smtClean="0"/>
              <a:t>16-12-2024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FF76-97C6-4F84-AD80-DBA29A1273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68074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10023-89A0-4B47-8963-3D8CE9D7199D}" type="datetimeFigureOut">
              <a:rPr lang="en-IN" smtClean="0"/>
              <a:t>16-12-2024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FF76-97C6-4F84-AD80-DBA29A1273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2910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10023-89A0-4B47-8963-3D8CE9D7199D}" type="datetimeFigureOut">
              <a:rPr lang="en-IN" smtClean="0"/>
              <a:t>16-12-2024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FF76-97C6-4F84-AD80-DBA29A1273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41632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10023-89A0-4B47-8963-3D8CE9D7199D}" type="datetimeFigureOut">
              <a:rPr lang="en-IN" smtClean="0"/>
              <a:t>16-12-2024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FF76-97C6-4F84-AD80-DBA29A1273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09157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EA210023-89A0-4B47-8963-3D8CE9D7199D}" type="datetimeFigureOut">
              <a:rPr lang="en-IN" smtClean="0"/>
              <a:t>16-12-2024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B848FF76-97C6-4F84-AD80-DBA29A1273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849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yntax Royalty-Free Images, Stock Photos &amp; Pictures ...">
            <a:extLst>
              <a:ext uri="{FF2B5EF4-FFF2-40B4-BE49-F238E27FC236}">
                <a16:creationId xmlns:a16="http://schemas.microsoft.com/office/drawing/2014/main" id="{A7C5DF81-F4CA-5426-EE85-A4F4DDC5F3D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82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05E01D8-0BA2-C15A-7C84-AC244865241E}"/>
              </a:ext>
            </a:extLst>
          </p:cNvPr>
          <p:cNvSpPr txBox="1"/>
          <p:nvPr/>
        </p:nvSpPr>
        <p:spPr>
          <a:xfrm>
            <a:off x="163398" y="154699"/>
            <a:ext cx="1202860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8000" b="1" dirty="0">
                <a:solidFill>
                  <a:srgbClr val="002060"/>
                </a:solidFill>
              </a:rPr>
              <a:t>SYNTAX</a:t>
            </a:r>
            <a:r>
              <a:rPr lang="en-US" sz="6000" dirty="0">
                <a:solidFill>
                  <a:srgbClr val="002060"/>
                </a:solidFill>
              </a:rPr>
              <a:t> </a:t>
            </a:r>
          </a:p>
          <a:p>
            <a:pPr algn="ctr"/>
            <a:r>
              <a:rPr lang="en-US" sz="4000" b="1" dirty="0">
                <a:solidFill>
                  <a:srgbClr val="002060"/>
                </a:solidFill>
              </a:rPr>
              <a:t>THE STRUCTURE OF SENTENCES</a:t>
            </a:r>
            <a:endParaRPr lang="en-IN" sz="4000" b="1" dirty="0">
              <a:solidFill>
                <a:srgbClr val="00206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DFA7B06-05BC-9666-DC9A-CED67FEF1DBB}"/>
              </a:ext>
            </a:extLst>
          </p:cNvPr>
          <p:cNvSpPr txBox="1"/>
          <p:nvPr/>
        </p:nvSpPr>
        <p:spPr>
          <a:xfrm>
            <a:off x="2839826" y="5225476"/>
            <a:ext cx="785017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2400" b="1" dirty="0">
                <a:solidFill>
                  <a:srgbClr val="002060"/>
                </a:solidFill>
              </a:rPr>
              <a:t>Presented by</a:t>
            </a:r>
          </a:p>
          <a:p>
            <a:r>
              <a:rPr lang="en-IN" sz="2400" b="1" dirty="0" err="1">
                <a:solidFill>
                  <a:srgbClr val="002060"/>
                </a:solidFill>
              </a:rPr>
              <a:t>Dr.</a:t>
            </a:r>
            <a:r>
              <a:rPr lang="en-IN" sz="2400" b="1" dirty="0">
                <a:solidFill>
                  <a:srgbClr val="002060"/>
                </a:solidFill>
              </a:rPr>
              <a:t> R. </a:t>
            </a:r>
            <a:r>
              <a:rPr lang="en-IN" sz="2400" b="1" dirty="0" err="1">
                <a:solidFill>
                  <a:srgbClr val="002060"/>
                </a:solidFill>
              </a:rPr>
              <a:t>Sofiya</a:t>
            </a:r>
            <a:r>
              <a:rPr lang="en-IN" sz="2400" b="1" dirty="0">
                <a:solidFill>
                  <a:srgbClr val="002060"/>
                </a:solidFill>
              </a:rPr>
              <a:t> M.A., M.Phil., MBA, Ph. D</a:t>
            </a:r>
          </a:p>
          <a:p>
            <a:r>
              <a:rPr lang="en-IN" sz="2400" b="1" dirty="0">
                <a:solidFill>
                  <a:srgbClr val="002060"/>
                </a:solidFill>
              </a:rPr>
              <a:t>Assistant Professor of English (SF-Women)</a:t>
            </a:r>
          </a:p>
          <a:p>
            <a:r>
              <a:rPr lang="en-IN" sz="2400" b="1" dirty="0">
                <a:solidFill>
                  <a:srgbClr val="002060"/>
                </a:solidFill>
              </a:rPr>
              <a:t>Jamal Mohamed College (Autonomous), Trichy – 620 020.</a:t>
            </a:r>
          </a:p>
        </p:txBody>
      </p:sp>
    </p:spTree>
    <p:extLst>
      <p:ext uri="{BB962C8B-B14F-4D97-AF65-F5344CB8AC3E}">
        <p14:creationId xmlns:p14="http://schemas.microsoft.com/office/powerpoint/2010/main" val="42080717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4FEEB08-5CE1-8381-AAF6-612CBD505B81}"/>
              </a:ext>
            </a:extLst>
          </p:cNvPr>
          <p:cNvSpPr txBox="1"/>
          <p:nvPr/>
        </p:nvSpPr>
        <p:spPr>
          <a:xfrm>
            <a:off x="197963" y="305527"/>
            <a:ext cx="11764651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Syntax Trees: Visualizing Sentence Structure</a:t>
            </a:r>
            <a:endParaRPr lang="en-IN" sz="6000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4965F2-7009-A878-93E7-6ED4EDA0247F}"/>
              </a:ext>
            </a:extLst>
          </p:cNvPr>
          <p:cNvSpPr txBox="1"/>
          <p:nvPr/>
        </p:nvSpPr>
        <p:spPr>
          <a:xfrm>
            <a:off x="197962" y="2127421"/>
            <a:ext cx="11764651" cy="39145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28700" indent="-5715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32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Syntax trees show hierarchical sentence structures.</a:t>
            </a:r>
          </a:p>
          <a:p>
            <a:pPr marL="1028700" indent="-5715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32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They visually represent relationships between words and phrases.</a:t>
            </a:r>
          </a:p>
          <a:p>
            <a:pPr marL="1028700" indent="-5715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32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Useful for breaking down complex sentences and analysing syntactic components.</a:t>
            </a:r>
            <a:endParaRPr lang="en-IN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042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4FEEB08-5CE1-8381-AAF6-612CBD505B81}"/>
              </a:ext>
            </a:extLst>
          </p:cNvPr>
          <p:cNvSpPr txBox="1"/>
          <p:nvPr/>
        </p:nvSpPr>
        <p:spPr>
          <a:xfrm>
            <a:off x="197963" y="305527"/>
            <a:ext cx="1176465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60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Constituents in Syntax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8838E0-59E4-9B57-AD31-2E1FB9150F94}"/>
              </a:ext>
            </a:extLst>
          </p:cNvPr>
          <p:cNvSpPr txBox="1"/>
          <p:nvPr/>
        </p:nvSpPr>
        <p:spPr>
          <a:xfrm>
            <a:off x="197963" y="1558448"/>
            <a:ext cx="11764651" cy="39145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indent="-4572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32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Constituents are groups of words that form a single unit in syntax.</a:t>
            </a:r>
          </a:p>
          <a:p>
            <a:pPr marL="914400" indent="-4572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32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Examples include noun phrases, verb phrases and prepositional phrases.</a:t>
            </a:r>
          </a:p>
          <a:p>
            <a:pPr marL="914400" indent="-4572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32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Constituents form the framework of sentence structure.</a:t>
            </a:r>
          </a:p>
        </p:txBody>
      </p:sp>
    </p:spTree>
    <p:extLst>
      <p:ext uri="{BB962C8B-B14F-4D97-AF65-F5344CB8AC3E}">
        <p14:creationId xmlns:p14="http://schemas.microsoft.com/office/powerpoint/2010/main" val="3051306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4FEEB08-5CE1-8381-AAF6-612CBD505B81}"/>
              </a:ext>
            </a:extLst>
          </p:cNvPr>
          <p:cNvSpPr txBox="1"/>
          <p:nvPr/>
        </p:nvSpPr>
        <p:spPr>
          <a:xfrm>
            <a:off x="197963" y="305527"/>
            <a:ext cx="1176465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60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Syntactic Ambiguity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2A159A-E4B1-E25A-3E02-A1946AE7CAF9}"/>
              </a:ext>
            </a:extLst>
          </p:cNvPr>
          <p:cNvSpPr txBox="1"/>
          <p:nvPr/>
        </p:nvSpPr>
        <p:spPr>
          <a:xfrm>
            <a:off x="213675" y="1742852"/>
            <a:ext cx="11764650" cy="39145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32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When a sentence can have multiple meanings due to its structure.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IN" sz="32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	Example: "Flying planes can be dangerous" (can mean "Planes 			that fly are dangerous" or "The act of flying planes is 				dangerous").</a:t>
            </a:r>
          </a:p>
          <a:p>
            <a:pPr marL="457200" indent="-4572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32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Emphasizes the need for careful syntax to avoid misinterpretation.</a:t>
            </a:r>
          </a:p>
        </p:txBody>
      </p:sp>
    </p:spTree>
    <p:extLst>
      <p:ext uri="{BB962C8B-B14F-4D97-AF65-F5344CB8AC3E}">
        <p14:creationId xmlns:p14="http://schemas.microsoft.com/office/powerpoint/2010/main" val="5241881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4FEEB08-5CE1-8381-AAF6-612CBD505B81}"/>
              </a:ext>
            </a:extLst>
          </p:cNvPr>
          <p:cNvSpPr txBox="1"/>
          <p:nvPr/>
        </p:nvSpPr>
        <p:spPr>
          <a:xfrm>
            <a:off x="197963" y="305527"/>
            <a:ext cx="1176465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60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Word Order in Syntax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B2DBCA-6FDE-1A69-676B-583F2A3232C6}"/>
              </a:ext>
            </a:extLst>
          </p:cNvPr>
          <p:cNvSpPr txBox="1"/>
          <p:nvPr/>
        </p:nvSpPr>
        <p:spPr>
          <a:xfrm>
            <a:off x="493337" y="2070523"/>
            <a:ext cx="11698663" cy="19645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Word order affects meaning and grammaticality.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Different languages use distinct orders (e.g. English uses SVO).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Deviations in word order can create emphasis or stylistic effects in language.</a:t>
            </a:r>
          </a:p>
        </p:txBody>
      </p:sp>
    </p:spTree>
    <p:extLst>
      <p:ext uri="{BB962C8B-B14F-4D97-AF65-F5344CB8AC3E}">
        <p14:creationId xmlns:p14="http://schemas.microsoft.com/office/powerpoint/2010/main" val="23553795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4FEEB08-5CE1-8381-AAF6-612CBD505B81}"/>
              </a:ext>
            </a:extLst>
          </p:cNvPr>
          <p:cNvSpPr txBox="1"/>
          <p:nvPr/>
        </p:nvSpPr>
        <p:spPr>
          <a:xfrm>
            <a:off x="197963" y="305527"/>
            <a:ext cx="11764651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60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Transformational Grammar </a:t>
            </a:r>
          </a:p>
          <a:p>
            <a:pPr algn="ctr"/>
            <a:r>
              <a:rPr lang="en-IN" sz="60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(Noam Chomsky)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84FD3A-00C4-5BC3-17CD-19F5571AC4B2}"/>
              </a:ext>
            </a:extLst>
          </p:cNvPr>
          <p:cNvSpPr txBox="1"/>
          <p:nvPr/>
        </p:nvSpPr>
        <p:spPr>
          <a:xfrm>
            <a:off x="263950" y="2400080"/>
            <a:ext cx="11698663" cy="28160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Developed by linguist Noam Chomsky to explain sentence formation.</a:t>
            </a:r>
          </a:p>
          <a:p>
            <a:pPr marL="457200" indent="-4572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Focuses on how deep structures (underlying meanings) transform into surface structures (actual sentences).</a:t>
            </a:r>
          </a:p>
          <a:p>
            <a:pPr marL="457200" indent="-4572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Influential in understanding sentence complexity and variability.</a:t>
            </a:r>
          </a:p>
        </p:txBody>
      </p:sp>
    </p:spTree>
    <p:extLst>
      <p:ext uri="{BB962C8B-B14F-4D97-AF65-F5344CB8AC3E}">
        <p14:creationId xmlns:p14="http://schemas.microsoft.com/office/powerpoint/2010/main" val="5588887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4FEEB08-5CE1-8381-AAF6-612CBD505B81}"/>
              </a:ext>
            </a:extLst>
          </p:cNvPr>
          <p:cNvSpPr txBox="1"/>
          <p:nvPr/>
        </p:nvSpPr>
        <p:spPr>
          <a:xfrm>
            <a:off x="197963" y="305527"/>
            <a:ext cx="1176465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60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Types of Clauses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927C55-3216-DC09-A751-39589E02539C}"/>
              </a:ext>
            </a:extLst>
          </p:cNvPr>
          <p:cNvSpPr txBox="1"/>
          <p:nvPr/>
        </p:nvSpPr>
        <p:spPr>
          <a:xfrm>
            <a:off x="197963" y="2348784"/>
            <a:ext cx="11764650" cy="36675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Independent Clause</a:t>
            </a:r>
            <a:r>
              <a:rPr lang="en-IN" sz="28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A complete thought (e.g. </a:t>
            </a:r>
            <a:r>
              <a:rPr lang="en-IN" sz="2800" kern="1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IN" sz="28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She laughs”).</a:t>
            </a:r>
          </a:p>
          <a:p>
            <a:pPr marL="457200" indent="-4572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Dependent Clause</a:t>
            </a:r>
            <a:r>
              <a:rPr lang="en-IN" sz="28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Cannot stand alone (e.g. </a:t>
            </a:r>
            <a:r>
              <a:rPr lang="en-IN" sz="2800" kern="1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IN" sz="28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because she’s happy”).</a:t>
            </a:r>
          </a:p>
          <a:p>
            <a:pPr marL="457200" indent="-4572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Relative Clause</a:t>
            </a:r>
            <a:r>
              <a:rPr lang="en-IN" sz="28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Provides additional information (e.g. </a:t>
            </a:r>
            <a:r>
              <a:rPr lang="en-IN" sz="2800" kern="1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IN" sz="28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who was laughing”).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en-IN" sz="2800" kern="1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n-IN" sz="28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Clauses are central to creating complex sentence types.</a:t>
            </a:r>
          </a:p>
        </p:txBody>
      </p:sp>
    </p:spTree>
    <p:extLst>
      <p:ext uri="{BB962C8B-B14F-4D97-AF65-F5344CB8AC3E}">
        <p14:creationId xmlns:p14="http://schemas.microsoft.com/office/powerpoint/2010/main" val="21922634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4FEEB08-5CE1-8381-AAF6-612CBD505B81}"/>
              </a:ext>
            </a:extLst>
          </p:cNvPr>
          <p:cNvSpPr txBox="1"/>
          <p:nvPr/>
        </p:nvSpPr>
        <p:spPr>
          <a:xfrm>
            <a:off x="197963" y="305527"/>
            <a:ext cx="1176465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60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Agreement in Syntax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D12B0C-F944-F14B-C291-054C93F9D215}"/>
              </a:ext>
            </a:extLst>
          </p:cNvPr>
          <p:cNvSpPr txBox="1"/>
          <p:nvPr/>
        </p:nvSpPr>
        <p:spPr>
          <a:xfrm>
            <a:off x="213674" y="2344151"/>
            <a:ext cx="11764651" cy="21696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Ensures correct matching between subjects and verbs.</a:t>
            </a:r>
          </a:p>
          <a:p>
            <a:pPr marL="457200" indent="-4572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Agreement includes singular/plural forms (e.g. "She runs" vs. "They run").</a:t>
            </a:r>
          </a:p>
          <a:p>
            <a:pPr marL="457200" indent="-4572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Essential for grammatical accuracy and clarity.</a:t>
            </a:r>
          </a:p>
        </p:txBody>
      </p:sp>
    </p:spTree>
    <p:extLst>
      <p:ext uri="{BB962C8B-B14F-4D97-AF65-F5344CB8AC3E}">
        <p14:creationId xmlns:p14="http://schemas.microsoft.com/office/powerpoint/2010/main" val="34115052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4FEEB08-5CE1-8381-AAF6-612CBD505B81}"/>
              </a:ext>
            </a:extLst>
          </p:cNvPr>
          <p:cNvSpPr txBox="1"/>
          <p:nvPr/>
        </p:nvSpPr>
        <p:spPr>
          <a:xfrm>
            <a:off x="197963" y="305527"/>
            <a:ext cx="1176465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60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Syntax Analysis: Parsing Sentences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DCD252-A34E-EDE4-DE80-364ACC9B2821}"/>
              </a:ext>
            </a:extLst>
          </p:cNvPr>
          <p:cNvSpPr txBox="1"/>
          <p:nvPr/>
        </p:nvSpPr>
        <p:spPr>
          <a:xfrm>
            <a:off x="213674" y="2234993"/>
            <a:ext cx="11764651" cy="21696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Parsing involves breaking down sentences into components.</a:t>
            </a: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Identifies parts of speech, phrases and syntactic rules.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Used in language processing, computational linguistics and AI.</a:t>
            </a:r>
            <a:endParaRPr lang="en-IN" sz="28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3127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4FEEB08-5CE1-8381-AAF6-612CBD505B81}"/>
              </a:ext>
            </a:extLst>
          </p:cNvPr>
          <p:cNvSpPr txBox="1"/>
          <p:nvPr/>
        </p:nvSpPr>
        <p:spPr>
          <a:xfrm>
            <a:off x="197963" y="305527"/>
            <a:ext cx="11764651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Examples of Syntax in Different Languages</a:t>
            </a:r>
            <a:endParaRPr lang="en-IN" sz="6000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565D79-3B00-8CEA-D7D9-23FCCE6F756D}"/>
              </a:ext>
            </a:extLst>
          </p:cNvPr>
          <p:cNvSpPr txBox="1"/>
          <p:nvPr/>
        </p:nvSpPr>
        <p:spPr>
          <a:xfrm>
            <a:off x="320510" y="2645147"/>
            <a:ext cx="11642103" cy="29186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IN" sz="2800" b="1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English</a:t>
            </a:r>
            <a:r>
              <a:rPr lang="en-IN" sz="28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SVO structure (“I eat food”).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IN" sz="2800" b="1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Japanese</a:t>
            </a:r>
            <a:r>
              <a:rPr lang="en-IN" sz="28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SOV structure (“I food eat”).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IN" sz="2800" b="1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Arabic</a:t>
            </a:r>
            <a:r>
              <a:rPr lang="en-IN" sz="28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VSO structure (“Eat I food</a:t>
            </a:r>
            <a:r>
              <a:rPr lang="en-IN" sz="2800" kern="1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en-IN" sz="28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n-IN" sz="28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Highlights syntactic diversity across global languages.</a:t>
            </a:r>
          </a:p>
        </p:txBody>
      </p:sp>
    </p:spTree>
    <p:extLst>
      <p:ext uri="{BB962C8B-B14F-4D97-AF65-F5344CB8AC3E}">
        <p14:creationId xmlns:p14="http://schemas.microsoft.com/office/powerpoint/2010/main" val="4660483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4FEEB08-5CE1-8381-AAF6-612CBD505B81}"/>
              </a:ext>
            </a:extLst>
          </p:cNvPr>
          <p:cNvSpPr txBox="1"/>
          <p:nvPr/>
        </p:nvSpPr>
        <p:spPr>
          <a:xfrm>
            <a:off x="197963" y="305527"/>
            <a:ext cx="1176465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60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Applications of Syntax Study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5EA259-9C23-C077-2C60-86DF266A400F}"/>
              </a:ext>
            </a:extLst>
          </p:cNvPr>
          <p:cNvSpPr txBox="1"/>
          <p:nvPr/>
        </p:nvSpPr>
        <p:spPr>
          <a:xfrm>
            <a:off x="213674" y="1646525"/>
            <a:ext cx="11764651" cy="35649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Language Teaching</a:t>
            </a:r>
            <a:r>
              <a:rPr lang="en-IN" sz="28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Simplifies grammar instruction.</a:t>
            </a:r>
          </a:p>
          <a:p>
            <a:pPr marL="457200" indent="-4572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AI and Natural Language Processing (NLP)</a:t>
            </a:r>
            <a:r>
              <a:rPr lang="en-IN" sz="28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Enhances machine understanding of human language.</a:t>
            </a:r>
          </a:p>
          <a:p>
            <a:pPr marL="457200" indent="-4572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Linguistic Research</a:t>
            </a:r>
            <a:r>
              <a:rPr lang="en-IN" sz="28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Reveals patterns and differences across languages.</a:t>
            </a:r>
          </a:p>
          <a:p>
            <a:pPr marL="457200" indent="-4572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Useful in fields from education to technology.</a:t>
            </a:r>
          </a:p>
        </p:txBody>
      </p:sp>
    </p:spTree>
    <p:extLst>
      <p:ext uri="{BB962C8B-B14F-4D97-AF65-F5344CB8AC3E}">
        <p14:creationId xmlns:p14="http://schemas.microsoft.com/office/powerpoint/2010/main" val="2532857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Vector line icon for defined">
            <a:extLst>
              <a:ext uri="{FF2B5EF4-FFF2-40B4-BE49-F238E27FC236}">
                <a16:creationId xmlns:a16="http://schemas.microsoft.com/office/drawing/2014/main" id="{74EE518C-3359-C286-9D47-79ECE4F0A22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17" t="16963" r="19009" b="22839"/>
          <a:stretch/>
        </p:blipFill>
        <p:spPr bwMode="auto">
          <a:xfrm>
            <a:off x="527019" y="451308"/>
            <a:ext cx="2435256" cy="306341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4FEEB08-5CE1-8381-AAF6-612CBD505B81}"/>
              </a:ext>
            </a:extLst>
          </p:cNvPr>
          <p:cNvSpPr txBox="1"/>
          <p:nvPr/>
        </p:nvSpPr>
        <p:spPr>
          <a:xfrm>
            <a:off x="3829640" y="1172793"/>
            <a:ext cx="695462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60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Definition of Syntax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2FFD4A0-99CE-22D0-E99E-18DB0D28DAB7}"/>
              </a:ext>
            </a:extLst>
          </p:cNvPr>
          <p:cNvSpPr txBox="1"/>
          <p:nvPr/>
        </p:nvSpPr>
        <p:spPr>
          <a:xfrm>
            <a:off x="303180" y="3677743"/>
            <a:ext cx="11585640" cy="21211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IN" sz="28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Syntax is the study of sentence structure and the arrangement of words.</a:t>
            </a:r>
          </a:p>
          <a:p>
            <a:pPr marL="571500" indent="-5715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IN" sz="28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defines how words are combined to form grammatically correct sentences.</a:t>
            </a:r>
          </a:p>
          <a:p>
            <a:pPr marL="571500" indent="-5715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IN" sz="28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plays a role in both spoken and written language.</a:t>
            </a:r>
          </a:p>
        </p:txBody>
      </p:sp>
    </p:spTree>
    <p:extLst>
      <p:ext uri="{BB962C8B-B14F-4D97-AF65-F5344CB8AC3E}">
        <p14:creationId xmlns:p14="http://schemas.microsoft.com/office/powerpoint/2010/main" val="29373393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4FEEB08-5CE1-8381-AAF6-612CBD505B81}"/>
              </a:ext>
            </a:extLst>
          </p:cNvPr>
          <p:cNvSpPr txBox="1"/>
          <p:nvPr/>
        </p:nvSpPr>
        <p:spPr>
          <a:xfrm>
            <a:off x="197963" y="305527"/>
            <a:ext cx="1176465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60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Conclusion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40A700-07F9-9177-96EF-8CFAE97020AF}"/>
              </a:ext>
            </a:extLst>
          </p:cNvPr>
          <p:cNvSpPr txBox="1"/>
          <p:nvPr/>
        </p:nvSpPr>
        <p:spPr>
          <a:xfrm>
            <a:off x="348791" y="1827663"/>
            <a:ext cx="11698663" cy="35649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Syntax is fundamental to understanding language structure.</a:t>
            </a:r>
          </a:p>
          <a:p>
            <a:pPr marL="457200" indent="-4572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enables clear, coherent communication.</a:t>
            </a:r>
          </a:p>
          <a:p>
            <a:pPr marL="457200" indent="-4572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Essential for language learning, AI and linguistic research.</a:t>
            </a:r>
          </a:p>
          <a:p>
            <a:pPr marL="457200" indent="-4572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Continues to impact various fields, including linguistics and cognitive science.</a:t>
            </a:r>
          </a:p>
        </p:txBody>
      </p:sp>
    </p:spTree>
    <p:extLst>
      <p:ext uri="{BB962C8B-B14F-4D97-AF65-F5344CB8AC3E}">
        <p14:creationId xmlns:p14="http://schemas.microsoft.com/office/powerpoint/2010/main" val="6743526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,600+ Thank You Presentation Stock Photos, Pictures ...">
            <a:extLst>
              <a:ext uri="{FF2B5EF4-FFF2-40B4-BE49-F238E27FC236}">
                <a16:creationId xmlns:a16="http://schemas.microsoft.com/office/drawing/2014/main" id="{8DE443F7-0B0F-2AE3-6872-361DA81450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390" y="226243"/>
            <a:ext cx="11755224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0987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4FEEB08-5CE1-8381-AAF6-612CBD505B81}"/>
              </a:ext>
            </a:extLst>
          </p:cNvPr>
          <p:cNvSpPr txBox="1"/>
          <p:nvPr/>
        </p:nvSpPr>
        <p:spPr>
          <a:xfrm>
            <a:off x="197963" y="305527"/>
            <a:ext cx="1176465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60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Importance of Syntax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D017A3-73CB-41D5-0722-94438A338743}"/>
              </a:ext>
            </a:extLst>
          </p:cNvPr>
          <p:cNvSpPr txBox="1"/>
          <p:nvPr/>
        </p:nvSpPr>
        <p:spPr>
          <a:xfrm>
            <a:off x="395924" y="2260076"/>
            <a:ext cx="11368727" cy="34330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rtl="0">
              <a:lnSpc>
                <a:spcPct val="150000"/>
              </a:lnSpc>
              <a:buFont typeface="Wingdings" panose="05000000000000000000" pitchFamily="2" charset="2"/>
              <a:buChar char=""/>
            </a:pPr>
            <a:r>
              <a:rPr lang="en-IN" sz="3600" b="1" kern="100" dirty="0">
                <a:solidFill>
                  <a:srgbClr val="44546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 </a:t>
            </a:r>
            <a:r>
              <a:rPr lang="en-IN" sz="3600" kern="100" dirty="0">
                <a:solidFill>
                  <a:srgbClr val="44546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Helps form clear and coherent sentences.</a:t>
            </a:r>
            <a:endParaRPr lang="en-IN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"/>
            </a:pPr>
            <a:r>
              <a:rPr lang="en-IN" sz="3600" kern="100" dirty="0">
                <a:solidFill>
                  <a:srgbClr val="44546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Provides rules that enable mutual understanding.</a:t>
            </a:r>
            <a:endParaRPr lang="en-IN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"/>
            </a:pPr>
            <a:r>
              <a:rPr lang="en-IN" sz="3600" kern="100" dirty="0">
                <a:solidFill>
                  <a:srgbClr val="44546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Essential in both everyday language use and advanced     language studies.</a:t>
            </a:r>
            <a:endParaRPr lang="en-IN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751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4FEEB08-5CE1-8381-AAF6-612CBD505B81}"/>
              </a:ext>
            </a:extLst>
          </p:cNvPr>
          <p:cNvSpPr txBox="1"/>
          <p:nvPr/>
        </p:nvSpPr>
        <p:spPr>
          <a:xfrm>
            <a:off x="197963" y="305527"/>
            <a:ext cx="1176465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6000" b="1" dirty="0">
                <a:solidFill>
                  <a:schemeClr val="tx2"/>
                </a:solidFill>
              </a:rPr>
              <a:t>Basic concepts in Syntax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D017A3-73CB-41D5-0722-94438A338743}"/>
              </a:ext>
            </a:extLst>
          </p:cNvPr>
          <p:cNvSpPr txBox="1"/>
          <p:nvPr/>
        </p:nvSpPr>
        <p:spPr>
          <a:xfrm>
            <a:off x="395924" y="1647289"/>
            <a:ext cx="11566690" cy="38016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chemeClr val="tx2"/>
                </a:solidFill>
              </a:rPr>
              <a:t>Phrases</a:t>
            </a:r>
            <a:r>
              <a:rPr lang="en-US" sz="3200" dirty="0">
                <a:solidFill>
                  <a:schemeClr val="tx2"/>
                </a:solidFill>
              </a:rPr>
              <a:t>: Groups of words acting as a unit within a sentence.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chemeClr val="tx2"/>
                </a:solidFill>
              </a:rPr>
              <a:t>Clauses</a:t>
            </a:r>
            <a:r>
              <a:rPr lang="en-US" sz="3200" dirty="0">
                <a:solidFill>
                  <a:schemeClr val="tx2"/>
                </a:solidFill>
              </a:rPr>
              <a:t>: Groups containing a subject and a verb.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chemeClr val="tx2"/>
                </a:solidFill>
              </a:rPr>
              <a:t>Sentence</a:t>
            </a:r>
            <a:r>
              <a:rPr lang="en-US" sz="3200" dirty="0">
                <a:solidFill>
                  <a:schemeClr val="tx2"/>
                </a:solidFill>
              </a:rPr>
              <a:t>: A full thought expressed with a subject and predicate.</a:t>
            </a:r>
          </a:p>
          <a:p>
            <a:pPr>
              <a:lnSpc>
                <a:spcPct val="150000"/>
              </a:lnSpc>
            </a:pPr>
            <a:endParaRPr lang="en-US" sz="3200" dirty="0">
              <a:solidFill>
                <a:schemeClr val="tx2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3200" dirty="0">
                <a:solidFill>
                  <a:schemeClr val="tx2"/>
                </a:solidFill>
              </a:rPr>
              <a:t>Syntax studies how these elements interact to form meaning.</a:t>
            </a:r>
          </a:p>
        </p:txBody>
      </p:sp>
    </p:spTree>
    <p:extLst>
      <p:ext uri="{BB962C8B-B14F-4D97-AF65-F5344CB8AC3E}">
        <p14:creationId xmlns:p14="http://schemas.microsoft.com/office/powerpoint/2010/main" val="3076336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4FEEB08-5CE1-8381-AAF6-612CBD505B81}"/>
              </a:ext>
            </a:extLst>
          </p:cNvPr>
          <p:cNvSpPr txBox="1"/>
          <p:nvPr/>
        </p:nvSpPr>
        <p:spPr>
          <a:xfrm>
            <a:off x="197963" y="305527"/>
            <a:ext cx="1176465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60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Phrase Structure in Syntax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D017A3-73CB-41D5-0722-94438A338743}"/>
              </a:ext>
            </a:extLst>
          </p:cNvPr>
          <p:cNvSpPr txBox="1"/>
          <p:nvPr/>
        </p:nvSpPr>
        <p:spPr>
          <a:xfrm>
            <a:off x="395924" y="1647289"/>
            <a:ext cx="11566690" cy="29706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Syntax organizes words into meaningful phrases.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Phrases function as building blocks for creating larger sentence structures.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Common types include noun, verb, and prepositional phrases.</a:t>
            </a:r>
          </a:p>
        </p:txBody>
      </p:sp>
    </p:spTree>
    <p:extLst>
      <p:ext uri="{BB962C8B-B14F-4D97-AF65-F5344CB8AC3E}">
        <p14:creationId xmlns:p14="http://schemas.microsoft.com/office/powerpoint/2010/main" val="3455436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4FEEB08-5CE1-8381-AAF6-612CBD505B81}"/>
              </a:ext>
            </a:extLst>
          </p:cNvPr>
          <p:cNvSpPr txBox="1"/>
          <p:nvPr/>
        </p:nvSpPr>
        <p:spPr>
          <a:xfrm>
            <a:off x="197963" y="305527"/>
            <a:ext cx="1176465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60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Basic Sentence Patterns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D017A3-73CB-41D5-0722-94438A338743}"/>
              </a:ext>
            </a:extLst>
          </p:cNvPr>
          <p:cNvSpPr txBox="1"/>
          <p:nvPr/>
        </p:nvSpPr>
        <p:spPr>
          <a:xfrm>
            <a:off x="395924" y="1647289"/>
            <a:ext cx="11566690" cy="39863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32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SVO (Subject-Verb-Object)</a:t>
            </a:r>
            <a:r>
              <a:rPr lang="en-IN" sz="32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Predominant in English and many other languages.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32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SOV (Subject-Object-Verb)</a:t>
            </a:r>
            <a:r>
              <a:rPr lang="en-IN" sz="32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Used in languages like Japanese.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32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VSO (Verb-Subject-Object)</a:t>
            </a:r>
            <a:r>
              <a:rPr lang="en-IN" sz="32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Found in languages like Arabic.</a:t>
            </a:r>
          </a:p>
          <a:p>
            <a:pPr>
              <a:lnSpc>
                <a:spcPct val="150000"/>
              </a:lnSpc>
            </a:pPr>
            <a:endParaRPr lang="en-IN" sz="12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IN" sz="32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Different languages follow different sentence structures.</a:t>
            </a:r>
          </a:p>
        </p:txBody>
      </p:sp>
    </p:spTree>
    <p:extLst>
      <p:ext uri="{BB962C8B-B14F-4D97-AF65-F5344CB8AC3E}">
        <p14:creationId xmlns:p14="http://schemas.microsoft.com/office/powerpoint/2010/main" val="47867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4FEEB08-5CE1-8381-AAF6-612CBD505B81}"/>
              </a:ext>
            </a:extLst>
          </p:cNvPr>
          <p:cNvSpPr txBox="1"/>
          <p:nvPr/>
        </p:nvSpPr>
        <p:spPr>
          <a:xfrm>
            <a:off x="197963" y="305527"/>
            <a:ext cx="1176465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60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Types of Sentences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7971A5-9D21-581F-048C-C4D293CDA3BF}"/>
              </a:ext>
            </a:extLst>
          </p:cNvPr>
          <p:cNvSpPr txBox="1"/>
          <p:nvPr/>
        </p:nvSpPr>
        <p:spPr>
          <a:xfrm>
            <a:off x="252344" y="1321190"/>
            <a:ext cx="11687311" cy="48576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Simple Sentence</a:t>
            </a:r>
            <a:r>
              <a:rPr lang="en-IN" sz="28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Contains one independent clause (e.g. “She laughs”).</a:t>
            </a:r>
          </a:p>
          <a:p>
            <a:pPr marL="457200" indent="-4572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Compound Sentence</a:t>
            </a:r>
            <a:r>
              <a:rPr lang="en-IN" sz="28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Contains two or more independent clauses, often joined by conjunctions (e.g. “She laughs, and he smiles”).</a:t>
            </a:r>
          </a:p>
          <a:p>
            <a:pPr marL="457200" indent="-4572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Complex Sentence</a:t>
            </a:r>
            <a:r>
              <a:rPr lang="en-IN" sz="28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An independent clause combined with one or more dependent clauses (e.g. “She laughs because she’s happy”).</a:t>
            </a:r>
          </a:p>
          <a:p>
            <a:pPr marL="457200" indent="-4572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Compound-Complex Sentence</a:t>
            </a:r>
            <a:r>
              <a:rPr lang="en-IN" sz="28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Combines multiple independent and dependent clauses (e.g. “She laughs because she’s happy, and he smiles”).</a:t>
            </a:r>
          </a:p>
        </p:txBody>
      </p:sp>
    </p:spTree>
    <p:extLst>
      <p:ext uri="{BB962C8B-B14F-4D97-AF65-F5344CB8AC3E}">
        <p14:creationId xmlns:p14="http://schemas.microsoft.com/office/powerpoint/2010/main" val="1124909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4FEEB08-5CE1-8381-AAF6-612CBD505B81}"/>
              </a:ext>
            </a:extLst>
          </p:cNvPr>
          <p:cNvSpPr txBox="1"/>
          <p:nvPr/>
        </p:nvSpPr>
        <p:spPr>
          <a:xfrm>
            <a:off x="197963" y="305527"/>
            <a:ext cx="1176465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60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Phrase Types in Syntax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D120B4-A723-8A59-0C8A-CC805F6688A0}"/>
              </a:ext>
            </a:extLst>
          </p:cNvPr>
          <p:cNvSpPr txBox="1"/>
          <p:nvPr/>
        </p:nvSpPr>
        <p:spPr>
          <a:xfrm>
            <a:off x="213675" y="1321190"/>
            <a:ext cx="11764650" cy="49602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Noun Phrase (NP)</a:t>
            </a:r>
            <a:r>
              <a:rPr lang="en-IN" sz="28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: Functions as a subject or object (e.g. </a:t>
            </a:r>
            <a:r>
              <a:rPr lang="en-IN" sz="2800" kern="1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“</a:t>
            </a:r>
            <a:r>
              <a:rPr lang="en-IN" sz="28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The big dog”).</a:t>
            </a: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Verb Phrase (VP)</a:t>
            </a:r>
            <a:r>
              <a:rPr lang="en-IN" sz="28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: The main verb and any auxiliaries (e.g. </a:t>
            </a:r>
            <a:r>
              <a:rPr lang="en-IN" sz="2800" kern="1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“</a:t>
            </a:r>
            <a:r>
              <a:rPr lang="en-IN" sz="28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is running fast”).</a:t>
            </a: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Adjective Phrase</a:t>
            </a:r>
            <a:r>
              <a:rPr lang="en-IN" sz="28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: Modifies a noun (e.g. </a:t>
            </a:r>
            <a:r>
              <a:rPr lang="en-IN" sz="2800" kern="1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“</a:t>
            </a:r>
            <a:r>
              <a:rPr lang="en-IN" sz="28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extremely bright”).</a:t>
            </a: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Adverb Phrase</a:t>
            </a:r>
            <a:r>
              <a:rPr lang="en-IN" sz="28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: Modifies verbs, adjectives or other adverbs (e.g. </a:t>
            </a:r>
            <a:r>
              <a:rPr lang="en-IN" sz="2800" kern="1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“</a:t>
            </a:r>
            <a:r>
              <a:rPr lang="en-IN" sz="28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quite quickly”).</a:t>
            </a: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800" b="1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Prepositional Phrase</a:t>
            </a:r>
            <a:r>
              <a:rPr lang="en-IN" sz="28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: Begins with a preposition, showing relationships (e.g. </a:t>
            </a:r>
            <a:r>
              <a:rPr lang="en-IN" sz="2800" kern="1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“</a:t>
            </a:r>
            <a:r>
              <a:rPr lang="en-IN" sz="28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under the table”).</a:t>
            </a:r>
          </a:p>
        </p:txBody>
      </p:sp>
    </p:spTree>
    <p:extLst>
      <p:ext uri="{BB962C8B-B14F-4D97-AF65-F5344CB8AC3E}">
        <p14:creationId xmlns:p14="http://schemas.microsoft.com/office/powerpoint/2010/main" val="1546727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4FEEB08-5CE1-8381-AAF6-612CBD505B81}"/>
              </a:ext>
            </a:extLst>
          </p:cNvPr>
          <p:cNvSpPr txBox="1"/>
          <p:nvPr/>
        </p:nvSpPr>
        <p:spPr>
          <a:xfrm>
            <a:off x="197963" y="305527"/>
            <a:ext cx="1176465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60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Phrase Structure Rules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2345C1-0CA9-55BC-8D04-6A080474B19C}"/>
              </a:ext>
            </a:extLst>
          </p:cNvPr>
          <p:cNvSpPr txBox="1"/>
          <p:nvPr/>
        </p:nvSpPr>
        <p:spPr>
          <a:xfrm>
            <a:off x="75413" y="1673164"/>
            <a:ext cx="11689237" cy="40196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32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Rules that determine how phrases are structured.</a:t>
            </a:r>
          </a:p>
          <a:p>
            <a:pPr marL="7429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32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For example, </a:t>
            </a:r>
            <a:r>
              <a:rPr lang="en-IN" sz="3200" b="1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Noun Phrase (NP)</a:t>
            </a:r>
            <a:r>
              <a:rPr lang="en-IN" sz="32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 might include a determiner + noun (e.g. "the car").</a:t>
            </a:r>
          </a:p>
          <a:p>
            <a:pPr marL="7429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3200" b="1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Verb Phrase (VP)</a:t>
            </a:r>
            <a:r>
              <a:rPr lang="en-IN" sz="3200" kern="1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 could include an auxiliary + verb (e.g. "has been running").</a:t>
            </a:r>
          </a:p>
          <a:p>
            <a:endParaRPr lang="en-IN" sz="32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  <a:p>
            <a:pPr algn="ctr"/>
            <a:r>
              <a:rPr lang="en-IN" sz="32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Helps form consistent, grammatically correct phrases.</a:t>
            </a:r>
            <a:endParaRPr lang="en-IN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92122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141</TotalTime>
  <Words>957</Words>
  <Application>Microsoft Office PowerPoint</Application>
  <PresentationFormat>Widescreen</PresentationFormat>
  <Paragraphs>97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Corbel</vt:lpstr>
      <vt:lpstr>Wingdings</vt:lpstr>
      <vt:lpstr>Basis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Famitha Banu</dc:creator>
  <cp:lastModifiedBy>Famitha Banu</cp:lastModifiedBy>
  <cp:revision>46</cp:revision>
  <dcterms:created xsi:type="dcterms:W3CDTF">2024-11-13T07:28:27Z</dcterms:created>
  <dcterms:modified xsi:type="dcterms:W3CDTF">2024-12-16T04:53:23Z</dcterms:modified>
</cp:coreProperties>
</file>