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66FF66"/>
    <a:srgbClr val="AD1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Schoolbook Uralic"/>
                <a:cs typeface="Schoolbook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Schoolbook Uralic"/>
                <a:cs typeface="Schoolbook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Schoolbook Uralic"/>
                <a:cs typeface="Schoolbook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50545" cy="548640"/>
          </a:xfrm>
          <a:custGeom>
            <a:avLst/>
            <a:gdLst/>
            <a:ahLst/>
            <a:cxnLst/>
            <a:rect l="l" t="t" r="r" b="b"/>
            <a:pathLst>
              <a:path w="550545" h="548639">
                <a:moveTo>
                  <a:pt x="275081" y="0"/>
                </a:moveTo>
                <a:lnTo>
                  <a:pt x="225643" y="4419"/>
                </a:lnTo>
                <a:lnTo>
                  <a:pt x="179109" y="17162"/>
                </a:lnTo>
                <a:lnTo>
                  <a:pt x="136256" y="37453"/>
                </a:lnTo>
                <a:lnTo>
                  <a:pt x="97863" y="64518"/>
                </a:lnTo>
                <a:lnTo>
                  <a:pt x="64706" y="97580"/>
                </a:lnTo>
                <a:lnTo>
                  <a:pt x="37563" y="135867"/>
                </a:lnTo>
                <a:lnTo>
                  <a:pt x="17213" y="178602"/>
                </a:lnTo>
                <a:lnTo>
                  <a:pt x="4432" y="225011"/>
                </a:lnTo>
                <a:lnTo>
                  <a:pt x="0" y="274319"/>
                </a:lnTo>
                <a:lnTo>
                  <a:pt x="4432" y="323628"/>
                </a:lnTo>
                <a:lnTo>
                  <a:pt x="17213" y="370037"/>
                </a:lnTo>
                <a:lnTo>
                  <a:pt x="37563" y="412772"/>
                </a:lnTo>
                <a:lnTo>
                  <a:pt x="64706" y="451059"/>
                </a:lnTo>
                <a:lnTo>
                  <a:pt x="97863" y="484121"/>
                </a:lnTo>
                <a:lnTo>
                  <a:pt x="136256" y="511186"/>
                </a:lnTo>
                <a:lnTo>
                  <a:pt x="179109" y="531477"/>
                </a:lnTo>
                <a:lnTo>
                  <a:pt x="225643" y="544220"/>
                </a:lnTo>
                <a:lnTo>
                  <a:pt x="275081" y="548640"/>
                </a:lnTo>
                <a:lnTo>
                  <a:pt x="324520" y="544220"/>
                </a:lnTo>
                <a:lnTo>
                  <a:pt x="371054" y="531477"/>
                </a:lnTo>
                <a:lnTo>
                  <a:pt x="413907" y="511186"/>
                </a:lnTo>
                <a:lnTo>
                  <a:pt x="452300" y="484121"/>
                </a:lnTo>
                <a:lnTo>
                  <a:pt x="485457" y="451059"/>
                </a:lnTo>
                <a:lnTo>
                  <a:pt x="512600" y="412772"/>
                </a:lnTo>
                <a:lnTo>
                  <a:pt x="532950" y="370037"/>
                </a:lnTo>
                <a:lnTo>
                  <a:pt x="545731" y="323628"/>
                </a:lnTo>
                <a:lnTo>
                  <a:pt x="550163" y="274319"/>
                </a:lnTo>
                <a:lnTo>
                  <a:pt x="545731" y="225011"/>
                </a:lnTo>
                <a:lnTo>
                  <a:pt x="532950" y="178602"/>
                </a:lnTo>
                <a:lnTo>
                  <a:pt x="512600" y="135867"/>
                </a:lnTo>
                <a:lnTo>
                  <a:pt x="485457" y="97580"/>
                </a:lnTo>
                <a:lnTo>
                  <a:pt x="452300" y="64518"/>
                </a:lnTo>
                <a:lnTo>
                  <a:pt x="413907" y="37453"/>
                </a:lnTo>
                <a:lnTo>
                  <a:pt x="371054" y="17162"/>
                </a:lnTo>
                <a:lnTo>
                  <a:pt x="324520" y="4419"/>
                </a:lnTo>
                <a:lnTo>
                  <a:pt x="275081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231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11595" y="0"/>
                </a:moveTo>
                <a:lnTo>
                  <a:pt x="0" y="0"/>
                </a:lnTo>
                <a:lnTo>
                  <a:pt x="12" y="6858000"/>
                </a:lnTo>
                <a:lnTo>
                  <a:pt x="11595" y="6858000"/>
                </a:lnTo>
                <a:lnTo>
                  <a:pt x="11595" y="0"/>
                </a:lnTo>
                <a:close/>
              </a:path>
              <a:path w="58419" h="6858000">
                <a:moveTo>
                  <a:pt x="57924" y="0"/>
                </a:moveTo>
                <a:lnTo>
                  <a:pt x="23177" y="0"/>
                </a:lnTo>
                <a:lnTo>
                  <a:pt x="23177" y="6858000"/>
                </a:lnTo>
                <a:lnTo>
                  <a:pt x="57924" y="6858000"/>
                </a:lnTo>
                <a:lnTo>
                  <a:pt x="57924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316179"/>
            <a:ext cx="8376919" cy="483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65F6C"/>
                </a:solidFill>
                <a:latin typeface="Schoolbook Uralic"/>
                <a:cs typeface="Schoolbook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2140" y="1180846"/>
            <a:ext cx="7919719" cy="4573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2396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3355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5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105156" y="0"/>
                </a:moveTo>
                <a:lnTo>
                  <a:pt x="0" y="0"/>
                </a:lnTo>
                <a:lnTo>
                  <a:pt x="0" y="6858000"/>
                </a:lnTo>
                <a:lnTo>
                  <a:pt x="105156" y="6858000"/>
                </a:lnTo>
                <a:lnTo>
                  <a:pt x="105156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90600" y="0"/>
            <a:ext cx="228600" cy="6858000"/>
            <a:chOff x="990600" y="0"/>
            <a:chExt cx="228600" cy="6858000"/>
          </a:xfrm>
        </p:grpSpPr>
        <p:sp>
          <p:nvSpPr>
            <p:cNvPr id="7" name="object 7"/>
            <p:cNvSpPr/>
            <p:nvPr/>
          </p:nvSpPr>
          <p:spPr>
            <a:xfrm>
              <a:off x="990600" y="0"/>
              <a:ext cx="151130" cy="6858000"/>
            </a:xfrm>
            <a:custGeom>
              <a:avLst/>
              <a:gdLst/>
              <a:ahLst/>
              <a:cxnLst/>
              <a:rect l="l" t="t" r="r" b="b"/>
              <a:pathLst>
                <a:path w="151130" h="6858000">
                  <a:moveTo>
                    <a:pt x="0" y="6858000"/>
                  </a:moveTo>
                  <a:lnTo>
                    <a:pt x="150875" y="6858000"/>
                  </a:lnTo>
                  <a:lnTo>
                    <a:pt x="15087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D9CE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1476" y="0"/>
              <a:ext cx="78105" cy="6858000"/>
            </a:xfrm>
            <a:custGeom>
              <a:avLst/>
              <a:gdLst/>
              <a:ahLst/>
              <a:cxnLst/>
              <a:rect l="l" t="t" r="r" b="b"/>
              <a:pathLst>
                <a:path w="78105" h="6858000">
                  <a:moveTo>
                    <a:pt x="0" y="6858000"/>
                  </a:moveTo>
                  <a:lnTo>
                    <a:pt x="77724" y="6858000"/>
                  </a:lnTo>
                  <a:lnTo>
                    <a:pt x="777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CE8">
                <a:alpha val="7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295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824483" y="0"/>
            <a:ext cx="119380" cy="6858000"/>
            <a:chOff x="824483" y="0"/>
            <a:chExt cx="119380" cy="6858000"/>
          </a:xfrm>
        </p:grpSpPr>
        <p:sp>
          <p:nvSpPr>
            <p:cNvPr id="12" name="object 12"/>
            <p:cNvSpPr/>
            <p:nvPr/>
          </p:nvSpPr>
          <p:spPr>
            <a:xfrm>
              <a:off x="88544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448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727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6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8456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609600" y="0"/>
            <a:ext cx="1661160" cy="6858000"/>
            <a:chOff x="609600" y="0"/>
            <a:chExt cx="1661160" cy="6858000"/>
          </a:xfrm>
        </p:grpSpPr>
        <p:sp>
          <p:nvSpPr>
            <p:cNvPr id="18" name="object 18"/>
            <p:cNvSpPr/>
            <p:nvPr/>
          </p:nvSpPr>
          <p:spPr>
            <a:xfrm>
              <a:off x="1219200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62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6200" y="68580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9600" y="3429000"/>
              <a:ext cx="1341120" cy="2080260"/>
            </a:xfrm>
            <a:custGeom>
              <a:avLst/>
              <a:gdLst/>
              <a:ahLst/>
              <a:cxnLst/>
              <a:rect l="l" t="t" r="r" b="b"/>
              <a:pathLst>
                <a:path w="1341120" h="2080260">
                  <a:moveTo>
                    <a:pt x="1295400" y="647700"/>
                  </a:moveTo>
                  <a:lnTo>
                    <a:pt x="1293622" y="599363"/>
                  </a:lnTo>
                  <a:lnTo>
                    <a:pt x="1288376" y="551980"/>
                  </a:lnTo>
                  <a:lnTo>
                    <a:pt x="1279779" y="505701"/>
                  </a:lnTo>
                  <a:lnTo>
                    <a:pt x="1267968" y="460629"/>
                  </a:lnTo>
                  <a:lnTo>
                    <a:pt x="1253070" y="416890"/>
                  </a:lnTo>
                  <a:lnTo>
                    <a:pt x="1235202" y="374637"/>
                  </a:lnTo>
                  <a:lnTo>
                    <a:pt x="1214488" y="333959"/>
                  </a:lnTo>
                  <a:lnTo>
                    <a:pt x="1191056" y="295008"/>
                  </a:lnTo>
                  <a:lnTo>
                    <a:pt x="1165034" y="257898"/>
                  </a:lnTo>
                  <a:lnTo>
                    <a:pt x="1136535" y="222745"/>
                  </a:lnTo>
                  <a:lnTo>
                    <a:pt x="1105700" y="189699"/>
                  </a:lnTo>
                  <a:lnTo>
                    <a:pt x="1072654" y="158864"/>
                  </a:lnTo>
                  <a:lnTo>
                    <a:pt x="1037501" y="130365"/>
                  </a:lnTo>
                  <a:lnTo>
                    <a:pt x="1000391" y="104343"/>
                  </a:lnTo>
                  <a:lnTo>
                    <a:pt x="961440" y="80911"/>
                  </a:lnTo>
                  <a:lnTo>
                    <a:pt x="920762" y="60198"/>
                  </a:lnTo>
                  <a:lnTo>
                    <a:pt x="878509" y="42329"/>
                  </a:lnTo>
                  <a:lnTo>
                    <a:pt x="834771" y="27432"/>
                  </a:lnTo>
                  <a:lnTo>
                    <a:pt x="789698" y="15621"/>
                  </a:lnTo>
                  <a:lnTo>
                    <a:pt x="743419" y="7023"/>
                  </a:lnTo>
                  <a:lnTo>
                    <a:pt x="696036" y="1778"/>
                  </a:lnTo>
                  <a:lnTo>
                    <a:pt x="647700" y="0"/>
                  </a:lnTo>
                  <a:lnTo>
                    <a:pt x="599351" y="1778"/>
                  </a:lnTo>
                  <a:lnTo>
                    <a:pt x="551980" y="7023"/>
                  </a:lnTo>
                  <a:lnTo>
                    <a:pt x="505701" y="15621"/>
                  </a:lnTo>
                  <a:lnTo>
                    <a:pt x="460629" y="27432"/>
                  </a:lnTo>
                  <a:lnTo>
                    <a:pt x="416902" y="42329"/>
                  </a:lnTo>
                  <a:lnTo>
                    <a:pt x="374637" y="60198"/>
                  </a:lnTo>
                  <a:lnTo>
                    <a:pt x="333971" y="80911"/>
                  </a:lnTo>
                  <a:lnTo>
                    <a:pt x="295008" y="104343"/>
                  </a:lnTo>
                  <a:lnTo>
                    <a:pt x="257898" y="130365"/>
                  </a:lnTo>
                  <a:lnTo>
                    <a:pt x="222758" y="158864"/>
                  </a:lnTo>
                  <a:lnTo>
                    <a:pt x="189699" y="189699"/>
                  </a:lnTo>
                  <a:lnTo>
                    <a:pt x="158864" y="222745"/>
                  </a:lnTo>
                  <a:lnTo>
                    <a:pt x="130365" y="257898"/>
                  </a:lnTo>
                  <a:lnTo>
                    <a:pt x="104343" y="295008"/>
                  </a:lnTo>
                  <a:lnTo>
                    <a:pt x="80911" y="333959"/>
                  </a:lnTo>
                  <a:lnTo>
                    <a:pt x="60185" y="374637"/>
                  </a:lnTo>
                  <a:lnTo>
                    <a:pt x="42316" y="416890"/>
                  </a:lnTo>
                  <a:lnTo>
                    <a:pt x="27419" y="460629"/>
                  </a:lnTo>
                  <a:lnTo>
                    <a:pt x="15608" y="505701"/>
                  </a:lnTo>
                  <a:lnTo>
                    <a:pt x="7010" y="551980"/>
                  </a:lnTo>
                  <a:lnTo>
                    <a:pt x="1765" y="599363"/>
                  </a:lnTo>
                  <a:lnTo>
                    <a:pt x="0" y="647700"/>
                  </a:lnTo>
                  <a:lnTo>
                    <a:pt x="1765" y="696048"/>
                  </a:lnTo>
                  <a:lnTo>
                    <a:pt x="7010" y="743432"/>
                  </a:lnTo>
                  <a:lnTo>
                    <a:pt x="15608" y="789711"/>
                  </a:lnTo>
                  <a:lnTo>
                    <a:pt x="27419" y="834783"/>
                  </a:lnTo>
                  <a:lnTo>
                    <a:pt x="42316" y="878522"/>
                  </a:lnTo>
                  <a:lnTo>
                    <a:pt x="60185" y="920775"/>
                  </a:lnTo>
                  <a:lnTo>
                    <a:pt x="80911" y="961453"/>
                  </a:lnTo>
                  <a:lnTo>
                    <a:pt x="104343" y="1000404"/>
                  </a:lnTo>
                  <a:lnTo>
                    <a:pt x="130365" y="1037513"/>
                  </a:lnTo>
                  <a:lnTo>
                    <a:pt x="158864" y="1072667"/>
                  </a:lnTo>
                  <a:lnTo>
                    <a:pt x="189699" y="1105712"/>
                  </a:lnTo>
                  <a:lnTo>
                    <a:pt x="222758" y="1136548"/>
                  </a:lnTo>
                  <a:lnTo>
                    <a:pt x="257898" y="1165047"/>
                  </a:lnTo>
                  <a:lnTo>
                    <a:pt x="295008" y="1191069"/>
                  </a:lnTo>
                  <a:lnTo>
                    <a:pt x="333971" y="1214501"/>
                  </a:lnTo>
                  <a:lnTo>
                    <a:pt x="374637" y="1235214"/>
                  </a:lnTo>
                  <a:lnTo>
                    <a:pt x="416902" y="1253083"/>
                  </a:lnTo>
                  <a:lnTo>
                    <a:pt x="460629" y="1267980"/>
                  </a:lnTo>
                  <a:lnTo>
                    <a:pt x="505701" y="1279791"/>
                  </a:lnTo>
                  <a:lnTo>
                    <a:pt x="551980" y="1288389"/>
                  </a:lnTo>
                  <a:lnTo>
                    <a:pt x="599351" y="1293634"/>
                  </a:lnTo>
                  <a:lnTo>
                    <a:pt x="647700" y="1295400"/>
                  </a:lnTo>
                  <a:lnTo>
                    <a:pt x="696036" y="1293634"/>
                  </a:lnTo>
                  <a:lnTo>
                    <a:pt x="743419" y="1288389"/>
                  </a:lnTo>
                  <a:lnTo>
                    <a:pt x="789698" y="1279791"/>
                  </a:lnTo>
                  <a:lnTo>
                    <a:pt x="834771" y="1267980"/>
                  </a:lnTo>
                  <a:lnTo>
                    <a:pt x="878509" y="1253083"/>
                  </a:lnTo>
                  <a:lnTo>
                    <a:pt x="920762" y="1235214"/>
                  </a:lnTo>
                  <a:lnTo>
                    <a:pt x="961440" y="1214501"/>
                  </a:lnTo>
                  <a:lnTo>
                    <a:pt x="1000391" y="1191069"/>
                  </a:lnTo>
                  <a:lnTo>
                    <a:pt x="1037501" y="1165047"/>
                  </a:lnTo>
                  <a:lnTo>
                    <a:pt x="1072654" y="1136548"/>
                  </a:lnTo>
                  <a:lnTo>
                    <a:pt x="1105700" y="1105712"/>
                  </a:lnTo>
                  <a:lnTo>
                    <a:pt x="1136535" y="1072667"/>
                  </a:lnTo>
                  <a:lnTo>
                    <a:pt x="1165034" y="1037513"/>
                  </a:lnTo>
                  <a:lnTo>
                    <a:pt x="1191056" y="1000404"/>
                  </a:lnTo>
                  <a:lnTo>
                    <a:pt x="1214488" y="961453"/>
                  </a:lnTo>
                  <a:lnTo>
                    <a:pt x="1235202" y="920775"/>
                  </a:lnTo>
                  <a:lnTo>
                    <a:pt x="1253070" y="878522"/>
                  </a:lnTo>
                  <a:lnTo>
                    <a:pt x="1267968" y="834783"/>
                  </a:lnTo>
                  <a:lnTo>
                    <a:pt x="1279779" y="789711"/>
                  </a:lnTo>
                  <a:lnTo>
                    <a:pt x="1288376" y="743432"/>
                  </a:lnTo>
                  <a:lnTo>
                    <a:pt x="1293622" y="696048"/>
                  </a:lnTo>
                  <a:lnTo>
                    <a:pt x="1295400" y="647700"/>
                  </a:lnTo>
                  <a:close/>
                </a:path>
                <a:path w="1341120" h="2080260">
                  <a:moveTo>
                    <a:pt x="1341120" y="1759458"/>
                  </a:moveTo>
                  <a:lnTo>
                    <a:pt x="1337640" y="1712061"/>
                  </a:lnTo>
                  <a:lnTo>
                    <a:pt x="1327531" y="1666811"/>
                  </a:lnTo>
                  <a:lnTo>
                    <a:pt x="1311300" y="1624228"/>
                  </a:lnTo>
                  <a:lnTo>
                    <a:pt x="1289431" y="1584782"/>
                  </a:lnTo>
                  <a:lnTo>
                    <a:pt x="1262418" y="1548993"/>
                  </a:lnTo>
                  <a:lnTo>
                    <a:pt x="1230782" y="1517357"/>
                  </a:lnTo>
                  <a:lnTo>
                    <a:pt x="1194993" y="1490345"/>
                  </a:lnTo>
                  <a:lnTo>
                    <a:pt x="1155547" y="1468475"/>
                  </a:lnTo>
                  <a:lnTo>
                    <a:pt x="1112964" y="1452245"/>
                  </a:lnTo>
                  <a:lnTo>
                    <a:pt x="1067714" y="1442135"/>
                  </a:lnTo>
                  <a:lnTo>
                    <a:pt x="1020318" y="1438656"/>
                  </a:lnTo>
                  <a:lnTo>
                    <a:pt x="972908" y="1442135"/>
                  </a:lnTo>
                  <a:lnTo>
                    <a:pt x="927658" y="1452245"/>
                  </a:lnTo>
                  <a:lnTo>
                    <a:pt x="885075" y="1468475"/>
                  </a:lnTo>
                  <a:lnTo>
                    <a:pt x="845629" y="1490345"/>
                  </a:lnTo>
                  <a:lnTo>
                    <a:pt x="809840" y="1517357"/>
                  </a:lnTo>
                  <a:lnTo>
                    <a:pt x="778205" y="1548993"/>
                  </a:lnTo>
                  <a:lnTo>
                    <a:pt x="751192" y="1584782"/>
                  </a:lnTo>
                  <a:lnTo>
                    <a:pt x="729322" y="1624228"/>
                  </a:lnTo>
                  <a:lnTo>
                    <a:pt x="713092" y="1666811"/>
                  </a:lnTo>
                  <a:lnTo>
                    <a:pt x="702983" y="1712061"/>
                  </a:lnTo>
                  <a:lnTo>
                    <a:pt x="699516" y="1759458"/>
                  </a:lnTo>
                  <a:lnTo>
                    <a:pt x="702983" y="1806867"/>
                  </a:lnTo>
                  <a:lnTo>
                    <a:pt x="713092" y="1852117"/>
                  </a:lnTo>
                  <a:lnTo>
                    <a:pt x="729322" y="1894700"/>
                  </a:lnTo>
                  <a:lnTo>
                    <a:pt x="751192" y="1934146"/>
                  </a:lnTo>
                  <a:lnTo>
                    <a:pt x="778205" y="1969935"/>
                  </a:lnTo>
                  <a:lnTo>
                    <a:pt x="809840" y="2001570"/>
                  </a:lnTo>
                  <a:lnTo>
                    <a:pt x="845629" y="2028583"/>
                  </a:lnTo>
                  <a:lnTo>
                    <a:pt x="885075" y="2050453"/>
                  </a:lnTo>
                  <a:lnTo>
                    <a:pt x="927658" y="2066683"/>
                  </a:lnTo>
                  <a:lnTo>
                    <a:pt x="972908" y="2076792"/>
                  </a:lnTo>
                  <a:lnTo>
                    <a:pt x="1020318" y="2080260"/>
                  </a:lnTo>
                  <a:lnTo>
                    <a:pt x="1067714" y="2076792"/>
                  </a:lnTo>
                  <a:lnTo>
                    <a:pt x="1112964" y="2066683"/>
                  </a:lnTo>
                  <a:lnTo>
                    <a:pt x="1155547" y="2050453"/>
                  </a:lnTo>
                  <a:lnTo>
                    <a:pt x="1194993" y="2028583"/>
                  </a:lnTo>
                  <a:lnTo>
                    <a:pt x="1230782" y="2001570"/>
                  </a:lnTo>
                  <a:lnTo>
                    <a:pt x="1262418" y="1969935"/>
                  </a:lnTo>
                  <a:lnTo>
                    <a:pt x="1289431" y="1934146"/>
                  </a:lnTo>
                  <a:lnTo>
                    <a:pt x="1311300" y="1894700"/>
                  </a:lnTo>
                  <a:lnTo>
                    <a:pt x="1327531" y="1852117"/>
                  </a:lnTo>
                  <a:lnTo>
                    <a:pt x="1337640" y="1806867"/>
                  </a:lnTo>
                  <a:lnTo>
                    <a:pt x="1341120" y="1759458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91183" y="5500115"/>
              <a:ext cx="137159" cy="1371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4195" y="4495800"/>
              <a:ext cx="607060" cy="1567180"/>
            </a:xfrm>
            <a:custGeom>
              <a:avLst/>
              <a:gdLst/>
              <a:ahLst/>
              <a:cxnLst/>
              <a:rect l="l" t="t" r="r" b="b"/>
              <a:pathLst>
                <a:path w="607060" h="1567179">
                  <a:moveTo>
                    <a:pt x="274332" y="1429512"/>
                  </a:moveTo>
                  <a:lnTo>
                    <a:pt x="267322" y="1386166"/>
                  </a:lnTo>
                  <a:lnTo>
                    <a:pt x="247840" y="1348511"/>
                  </a:lnTo>
                  <a:lnTo>
                    <a:pt x="218147" y="1318818"/>
                  </a:lnTo>
                  <a:lnTo>
                    <a:pt x="180492" y="1299349"/>
                  </a:lnTo>
                  <a:lnTo>
                    <a:pt x="137172" y="1292352"/>
                  </a:lnTo>
                  <a:lnTo>
                    <a:pt x="93840" y="1299349"/>
                  </a:lnTo>
                  <a:lnTo>
                    <a:pt x="56184" y="1318818"/>
                  </a:lnTo>
                  <a:lnTo>
                    <a:pt x="26492" y="1348511"/>
                  </a:lnTo>
                  <a:lnTo>
                    <a:pt x="7010" y="1386166"/>
                  </a:lnTo>
                  <a:lnTo>
                    <a:pt x="0" y="1429512"/>
                  </a:lnTo>
                  <a:lnTo>
                    <a:pt x="7010" y="1472869"/>
                  </a:lnTo>
                  <a:lnTo>
                    <a:pt x="26492" y="1510525"/>
                  </a:lnTo>
                  <a:lnTo>
                    <a:pt x="56184" y="1540217"/>
                  </a:lnTo>
                  <a:lnTo>
                    <a:pt x="93840" y="1559687"/>
                  </a:lnTo>
                  <a:lnTo>
                    <a:pt x="137172" y="1566672"/>
                  </a:lnTo>
                  <a:lnTo>
                    <a:pt x="180492" y="1559687"/>
                  </a:lnTo>
                  <a:lnTo>
                    <a:pt x="218147" y="1540217"/>
                  </a:lnTo>
                  <a:lnTo>
                    <a:pt x="247840" y="1510525"/>
                  </a:lnTo>
                  <a:lnTo>
                    <a:pt x="267322" y="1472869"/>
                  </a:lnTo>
                  <a:lnTo>
                    <a:pt x="274332" y="1429512"/>
                  </a:lnTo>
                  <a:close/>
                </a:path>
                <a:path w="607060" h="1567179">
                  <a:moveTo>
                    <a:pt x="606564" y="182880"/>
                  </a:moveTo>
                  <a:lnTo>
                    <a:pt x="600024" y="134277"/>
                  </a:lnTo>
                  <a:lnTo>
                    <a:pt x="581583" y="90601"/>
                  </a:lnTo>
                  <a:lnTo>
                    <a:pt x="552983" y="53581"/>
                  </a:lnTo>
                  <a:lnTo>
                    <a:pt x="515962" y="24980"/>
                  </a:lnTo>
                  <a:lnTo>
                    <a:pt x="472287" y="6540"/>
                  </a:lnTo>
                  <a:lnTo>
                    <a:pt x="423684" y="0"/>
                  </a:lnTo>
                  <a:lnTo>
                    <a:pt x="375069" y="6540"/>
                  </a:lnTo>
                  <a:lnTo>
                    <a:pt x="331393" y="24980"/>
                  </a:lnTo>
                  <a:lnTo>
                    <a:pt x="294373" y="53581"/>
                  </a:lnTo>
                  <a:lnTo>
                    <a:pt x="265772" y="90601"/>
                  </a:lnTo>
                  <a:lnTo>
                    <a:pt x="247332" y="134277"/>
                  </a:lnTo>
                  <a:lnTo>
                    <a:pt x="240804" y="182880"/>
                  </a:lnTo>
                  <a:lnTo>
                    <a:pt x="247332" y="231495"/>
                  </a:lnTo>
                  <a:lnTo>
                    <a:pt x="265772" y="275170"/>
                  </a:lnTo>
                  <a:lnTo>
                    <a:pt x="294373" y="312191"/>
                  </a:lnTo>
                  <a:lnTo>
                    <a:pt x="331393" y="340791"/>
                  </a:lnTo>
                  <a:lnTo>
                    <a:pt x="375069" y="359232"/>
                  </a:lnTo>
                  <a:lnTo>
                    <a:pt x="423684" y="365760"/>
                  </a:lnTo>
                  <a:lnTo>
                    <a:pt x="472287" y="359232"/>
                  </a:lnTo>
                  <a:lnTo>
                    <a:pt x="515962" y="340791"/>
                  </a:lnTo>
                  <a:lnTo>
                    <a:pt x="552983" y="312191"/>
                  </a:lnTo>
                  <a:lnTo>
                    <a:pt x="581583" y="275170"/>
                  </a:lnTo>
                  <a:lnTo>
                    <a:pt x="600024" y="231495"/>
                  </a:lnTo>
                  <a:lnTo>
                    <a:pt x="606564" y="18288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334514" y="1600200"/>
            <a:ext cx="6369430" cy="3952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3000" b="1" spc="-5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    </a:t>
            </a:r>
            <a:r>
              <a:rPr sz="3000" b="1" spc="-5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B</a:t>
            </a:r>
            <a:r>
              <a:rPr sz="2400" b="1" spc="-5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ACTERIOLOGICAL </a:t>
            </a:r>
            <a:r>
              <a:rPr sz="2400" b="1" spc="-5" dirty="0">
                <a:solidFill>
                  <a:srgbClr val="565F6C"/>
                </a:solidFill>
                <a:latin typeface="Schoolbook Uralic"/>
                <a:cs typeface="Schoolbook Uralic"/>
              </a:rPr>
              <a:t>ANALYSIS </a:t>
            </a:r>
            <a:r>
              <a:rPr sz="2400" b="1" dirty="0">
                <a:solidFill>
                  <a:srgbClr val="565F6C"/>
                </a:solidFill>
                <a:latin typeface="Schoolbook Uralic"/>
                <a:cs typeface="Schoolbook Uralic"/>
              </a:rPr>
              <a:t>OF  </a:t>
            </a:r>
            <a:r>
              <a:rPr lang="en-US" sz="24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    </a:t>
            </a:r>
            <a:r>
              <a:rPr sz="24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DRINKING </a:t>
            </a:r>
            <a:r>
              <a:rPr sz="2400" b="1" spc="-5" dirty="0">
                <a:solidFill>
                  <a:srgbClr val="565F6C"/>
                </a:solidFill>
                <a:latin typeface="Schoolbook Uralic"/>
                <a:cs typeface="Schoolbook Uralic"/>
              </a:rPr>
              <a:t>WATER </a:t>
            </a:r>
            <a:r>
              <a:rPr sz="2400" b="1" dirty="0">
                <a:solidFill>
                  <a:srgbClr val="565F6C"/>
                </a:solidFill>
                <a:latin typeface="Schoolbook Uralic"/>
                <a:cs typeface="Schoolbook Uralic"/>
              </a:rPr>
              <a:t>BY</a:t>
            </a:r>
            <a:r>
              <a:rPr sz="2400" b="1" spc="475" dirty="0">
                <a:solidFill>
                  <a:srgbClr val="565F6C"/>
                </a:solidFill>
                <a:latin typeface="Schoolbook Uralic"/>
                <a:cs typeface="Schoolbook Uralic"/>
              </a:rPr>
              <a:t> </a:t>
            </a:r>
            <a:r>
              <a:rPr sz="30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MPN</a:t>
            </a:r>
            <a:r>
              <a:rPr lang="en-US" sz="3000" dirty="0">
                <a:latin typeface="Schoolbook Uralic"/>
                <a:cs typeface="Schoolbook Uralic"/>
              </a:rPr>
              <a:t> </a:t>
            </a:r>
            <a:r>
              <a:rPr sz="24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METHOD</a:t>
            </a:r>
            <a:endParaRPr lang="en-US" sz="2400" b="1" dirty="0" smtClean="0">
              <a:solidFill>
                <a:srgbClr val="565F6C"/>
              </a:solidFill>
              <a:latin typeface="Schoolbook Uralic"/>
              <a:cs typeface="Schoolbook Uralic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        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>
                <a:solidFill>
                  <a:srgbClr val="565F6C"/>
                </a:solidFill>
                <a:latin typeface="Schoolbook Uralic"/>
                <a:cs typeface="Schoolbook Uralic"/>
              </a:rPr>
              <a:t> </a:t>
            </a:r>
            <a:r>
              <a:rPr lang="en-US" sz="2400" b="1" dirty="0" smtClean="0">
                <a:solidFill>
                  <a:srgbClr val="565F6C"/>
                </a:solidFill>
                <a:latin typeface="Schoolbook Uralic"/>
                <a:cs typeface="Schoolbook Uralic"/>
              </a:rPr>
              <a:t>           </a:t>
            </a:r>
            <a:r>
              <a:rPr lang="en-US" sz="2400" b="1" dirty="0" smtClean="0">
                <a:solidFill>
                  <a:srgbClr val="AD15A2"/>
                </a:solidFill>
                <a:latin typeface="Schoolbook Uralic"/>
                <a:cs typeface="Schoolbook Uralic"/>
              </a:rPr>
              <a:t>Class: III </a:t>
            </a:r>
            <a:r>
              <a:rPr lang="en-US" sz="2400" b="1" dirty="0" err="1" smtClean="0">
                <a:solidFill>
                  <a:srgbClr val="AD15A2"/>
                </a:solidFill>
                <a:latin typeface="Schoolbook Uralic"/>
                <a:cs typeface="Schoolbook Uralic"/>
              </a:rPr>
              <a:t>B.Sc</a:t>
            </a:r>
            <a:r>
              <a:rPr lang="en-US" sz="2400" b="1" dirty="0" smtClean="0">
                <a:solidFill>
                  <a:srgbClr val="AD15A2"/>
                </a:solidFill>
                <a:latin typeface="Schoolbook Uralic"/>
                <a:cs typeface="Schoolbook Uralic"/>
              </a:rPr>
              <a:t> MICROBIOLOGY</a:t>
            </a:r>
            <a:endParaRPr lang="en-US" sz="2400" b="1" dirty="0">
              <a:solidFill>
                <a:srgbClr val="AD15A2"/>
              </a:solidFill>
              <a:latin typeface="Schoolbook Uralic"/>
              <a:cs typeface="Schoolbook Uralic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en-US" sz="2400" b="1" dirty="0" smtClean="0">
              <a:solidFill>
                <a:srgbClr val="565F6C"/>
              </a:solidFill>
              <a:latin typeface="Schoolbook Uralic"/>
              <a:cs typeface="Schoolbook Uralic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en-IN" sz="2400" b="1" dirty="0" smtClean="0">
              <a:solidFill>
                <a:srgbClr val="565F6C"/>
              </a:solidFill>
              <a:latin typeface="Schoolbook Uralic"/>
              <a:cs typeface="Schoolbook Uralic"/>
            </a:endParaRPr>
          </a:p>
          <a:p>
            <a:r>
              <a:rPr lang="en-US" sz="1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                                           </a:t>
            </a:r>
            <a:r>
              <a:rPr lang="en-US" sz="1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Dr</a:t>
            </a:r>
            <a:r>
              <a:rPr lang="en-US" sz="1600" dirty="0">
                <a:solidFill>
                  <a:srgbClr val="0070C0"/>
                </a:solidFill>
                <a:latin typeface="Algerian" panose="04020705040A02060702" pitchFamily="82" charset="0"/>
              </a:rPr>
              <a:t>. H. VAJIHA BANU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                                         Assistant </a:t>
            </a:r>
            <a:r>
              <a:rPr lang="en-US" sz="1600" dirty="0">
                <a:solidFill>
                  <a:srgbClr val="0070C0"/>
                </a:solidFill>
                <a:latin typeface="Algerian" panose="04020705040A02060702" pitchFamily="82" charset="0"/>
              </a:rPr>
              <a:t>Professor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                                        Department </a:t>
            </a:r>
            <a:r>
              <a:rPr lang="en-US" sz="1600" dirty="0">
                <a:solidFill>
                  <a:srgbClr val="0070C0"/>
                </a:solidFill>
                <a:latin typeface="Algerian" panose="04020705040A02060702" pitchFamily="82" charset="0"/>
              </a:rPr>
              <a:t>of Microbiology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                                Jamal </a:t>
            </a:r>
            <a:r>
              <a:rPr lang="en-US" sz="1600" dirty="0">
                <a:solidFill>
                  <a:srgbClr val="0070C0"/>
                </a:solidFill>
                <a:latin typeface="Algerian" panose="04020705040A02060702" pitchFamily="82" charset="0"/>
              </a:rPr>
              <a:t>Mohamed College (Autonomous)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                                              Tiruchirappalli-620 </a:t>
            </a:r>
            <a:r>
              <a:rPr lang="en-US" sz="1600" dirty="0">
                <a:solidFill>
                  <a:srgbClr val="0070C0"/>
                </a:solidFill>
                <a:latin typeface="Algerian" panose="04020705040A02060702" pitchFamily="82" charset="0"/>
              </a:rPr>
              <a:t>020</a:t>
            </a:r>
            <a:endParaRPr lang="en-IN" sz="1600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32943"/>
            <a:ext cx="59410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Incubate the tubes at </a:t>
            </a:r>
            <a:r>
              <a:rPr sz="2400" dirty="0">
                <a:latin typeface="Schoolbook Uralic"/>
                <a:cs typeface="Schoolbook Uralic"/>
              </a:rPr>
              <a:t>37°C for </a:t>
            </a:r>
            <a:r>
              <a:rPr sz="2400" spc="-5" dirty="0">
                <a:latin typeface="Schoolbook Uralic"/>
                <a:cs typeface="Schoolbook Uralic"/>
              </a:rPr>
              <a:t>24</a:t>
            </a:r>
            <a:r>
              <a:rPr sz="2400" spc="-2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hours.</a:t>
            </a:r>
            <a:endParaRPr sz="2400">
              <a:latin typeface="Schoolbook Uralic"/>
              <a:cs typeface="Schoolbook Ur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59382"/>
            <a:ext cx="698245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3921125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After incubation , </a:t>
            </a:r>
            <a:r>
              <a:rPr sz="2400" dirty="0">
                <a:latin typeface="Schoolbook Uralic"/>
                <a:cs typeface="Schoolbook Uralic"/>
              </a:rPr>
              <a:t>observe </a:t>
            </a:r>
            <a:r>
              <a:rPr sz="2400" spc="-5" dirty="0">
                <a:latin typeface="Schoolbook Uralic"/>
                <a:cs typeface="Schoolbook Uralic"/>
              </a:rPr>
              <a:t>the gas production in  </a:t>
            </a:r>
            <a:r>
              <a:rPr sz="2400" spc="165" dirty="0">
                <a:latin typeface="Times New Roman"/>
                <a:cs typeface="Times New Roman"/>
              </a:rPr>
              <a:t>Durham’s </a:t>
            </a:r>
            <a:r>
              <a:rPr sz="2400" spc="195" dirty="0">
                <a:latin typeface="Times New Roman"/>
                <a:cs typeface="Times New Roman"/>
              </a:rPr>
              <a:t>tube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229" dirty="0">
                <a:latin typeface="Times New Roman"/>
                <a:cs typeface="Times New Roman"/>
              </a:rPr>
              <a:t>and</a:t>
            </a:r>
            <a:r>
              <a:rPr sz="2400" spc="70" dirty="0">
                <a:latin typeface="Times New Roman"/>
                <a:cs typeface="Times New Roman"/>
              </a:rPr>
              <a:t> color	</a:t>
            </a:r>
            <a:r>
              <a:rPr sz="2400" spc="170" dirty="0">
                <a:latin typeface="Times New Roman"/>
                <a:cs typeface="Times New Roman"/>
              </a:rPr>
              <a:t>change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21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165" dirty="0">
                <a:latin typeface="Times New Roman"/>
                <a:cs typeface="Times New Roman"/>
              </a:rPr>
              <a:t>media.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51098"/>
            <a:ext cx="703770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86741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Record the number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positive </a:t>
            </a:r>
            <a:r>
              <a:rPr sz="2400" dirty="0">
                <a:latin typeface="Schoolbook Uralic"/>
                <a:cs typeface="Schoolbook Uralic"/>
              </a:rPr>
              <a:t>results from</a:t>
            </a:r>
            <a:r>
              <a:rPr sz="2400" spc="-8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each  set	</a:t>
            </a:r>
            <a:r>
              <a:rPr sz="2400" spc="-5" dirty="0">
                <a:latin typeface="Schoolbook Uralic"/>
                <a:cs typeface="Schoolbook Uralic"/>
              </a:rPr>
              <a:t>and compare with standard </a:t>
            </a:r>
            <a:r>
              <a:rPr sz="2400" dirty="0">
                <a:latin typeface="Schoolbook Uralic"/>
                <a:cs typeface="Schoolbook Uralic"/>
              </a:rPr>
              <a:t>chart </a:t>
            </a:r>
            <a:r>
              <a:rPr sz="2400" spc="-5" dirty="0">
                <a:latin typeface="Schoolbook Uralic"/>
                <a:cs typeface="Schoolbook Uralic"/>
              </a:rPr>
              <a:t>to give  presumptive </a:t>
            </a:r>
            <a:r>
              <a:rPr sz="2400" dirty="0">
                <a:latin typeface="Schoolbook Uralic"/>
                <a:cs typeface="Schoolbook Uralic"/>
              </a:rPr>
              <a:t>coliform </a:t>
            </a:r>
            <a:r>
              <a:rPr sz="2400" spc="-5" dirty="0">
                <a:latin typeface="Schoolbook Uralic"/>
                <a:cs typeface="Schoolbook Uralic"/>
              </a:rPr>
              <a:t>count per 100 </a:t>
            </a:r>
            <a:r>
              <a:rPr sz="2400" dirty="0">
                <a:latin typeface="Schoolbook Uralic"/>
                <a:cs typeface="Schoolbook Uralic"/>
              </a:rPr>
              <a:t>ml water  </a:t>
            </a:r>
            <a:r>
              <a:rPr sz="2400" spc="-5" dirty="0">
                <a:latin typeface="Schoolbook Uralic"/>
                <a:cs typeface="Schoolbook Uralic"/>
              </a:rPr>
              <a:t>sample.</a:t>
            </a:r>
            <a:endParaRPr sz="2400">
              <a:latin typeface="Schoolbook Uralic"/>
              <a:cs typeface="Schoolbook Uralic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102608" y="749808"/>
            <a:ext cx="407034" cy="788035"/>
            <a:chOff x="4102608" y="749808"/>
            <a:chExt cx="407034" cy="788035"/>
          </a:xfrm>
        </p:grpSpPr>
        <p:sp>
          <p:nvSpPr>
            <p:cNvPr id="6" name="object 6"/>
            <p:cNvSpPr/>
            <p:nvPr/>
          </p:nvSpPr>
          <p:spPr>
            <a:xfrm>
              <a:off x="4115562" y="7627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15562" y="7627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102608" y="2578607"/>
            <a:ext cx="407034" cy="788035"/>
            <a:chOff x="4102608" y="2578607"/>
            <a:chExt cx="407034" cy="788035"/>
          </a:xfrm>
        </p:grpSpPr>
        <p:sp>
          <p:nvSpPr>
            <p:cNvPr id="9" name="object 9"/>
            <p:cNvSpPr/>
            <p:nvPr/>
          </p:nvSpPr>
          <p:spPr>
            <a:xfrm>
              <a:off x="4115562" y="25915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15562" y="25915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239979"/>
            <a:ext cx="37661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F</a:t>
            </a:r>
            <a:r>
              <a:rPr dirty="0"/>
              <a:t>OR </a:t>
            </a:r>
            <a:r>
              <a:rPr spc="-5" dirty="0"/>
              <a:t>CONFIRMED</a:t>
            </a:r>
            <a:r>
              <a:rPr spc="270" dirty="0"/>
              <a:t> </a:t>
            </a:r>
            <a:r>
              <a:rPr spc="-5" dirty="0"/>
              <a:t>TEST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790702"/>
            <a:ext cx="71850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Take the positive tube </a:t>
            </a:r>
            <a:r>
              <a:rPr sz="2400" dirty="0">
                <a:latin typeface="Schoolbook Uralic"/>
                <a:cs typeface="Schoolbook Uralic"/>
              </a:rPr>
              <a:t>from </a:t>
            </a:r>
            <a:r>
              <a:rPr sz="2400" spc="-5" dirty="0">
                <a:latin typeface="Schoolbook Uralic"/>
                <a:cs typeface="Schoolbook Uralic"/>
              </a:rPr>
              <a:t>the presumptive test  and using EMB in</a:t>
            </a:r>
            <a:r>
              <a:rPr sz="2400" spc="-4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duplicate.</a:t>
            </a:r>
            <a:endParaRPr sz="2400">
              <a:latin typeface="Schoolbook Uralic"/>
              <a:cs typeface="Schoolbook Ural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82722"/>
            <a:ext cx="64452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Incubate </a:t>
            </a:r>
            <a:r>
              <a:rPr sz="2400" dirty="0">
                <a:latin typeface="Schoolbook Uralic"/>
                <a:cs typeface="Schoolbook Uralic"/>
              </a:rPr>
              <a:t>one </a:t>
            </a:r>
            <a:r>
              <a:rPr sz="2400" spc="-5" dirty="0">
                <a:latin typeface="Schoolbook Uralic"/>
                <a:cs typeface="Schoolbook Uralic"/>
              </a:rPr>
              <a:t>plate at 37°C for 24 hours and  another at 44.5°C for 24</a:t>
            </a:r>
            <a:r>
              <a:rPr sz="2400" spc="-2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hours.</a:t>
            </a:r>
            <a:endParaRPr sz="2400">
              <a:latin typeface="Schoolbook Uralic"/>
              <a:cs typeface="Schoolbook Ural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74617"/>
            <a:ext cx="7233920" cy="1121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99800"/>
              </a:lnSpc>
              <a:spcBef>
                <a:spcPts val="1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Look for typical colonies in the media ; blue black  </a:t>
            </a:r>
            <a:r>
              <a:rPr sz="2400" dirty="0">
                <a:latin typeface="Schoolbook Uralic"/>
                <a:cs typeface="Schoolbook Uralic"/>
              </a:rPr>
              <a:t>with </a:t>
            </a:r>
            <a:r>
              <a:rPr sz="2400" spc="-5" dirty="0">
                <a:latin typeface="Schoolbook Uralic"/>
                <a:cs typeface="Schoolbook Uralic"/>
              </a:rPr>
              <a:t>green metallic sheen colonies are of </a:t>
            </a:r>
            <a:r>
              <a:rPr sz="2400" i="1" spc="-5" dirty="0">
                <a:latin typeface="Schoolbook Uralic"/>
                <a:cs typeface="Schoolbook Uralic"/>
              </a:rPr>
              <a:t>E. </a:t>
            </a:r>
            <a:r>
              <a:rPr sz="2400" i="1" dirty="0">
                <a:latin typeface="Schoolbook Uralic"/>
                <a:cs typeface="Schoolbook Uralic"/>
              </a:rPr>
              <a:t>coli  </a:t>
            </a:r>
            <a:r>
              <a:rPr sz="2400" dirty="0">
                <a:latin typeface="Schoolbook Uralic"/>
                <a:cs typeface="Schoolbook Uralic"/>
              </a:rPr>
              <a:t>in </a:t>
            </a:r>
            <a:r>
              <a:rPr sz="2400" spc="-5" dirty="0">
                <a:latin typeface="Schoolbook Uralic"/>
                <a:cs typeface="Schoolbook Uralic"/>
              </a:rPr>
              <a:t>EMB</a:t>
            </a:r>
            <a:r>
              <a:rPr sz="2400" spc="-3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agar.</a:t>
            </a:r>
            <a:endParaRPr sz="2400">
              <a:latin typeface="Schoolbook Uralic"/>
              <a:cs typeface="Schoolbook Uralic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026408" y="1588008"/>
            <a:ext cx="407034" cy="788035"/>
            <a:chOff x="4026408" y="1588008"/>
            <a:chExt cx="407034" cy="788035"/>
          </a:xfrm>
        </p:grpSpPr>
        <p:sp>
          <p:nvSpPr>
            <p:cNvPr id="7" name="object 7"/>
            <p:cNvSpPr/>
            <p:nvPr/>
          </p:nvSpPr>
          <p:spPr>
            <a:xfrm>
              <a:off x="4039362" y="1600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39362" y="1600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026408" y="3264408"/>
            <a:ext cx="407034" cy="788035"/>
            <a:chOff x="4026408" y="3264408"/>
            <a:chExt cx="407034" cy="788035"/>
          </a:xfrm>
        </p:grpSpPr>
        <p:sp>
          <p:nvSpPr>
            <p:cNvPr id="10" name="object 10"/>
            <p:cNvSpPr/>
            <p:nvPr/>
          </p:nvSpPr>
          <p:spPr>
            <a:xfrm>
              <a:off x="4039362" y="32773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039362" y="32773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16179"/>
            <a:ext cx="303720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C</a:t>
            </a:r>
            <a:r>
              <a:rPr spc="-5" dirty="0"/>
              <a:t>OMPLETED</a:t>
            </a:r>
            <a:r>
              <a:rPr spc="114" dirty="0"/>
              <a:t> </a:t>
            </a:r>
            <a:r>
              <a:rPr spc="-5" dirty="0"/>
              <a:t>TEST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799846"/>
            <a:ext cx="6925309" cy="19304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62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Inoculate </a:t>
            </a:r>
            <a:r>
              <a:rPr sz="2200" spc="-10" dirty="0">
                <a:latin typeface="Schoolbook Uralic"/>
                <a:cs typeface="Schoolbook Uralic"/>
              </a:rPr>
              <a:t>the </a:t>
            </a:r>
            <a:r>
              <a:rPr sz="2200" spc="-5" dirty="0">
                <a:latin typeface="Schoolbook Uralic"/>
                <a:cs typeface="Schoolbook Uralic"/>
              </a:rPr>
              <a:t>colony in a </a:t>
            </a:r>
            <a:r>
              <a:rPr sz="2200" spc="-10" dirty="0">
                <a:latin typeface="Schoolbook Uralic"/>
                <a:cs typeface="Schoolbook Uralic"/>
              </a:rPr>
              <a:t>tube </a:t>
            </a:r>
            <a:r>
              <a:rPr sz="2200" spc="-5" dirty="0">
                <a:latin typeface="Schoolbook Uralic"/>
                <a:cs typeface="Schoolbook Uralic"/>
              </a:rPr>
              <a:t>of Lactose </a:t>
            </a:r>
            <a:r>
              <a:rPr sz="2200" spc="-10" dirty="0">
                <a:latin typeface="Schoolbook Uralic"/>
                <a:cs typeface="Schoolbook Uralic"/>
              </a:rPr>
              <a:t>broth </a:t>
            </a:r>
            <a:r>
              <a:rPr sz="2200" spc="-5" dirty="0">
                <a:latin typeface="Schoolbook Uralic"/>
                <a:cs typeface="Schoolbook Uralic"/>
              </a:rPr>
              <a:t>with  </a:t>
            </a:r>
            <a:r>
              <a:rPr sz="2200" spc="150" dirty="0">
                <a:latin typeface="Times New Roman"/>
                <a:cs typeface="Times New Roman"/>
              </a:rPr>
              <a:t>Durham’s </a:t>
            </a:r>
            <a:r>
              <a:rPr sz="2200" spc="175" dirty="0">
                <a:latin typeface="Times New Roman"/>
                <a:cs typeface="Times New Roman"/>
              </a:rPr>
              <a:t>tube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6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2600">
              <a:latin typeface="Times New Roman"/>
              <a:cs typeface="Times New Roman"/>
            </a:endParaRPr>
          </a:p>
          <a:p>
            <a:pPr marL="286385" marR="92075" indent="-274320">
              <a:lnSpc>
                <a:spcPct val="8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Subculture </a:t>
            </a:r>
            <a:r>
              <a:rPr sz="2200" spc="-10" dirty="0">
                <a:latin typeface="Schoolbook Uralic"/>
                <a:cs typeface="Schoolbook Uralic"/>
              </a:rPr>
              <a:t>the </a:t>
            </a:r>
            <a:r>
              <a:rPr sz="2200" spc="-5" dirty="0">
                <a:latin typeface="Schoolbook Uralic"/>
                <a:cs typeface="Schoolbook Uralic"/>
              </a:rPr>
              <a:t>colony on Nutrient </a:t>
            </a:r>
            <a:r>
              <a:rPr sz="2200" spc="-10" dirty="0">
                <a:latin typeface="Schoolbook Uralic"/>
                <a:cs typeface="Schoolbook Uralic"/>
              </a:rPr>
              <a:t>agar </a:t>
            </a:r>
            <a:r>
              <a:rPr sz="2200" spc="-5" dirty="0">
                <a:latin typeface="Schoolbook Uralic"/>
                <a:cs typeface="Schoolbook Uralic"/>
              </a:rPr>
              <a:t>plate. This  subculture is considered optional.</a:t>
            </a:r>
            <a:endParaRPr sz="2200">
              <a:latin typeface="Schoolbook Uralic"/>
              <a:cs typeface="Schoolbook Ural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747897"/>
            <a:ext cx="7293609" cy="21983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86385" marR="345440" indent="-274320">
              <a:lnSpc>
                <a:spcPct val="80000"/>
              </a:lnSpc>
              <a:spcBef>
                <a:spcPts val="62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Incubate </a:t>
            </a:r>
            <a:r>
              <a:rPr sz="2200" spc="-10" dirty="0">
                <a:latin typeface="Schoolbook Uralic"/>
                <a:cs typeface="Schoolbook Uralic"/>
              </a:rPr>
              <a:t>the broth </a:t>
            </a:r>
            <a:r>
              <a:rPr sz="2200" spc="-5" dirty="0">
                <a:latin typeface="Schoolbook Uralic"/>
                <a:cs typeface="Schoolbook Uralic"/>
              </a:rPr>
              <a:t>cultures at </a:t>
            </a:r>
            <a:r>
              <a:rPr sz="2200" spc="10" dirty="0">
                <a:latin typeface="Schoolbook Uralic"/>
                <a:cs typeface="Schoolbook Uralic"/>
              </a:rPr>
              <a:t>37°C </a:t>
            </a:r>
            <a:r>
              <a:rPr sz="2200" spc="-10" dirty="0">
                <a:latin typeface="Schoolbook Uralic"/>
                <a:cs typeface="Schoolbook Uralic"/>
              </a:rPr>
              <a:t>and </a:t>
            </a:r>
            <a:r>
              <a:rPr sz="2200" dirty="0">
                <a:latin typeface="Schoolbook Uralic"/>
                <a:cs typeface="Schoolbook Uralic"/>
              </a:rPr>
              <a:t>44.5°C </a:t>
            </a:r>
            <a:r>
              <a:rPr sz="2200" spc="-10" dirty="0">
                <a:latin typeface="Schoolbook Uralic"/>
                <a:cs typeface="Schoolbook Uralic"/>
              </a:rPr>
              <a:t>and  </a:t>
            </a:r>
            <a:r>
              <a:rPr sz="2200" spc="-5" dirty="0">
                <a:latin typeface="Schoolbook Uralic"/>
                <a:cs typeface="Schoolbook Uralic"/>
              </a:rPr>
              <a:t>Nutrient </a:t>
            </a:r>
            <a:r>
              <a:rPr sz="2200" spc="-10" dirty="0">
                <a:latin typeface="Schoolbook Uralic"/>
                <a:cs typeface="Schoolbook Uralic"/>
              </a:rPr>
              <a:t>agar </a:t>
            </a:r>
            <a:r>
              <a:rPr sz="2200" spc="-5" dirty="0">
                <a:latin typeface="Schoolbook Uralic"/>
                <a:cs typeface="Schoolbook Uralic"/>
              </a:rPr>
              <a:t>at</a:t>
            </a:r>
            <a:r>
              <a:rPr sz="2200" spc="5" dirty="0">
                <a:latin typeface="Schoolbook Uralic"/>
                <a:cs typeface="Schoolbook Uralic"/>
              </a:rPr>
              <a:t> </a:t>
            </a:r>
            <a:r>
              <a:rPr sz="2200" dirty="0">
                <a:latin typeface="Schoolbook Uralic"/>
                <a:cs typeface="Schoolbook Uralic"/>
              </a:rPr>
              <a:t>37°C.</a:t>
            </a:r>
            <a:endParaRPr sz="22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6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D8537"/>
              </a:buClr>
              <a:buFont typeface="Wingdings"/>
              <a:buChar char=""/>
            </a:pPr>
            <a:endParaRPr sz="2200">
              <a:latin typeface="Schoolbook Uralic"/>
              <a:cs typeface="Schoolbook Uralic"/>
            </a:endParaRPr>
          </a:p>
          <a:p>
            <a:pPr marL="287020" indent="-274320">
              <a:lnSpc>
                <a:spcPts val="2375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Examine </a:t>
            </a:r>
            <a:r>
              <a:rPr sz="2200" dirty="0">
                <a:latin typeface="Schoolbook Uralic"/>
                <a:cs typeface="Schoolbook Uralic"/>
              </a:rPr>
              <a:t>for </a:t>
            </a:r>
            <a:r>
              <a:rPr sz="2200" spc="-5" dirty="0">
                <a:latin typeface="Schoolbook Uralic"/>
                <a:cs typeface="Schoolbook Uralic"/>
              </a:rPr>
              <a:t>acid and gas production in Lactose</a:t>
            </a:r>
            <a:r>
              <a:rPr sz="2200" spc="-1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broth</a:t>
            </a:r>
            <a:endParaRPr sz="2200">
              <a:latin typeface="Schoolbook Uralic"/>
              <a:cs typeface="Schoolbook Uralic"/>
            </a:endParaRPr>
          </a:p>
          <a:p>
            <a:pPr marL="286385" marR="5080">
              <a:lnSpc>
                <a:spcPts val="2110"/>
              </a:lnSpc>
              <a:spcBef>
                <a:spcPts val="250"/>
              </a:spcBef>
              <a:tabLst>
                <a:tab pos="6280785" algn="l"/>
                <a:tab pos="692277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. The</a:t>
            </a:r>
            <a:r>
              <a:rPr sz="2200" spc="5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nutri</a:t>
            </a:r>
            <a:r>
              <a:rPr sz="2200" dirty="0">
                <a:latin typeface="Schoolbook Uralic"/>
                <a:cs typeface="Schoolbook Uralic"/>
              </a:rPr>
              <a:t>e</a:t>
            </a:r>
            <a:r>
              <a:rPr sz="2200" spc="-5" dirty="0">
                <a:latin typeface="Schoolbook Uralic"/>
                <a:cs typeface="Schoolbook Uralic"/>
              </a:rPr>
              <a:t>nt</a:t>
            </a:r>
            <a:r>
              <a:rPr sz="2200" spc="10" dirty="0">
                <a:latin typeface="Schoolbook Uralic"/>
                <a:cs typeface="Schoolbook Uralic"/>
              </a:rPr>
              <a:t> </a:t>
            </a:r>
            <a:r>
              <a:rPr sz="2200" spc="-10" dirty="0">
                <a:latin typeface="Schoolbook Uralic"/>
                <a:cs typeface="Schoolbook Uralic"/>
              </a:rPr>
              <a:t>aga</a:t>
            </a:r>
            <a:r>
              <a:rPr sz="2200" spc="-5" dirty="0">
                <a:latin typeface="Schoolbook Uralic"/>
                <a:cs typeface="Schoolbook Uralic"/>
              </a:rPr>
              <a:t>r</a:t>
            </a:r>
            <a:r>
              <a:rPr sz="2200" spc="5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is</a:t>
            </a:r>
            <a:r>
              <a:rPr sz="2200" spc="-1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us</a:t>
            </a:r>
            <a:r>
              <a:rPr sz="2200" dirty="0">
                <a:latin typeface="Schoolbook Uralic"/>
                <a:cs typeface="Schoolbook Uralic"/>
              </a:rPr>
              <a:t>e</a:t>
            </a:r>
            <a:r>
              <a:rPr sz="2200" spc="-5" dirty="0">
                <a:latin typeface="Schoolbook Uralic"/>
                <a:cs typeface="Schoolbook Uralic"/>
              </a:rPr>
              <a:t>d f</a:t>
            </a:r>
            <a:r>
              <a:rPr sz="2200" dirty="0">
                <a:latin typeface="Schoolbook Uralic"/>
                <a:cs typeface="Schoolbook Uralic"/>
              </a:rPr>
              <a:t>o</a:t>
            </a:r>
            <a:r>
              <a:rPr sz="2200" spc="-5" dirty="0">
                <a:latin typeface="Schoolbook Uralic"/>
                <a:cs typeface="Schoolbook Uralic"/>
              </a:rPr>
              <a:t>r G</a:t>
            </a:r>
            <a:r>
              <a:rPr sz="2200" spc="-15" dirty="0">
                <a:latin typeface="Schoolbook Uralic"/>
                <a:cs typeface="Schoolbook Uralic"/>
              </a:rPr>
              <a:t>r</a:t>
            </a:r>
            <a:r>
              <a:rPr sz="2200" spc="-10" dirty="0">
                <a:latin typeface="Schoolbook Uralic"/>
                <a:cs typeface="Schoolbook Uralic"/>
              </a:rPr>
              <a:t>a</a:t>
            </a:r>
            <a:r>
              <a:rPr sz="2200" spc="-5" dirty="0">
                <a:latin typeface="Schoolbook Uralic"/>
                <a:cs typeface="Schoolbook Uralic"/>
              </a:rPr>
              <a:t>m</a:t>
            </a:r>
            <a:r>
              <a:rPr sz="2200" spc="1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sta</a:t>
            </a:r>
            <a:r>
              <a:rPr sz="2200" dirty="0">
                <a:latin typeface="Schoolbook Uralic"/>
                <a:cs typeface="Schoolbook Uralic"/>
              </a:rPr>
              <a:t>i</a:t>
            </a:r>
            <a:r>
              <a:rPr sz="2200" spc="-5" dirty="0">
                <a:latin typeface="Schoolbook Uralic"/>
                <a:cs typeface="Schoolbook Uralic"/>
              </a:rPr>
              <a:t>ni</a:t>
            </a:r>
            <a:r>
              <a:rPr sz="2200" dirty="0">
                <a:latin typeface="Schoolbook Uralic"/>
                <a:cs typeface="Schoolbook Uralic"/>
              </a:rPr>
              <a:t>n</a:t>
            </a:r>
            <a:r>
              <a:rPr sz="2200" spc="-5" dirty="0">
                <a:latin typeface="Schoolbook Uralic"/>
                <a:cs typeface="Schoolbook Uralic"/>
              </a:rPr>
              <a:t>g</a:t>
            </a:r>
            <a:r>
              <a:rPr sz="2200" dirty="0">
                <a:latin typeface="Schoolbook Uralic"/>
                <a:cs typeface="Schoolbook Uralic"/>
              </a:rPr>
              <a:t>	</a:t>
            </a:r>
            <a:r>
              <a:rPr sz="2200" spc="-10" dirty="0">
                <a:latin typeface="Schoolbook Uralic"/>
                <a:cs typeface="Schoolbook Uralic"/>
              </a:rPr>
              <a:t>a</a:t>
            </a:r>
            <a:r>
              <a:rPr sz="2200" spc="-5" dirty="0">
                <a:latin typeface="Schoolbook Uralic"/>
                <a:cs typeface="Schoolbook Uralic"/>
              </a:rPr>
              <a:t>nd</a:t>
            </a:r>
            <a:r>
              <a:rPr sz="2200" dirty="0">
                <a:latin typeface="Schoolbook Uralic"/>
                <a:cs typeface="Schoolbook Uralic"/>
              </a:rPr>
              <a:t>	</a:t>
            </a:r>
            <a:r>
              <a:rPr sz="2200" spc="-5" dirty="0">
                <a:latin typeface="Schoolbook Uralic"/>
                <a:cs typeface="Schoolbook Uralic"/>
              </a:rPr>
              <a:t>f</a:t>
            </a:r>
            <a:r>
              <a:rPr sz="2200" dirty="0">
                <a:latin typeface="Schoolbook Uralic"/>
                <a:cs typeface="Schoolbook Uralic"/>
              </a:rPr>
              <a:t>o</a:t>
            </a:r>
            <a:r>
              <a:rPr sz="2200" spc="-5" dirty="0">
                <a:latin typeface="Schoolbook Uralic"/>
                <a:cs typeface="Schoolbook Uralic"/>
              </a:rPr>
              <a:t>r  IMViC</a:t>
            </a:r>
            <a:r>
              <a:rPr sz="2200" dirty="0">
                <a:latin typeface="Schoolbook Uralic"/>
                <a:cs typeface="Schoolbook Uralic"/>
              </a:rPr>
              <a:t> </a:t>
            </a:r>
            <a:r>
              <a:rPr sz="2200" spc="-10" dirty="0">
                <a:latin typeface="Schoolbook Uralic"/>
                <a:cs typeface="Schoolbook Uralic"/>
              </a:rPr>
              <a:t>test.</a:t>
            </a:r>
            <a:endParaRPr sz="2200">
              <a:latin typeface="Schoolbook Uralic"/>
              <a:cs typeface="Schoolbook Uralic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102608" y="1207008"/>
            <a:ext cx="407034" cy="788035"/>
            <a:chOff x="4102608" y="1207008"/>
            <a:chExt cx="407034" cy="788035"/>
          </a:xfrm>
        </p:grpSpPr>
        <p:sp>
          <p:nvSpPr>
            <p:cNvPr id="6" name="object 6"/>
            <p:cNvSpPr/>
            <p:nvPr/>
          </p:nvSpPr>
          <p:spPr>
            <a:xfrm>
              <a:off x="4115562" y="1219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15562" y="1219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102608" y="2807207"/>
            <a:ext cx="407034" cy="788035"/>
            <a:chOff x="4102608" y="2807207"/>
            <a:chExt cx="407034" cy="788035"/>
          </a:xfrm>
        </p:grpSpPr>
        <p:sp>
          <p:nvSpPr>
            <p:cNvPr id="9" name="object 9"/>
            <p:cNvSpPr/>
            <p:nvPr/>
          </p:nvSpPr>
          <p:spPr>
            <a:xfrm>
              <a:off x="4115562" y="28201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15562" y="28201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102608" y="4255008"/>
            <a:ext cx="407034" cy="788035"/>
            <a:chOff x="4102608" y="4255008"/>
            <a:chExt cx="407034" cy="788035"/>
          </a:xfrm>
        </p:grpSpPr>
        <p:sp>
          <p:nvSpPr>
            <p:cNvPr id="12" name="object 12"/>
            <p:cNvSpPr/>
            <p:nvPr/>
          </p:nvSpPr>
          <p:spPr>
            <a:xfrm>
              <a:off x="4115562" y="4267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15562" y="4267962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29508"/>
            <a:ext cx="724027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5320" indent="-643255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518"/>
              <a:buFont typeface="Wingdings"/>
              <a:buChar char=""/>
              <a:tabLst>
                <a:tab pos="655955" algn="l"/>
                <a:tab pos="4864735" algn="l"/>
              </a:tabLst>
            </a:pPr>
            <a:r>
              <a:rPr sz="8100" spc="-5" dirty="0">
                <a:solidFill>
                  <a:srgbClr val="FF33CC"/>
                </a:solidFill>
                <a:latin typeface="Script MT Bold" panose="03040602040607080904" pitchFamily="66" charset="0"/>
                <a:cs typeface="Schoolbook Uralic"/>
              </a:rPr>
              <a:t>THANK	</a:t>
            </a:r>
            <a:r>
              <a:rPr sz="8100" spc="-10" dirty="0">
                <a:solidFill>
                  <a:srgbClr val="FF33CC"/>
                </a:solidFill>
                <a:latin typeface="Script MT Bold" panose="03040602040607080904" pitchFamily="66" charset="0"/>
                <a:cs typeface="Schoolbook Uralic"/>
              </a:rPr>
              <a:t>YOU</a:t>
            </a:r>
            <a:endParaRPr sz="8100" dirty="0">
              <a:solidFill>
                <a:srgbClr val="FF33CC"/>
              </a:solidFill>
              <a:latin typeface="Script MT Bold" panose="03040602040607080904" pitchFamily="66" charset="0"/>
              <a:cs typeface="Schoolbook Ural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23279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O</a:t>
            </a:r>
            <a:r>
              <a:rPr spc="-5" dirty="0"/>
              <a:t>BJECTIVES</a:t>
            </a:r>
            <a:r>
              <a:rPr spc="135" dirty="0"/>
              <a:t> </a:t>
            </a:r>
            <a:r>
              <a:rPr sz="3000" spc="-5" dirty="0"/>
              <a:t>: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8902"/>
            <a:ext cx="7066280" cy="200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To enumerate </a:t>
            </a:r>
            <a:r>
              <a:rPr sz="2400" spc="-5" dirty="0">
                <a:latin typeface="Schoolbook Uralic"/>
                <a:cs typeface="Schoolbook Uralic"/>
              </a:rPr>
              <a:t>the </a:t>
            </a:r>
            <a:r>
              <a:rPr sz="2400" dirty="0">
                <a:latin typeface="Schoolbook Uralic"/>
                <a:cs typeface="Schoolbook Uralic"/>
              </a:rPr>
              <a:t>number of </a:t>
            </a:r>
            <a:r>
              <a:rPr sz="2400" spc="-5" dirty="0">
                <a:latin typeface="Schoolbook Uralic"/>
                <a:cs typeface="Schoolbook Uralic"/>
              </a:rPr>
              <a:t>bacteria present</a:t>
            </a:r>
            <a:r>
              <a:rPr sz="2400" spc="-1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in  the drinking </a:t>
            </a:r>
            <a:r>
              <a:rPr sz="2400" dirty="0">
                <a:latin typeface="Schoolbook Uralic"/>
                <a:cs typeface="Schoolbook Uralic"/>
              </a:rPr>
              <a:t>water </a:t>
            </a:r>
            <a:r>
              <a:rPr sz="2400" spc="-5" dirty="0">
                <a:latin typeface="Schoolbook Uralic"/>
                <a:cs typeface="Schoolbook Uralic"/>
              </a:rPr>
              <a:t>by </a:t>
            </a:r>
            <a:r>
              <a:rPr sz="2400" dirty="0">
                <a:latin typeface="Schoolbook Uralic"/>
                <a:cs typeface="Schoolbook Uralic"/>
              </a:rPr>
              <a:t>MPN</a:t>
            </a:r>
            <a:r>
              <a:rPr sz="2400" spc="-8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method.</a:t>
            </a:r>
            <a:endParaRPr sz="24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550">
              <a:latin typeface="Schoolbook Uralic"/>
              <a:cs typeface="Schoolbook Uralic"/>
            </a:endParaRPr>
          </a:p>
          <a:p>
            <a:pPr marL="285115" marR="120014" indent="-27305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To identify </a:t>
            </a:r>
            <a:r>
              <a:rPr sz="2400" spc="-5" dirty="0">
                <a:latin typeface="Schoolbook Uralic"/>
                <a:cs typeface="Schoolbook Uralic"/>
              </a:rPr>
              <a:t>the bacteria present in the drinking  </a:t>
            </a:r>
            <a:r>
              <a:rPr sz="2400" dirty="0">
                <a:latin typeface="Schoolbook Uralic"/>
                <a:cs typeface="Schoolbook Uralic"/>
              </a:rPr>
              <a:t>water</a:t>
            </a:r>
            <a:r>
              <a:rPr sz="2400" spc="-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sample.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621538"/>
            <a:ext cx="26073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I</a:t>
            </a:r>
            <a:r>
              <a:rPr spc="-5" dirty="0"/>
              <a:t>NTRODUCTION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993444" y="1476502"/>
            <a:ext cx="7033895" cy="4644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7432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1854200" algn="l"/>
                <a:tab pos="1900555" algn="l"/>
                <a:tab pos="4667250" algn="l"/>
              </a:tabLst>
            </a:pPr>
            <a:r>
              <a:rPr sz="2400" dirty="0">
                <a:latin typeface="Schoolbook Uralic"/>
                <a:cs typeface="Schoolbook Uralic"/>
              </a:rPr>
              <a:t>Most </a:t>
            </a:r>
            <a:r>
              <a:rPr sz="2400" spc="-5" dirty="0">
                <a:latin typeface="Schoolbook Uralic"/>
                <a:cs typeface="Schoolbook Uralic"/>
              </a:rPr>
              <a:t>probable</a:t>
            </a:r>
            <a:r>
              <a:rPr sz="2400" spc="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number </a:t>
            </a:r>
            <a:r>
              <a:rPr sz="2400" spc="-5" dirty="0">
                <a:latin typeface="Schoolbook Uralic"/>
                <a:cs typeface="Schoolbook Uralic"/>
              </a:rPr>
              <a:t>(MPN)	analysis is </a:t>
            </a:r>
            <a:r>
              <a:rPr sz="2400" dirty="0">
                <a:latin typeface="Schoolbook Uralic"/>
                <a:cs typeface="Schoolbook Uralic"/>
              </a:rPr>
              <a:t>a  statistical	</a:t>
            </a:r>
            <a:r>
              <a:rPr sz="2400" spc="-5" dirty="0">
                <a:latin typeface="Schoolbook Uralic"/>
                <a:cs typeface="Schoolbook Uralic"/>
              </a:rPr>
              <a:t>method based </a:t>
            </a:r>
            <a:r>
              <a:rPr sz="2400" dirty="0">
                <a:latin typeface="Schoolbook Uralic"/>
                <a:cs typeface="Schoolbook Uralic"/>
              </a:rPr>
              <a:t>on </a:t>
            </a:r>
            <a:r>
              <a:rPr sz="2400" spc="-5" dirty="0">
                <a:latin typeface="Schoolbook Uralic"/>
                <a:cs typeface="Schoolbook Uralic"/>
              </a:rPr>
              <a:t>the </a:t>
            </a:r>
            <a:r>
              <a:rPr sz="2400" dirty="0">
                <a:latin typeface="Schoolbook Uralic"/>
                <a:cs typeface="Schoolbook Uralic"/>
              </a:rPr>
              <a:t>random  </a:t>
            </a:r>
            <a:r>
              <a:rPr sz="2400" spc="-5" dirty="0">
                <a:latin typeface="Schoolbook Uralic"/>
                <a:cs typeface="Schoolbook Uralic"/>
              </a:rPr>
              <a:t>dispersion		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microorganisms per volume in</a:t>
            </a:r>
            <a:r>
              <a:rPr sz="2400" spc="-100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a  </a:t>
            </a:r>
            <a:r>
              <a:rPr sz="2400" spc="-5" dirty="0">
                <a:latin typeface="Schoolbook Uralic"/>
                <a:cs typeface="Schoolbook Uralic"/>
              </a:rPr>
              <a:t>given</a:t>
            </a:r>
            <a:r>
              <a:rPr sz="2400" spc="-1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sample.</a:t>
            </a:r>
            <a:endParaRPr sz="2400">
              <a:latin typeface="Schoolbook Uralic"/>
              <a:cs typeface="Schoolbook Uralic"/>
            </a:endParaRPr>
          </a:p>
          <a:p>
            <a:pPr marL="285115" marR="228600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407797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In this</a:t>
            </a:r>
            <a:r>
              <a:rPr sz="24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method,</a:t>
            </a:r>
            <a:r>
              <a:rPr sz="2400" spc="-1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measured	volumes </a:t>
            </a:r>
            <a:r>
              <a:rPr sz="2400" dirty="0">
                <a:latin typeface="Schoolbook Uralic"/>
                <a:cs typeface="Schoolbook Uralic"/>
              </a:rPr>
              <a:t>of water</a:t>
            </a:r>
            <a:r>
              <a:rPr sz="2400" spc="-9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is  added to </a:t>
            </a:r>
            <a:r>
              <a:rPr sz="2400" dirty="0">
                <a:latin typeface="Schoolbook Uralic"/>
                <a:cs typeface="Schoolbook Uralic"/>
              </a:rPr>
              <a:t>a series of </a:t>
            </a:r>
            <a:r>
              <a:rPr sz="2400" spc="-5" dirty="0">
                <a:latin typeface="Schoolbook Uralic"/>
                <a:cs typeface="Schoolbook Uralic"/>
              </a:rPr>
              <a:t>tube containing </a:t>
            </a:r>
            <a:r>
              <a:rPr sz="2400" dirty="0">
                <a:latin typeface="Schoolbook Uralic"/>
                <a:cs typeface="Schoolbook Uralic"/>
              </a:rPr>
              <a:t>a </a:t>
            </a:r>
            <a:r>
              <a:rPr sz="2400" spc="-5" dirty="0">
                <a:latin typeface="Schoolbook Uralic"/>
                <a:cs typeface="Schoolbook Uralic"/>
              </a:rPr>
              <a:t>liquid  </a:t>
            </a:r>
            <a:r>
              <a:rPr sz="2400" dirty="0">
                <a:latin typeface="Schoolbook Uralic"/>
                <a:cs typeface="Schoolbook Uralic"/>
              </a:rPr>
              <a:t>indicator </a:t>
            </a:r>
            <a:r>
              <a:rPr sz="2400" spc="-5" dirty="0">
                <a:latin typeface="Schoolbook Uralic"/>
                <a:cs typeface="Schoolbook Uralic"/>
              </a:rPr>
              <a:t>growth</a:t>
            </a:r>
            <a:r>
              <a:rPr sz="2400" spc="-4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medium.</a:t>
            </a:r>
            <a:endParaRPr sz="2400">
              <a:latin typeface="Schoolbook Uralic"/>
              <a:cs typeface="Schoolbook Uralic"/>
            </a:endParaRPr>
          </a:p>
          <a:p>
            <a:pPr marL="285115" marR="5080" indent="-27305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3305175" algn="l"/>
                <a:tab pos="3476625" algn="l"/>
              </a:tabLst>
            </a:pPr>
            <a:r>
              <a:rPr sz="2400" dirty="0">
                <a:latin typeface="Schoolbook Uralic"/>
                <a:cs typeface="Schoolbook Uralic"/>
              </a:rPr>
              <a:t>The</a:t>
            </a:r>
            <a:r>
              <a:rPr sz="2400" spc="-1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media </a:t>
            </a:r>
            <a:r>
              <a:rPr sz="2400" dirty="0">
                <a:latin typeface="Schoolbook Uralic"/>
                <a:cs typeface="Schoolbook Uralic"/>
              </a:rPr>
              <a:t>receiving	one </a:t>
            </a:r>
            <a:r>
              <a:rPr sz="2400" spc="-5" dirty="0">
                <a:latin typeface="Schoolbook Uralic"/>
                <a:cs typeface="Schoolbook Uralic"/>
              </a:rPr>
              <a:t>or more </a:t>
            </a:r>
            <a:r>
              <a:rPr sz="2400" dirty="0">
                <a:latin typeface="Schoolbook Uralic"/>
                <a:cs typeface="Schoolbook Uralic"/>
              </a:rPr>
              <a:t>indicator  </a:t>
            </a:r>
            <a:r>
              <a:rPr sz="2400" spc="-5" dirty="0">
                <a:latin typeface="Schoolbook Uralic"/>
                <a:cs typeface="Schoolbook Uralic"/>
              </a:rPr>
              <a:t>bacteria</a:t>
            </a:r>
            <a:r>
              <a:rPr sz="24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show</a:t>
            </a:r>
            <a:r>
              <a:rPr sz="24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growth	and </a:t>
            </a:r>
            <a:r>
              <a:rPr sz="2400" dirty="0">
                <a:latin typeface="Schoolbook Uralic"/>
                <a:cs typeface="Schoolbook Uralic"/>
              </a:rPr>
              <a:t>a characteristic </a:t>
            </a:r>
            <a:r>
              <a:rPr sz="2400" spc="-5" dirty="0">
                <a:latin typeface="Schoolbook Uralic"/>
                <a:cs typeface="Schoolbook Uralic"/>
              </a:rPr>
              <a:t>color  change.</a:t>
            </a:r>
            <a:endParaRPr sz="2400">
              <a:latin typeface="Schoolbook Uralic"/>
              <a:cs typeface="Schoolbook Uralic"/>
            </a:endParaRPr>
          </a:p>
          <a:p>
            <a:pPr marL="285115" marR="217170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Color change is absent in those </a:t>
            </a:r>
            <a:r>
              <a:rPr sz="2400" dirty="0">
                <a:latin typeface="Schoolbook Uralic"/>
                <a:cs typeface="Schoolbook Uralic"/>
              </a:rPr>
              <a:t>receiving </a:t>
            </a:r>
            <a:r>
              <a:rPr sz="2400" spc="-5" dirty="0">
                <a:latin typeface="Schoolbook Uralic"/>
                <a:cs typeface="Schoolbook Uralic"/>
              </a:rPr>
              <a:t>an  inoculums </a:t>
            </a:r>
            <a:r>
              <a:rPr sz="2400" dirty="0">
                <a:latin typeface="Schoolbook Uralic"/>
                <a:cs typeface="Schoolbook Uralic"/>
              </a:rPr>
              <a:t>of water without indicator</a:t>
            </a:r>
            <a:r>
              <a:rPr sz="2400" spc="-13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bacteria.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2702"/>
            <a:ext cx="7282815" cy="325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3594735" algn="l"/>
              </a:tabLst>
            </a:pPr>
            <a:r>
              <a:rPr sz="2400" dirty="0">
                <a:latin typeface="Schoolbook Uralic"/>
                <a:cs typeface="Schoolbook Uralic"/>
              </a:rPr>
              <a:t>From </a:t>
            </a:r>
            <a:r>
              <a:rPr sz="2400" spc="-5" dirty="0">
                <a:latin typeface="Schoolbook Uralic"/>
                <a:cs typeface="Schoolbook Uralic"/>
              </a:rPr>
              <a:t>the </a:t>
            </a:r>
            <a:r>
              <a:rPr sz="2400" dirty="0">
                <a:latin typeface="Schoolbook Uralic"/>
                <a:cs typeface="Schoolbook Uralic"/>
              </a:rPr>
              <a:t>number </a:t>
            </a:r>
            <a:r>
              <a:rPr sz="2400" spc="-5" dirty="0">
                <a:latin typeface="Schoolbook Uralic"/>
                <a:cs typeface="Schoolbook Uralic"/>
              </a:rPr>
              <a:t>and distribution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positive</a:t>
            </a:r>
            <a:r>
              <a:rPr sz="2400" spc="-114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and  negative </a:t>
            </a:r>
            <a:r>
              <a:rPr sz="2400" dirty="0">
                <a:latin typeface="Schoolbook Uralic"/>
                <a:cs typeface="Schoolbook Uralic"/>
              </a:rPr>
              <a:t>reactions, </a:t>
            </a:r>
            <a:r>
              <a:rPr sz="2400" spc="-5" dirty="0">
                <a:latin typeface="Schoolbook Uralic"/>
                <a:cs typeface="Schoolbook Uralic"/>
              </a:rPr>
              <a:t>the </a:t>
            </a:r>
            <a:r>
              <a:rPr sz="2400" dirty="0">
                <a:latin typeface="Schoolbook Uralic"/>
                <a:cs typeface="Schoolbook Uralic"/>
              </a:rPr>
              <a:t>MPN of </a:t>
            </a:r>
            <a:r>
              <a:rPr sz="2400" spc="-5" dirty="0">
                <a:latin typeface="Schoolbook Uralic"/>
                <a:cs typeface="Schoolbook Uralic"/>
              </a:rPr>
              <a:t>indicator  organisms in the sample may be </a:t>
            </a:r>
            <a:r>
              <a:rPr sz="2400" dirty="0">
                <a:latin typeface="Schoolbook Uralic"/>
                <a:cs typeface="Schoolbook Uralic"/>
              </a:rPr>
              <a:t>estimated </a:t>
            </a:r>
            <a:r>
              <a:rPr sz="2400" spc="-5" dirty="0">
                <a:latin typeface="Schoolbook Uralic"/>
                <a:cs typeface="Schoolbook Uralic"/>
              </a:rPr>
              <a:t>by  </a:t>
            </a:r>
            <a:r>
              <a:rPr sz="2400" dirty="0">
                <a:latin typeface="Schoolbook Uralic"/>
                <a:cs typeface="Schoolbook Uralic"/>
              </a:rPr>
              <a:t>reference</a:t>
            </a:r>
            <a:r>
              <a:rPr sz="2400" spc="-2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to</a:t>
            </a:r>
            <a:r>
              <a:rPr sz="24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statistical	tables.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MPN </a:t>
            </a:r>
            <a:r>
              <a:rPr sz="2400" spc="-5" dirty="0">
                <a:latin typeface="Schoolbook Uralic"/>
                <a:cs typeface="Schoolbook Uralic"/>
              </a:rPr>
              <a:t>test is completed in three </a:t>
            </a:r>
            <a:r>
              <a:rPr sz="2400" dirty="0">
                <a:latin typeface="Schoolbook Uralic"/>
                <a:cs typeface="Schoolbook Uralic"/>
              </a:rPr>
              <a:t>steps</a:t>
            </a:r>
            <a:r>
              <a:rPr sz="2400" spc="-5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:</a:t>
            </a:r>
            <a:endParaRPr sz="2400">
              <a:latin typeface="Schoolbook Uralic"/>
              <a:cs typeface="Schoolbook Uralic"/>
            </a:endParaRPr>
          </a:p>
          <a:p>
            <a:pPr marL="35052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Schoolbook Uralic"/>
                <a:cs typeface="Schoolbook Uralic"/>
              </a:rPr>
              <a:t>---- Presumptive</a:t>
            </a:r>
            <a:r>
              <a:rPr sz="2400" spc="-5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test</a:t>
            </a:r>
            <a:endParaRPr sz="2400">
              <a:latin typeface="Schoolbook Uralic"/>
              <a:cs typeface="Schoolbook Uralic"/>
            </a:endParaRPr>
          </a:p>
          <a:p>
            <a:pPr marL="35052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Schoolbook Uralic"/>
                <a:cs typeface="Schoolbook Uralic"/>
              </a:rPr>
              <a:t>---- </a:t>
            </a:r>
            <a:r>
              <a:rPr sz="2400" spc="-5" dirty="0">
                <a:latin typeface="Schoolbook Uralic"/>
                <a:cs typeface="Schoolbook Uralic"/>
              </a:rPr>
              <a:t>Confirmed</a:t>
            </a:r>
            <a:r>
              <a:rPr sz="2400" spc="-13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test</a:t>
            </a:r>
            <a:endParaRPr sz="2400">
              <a:latin typeface="Schoolbook Uralic"/>
              <a:cs typeface="Schoolbook Uralic"/>
            </a:endParaRPr>
          </a:p>
          <a:p>
            <a:pPr marL="35052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Schoolbook Uralic"/>
                <a:cs typeface="Schoolbook Uralic"/>
              </a:rPr>
              <a:t>---- </a:t>
            </a:r>
            <a:r>
              <a:rPr sz="2400" spc="-5" dirty="0">
                <a:latin typeface="Schoolbook Uralic"/>
                <a:cs typeface="Schoolbook Uralic"/>
              </a:rPr>
              <a:t>Completed</a:t>
            </a:r>
            <a:r>
              <a:rPr sz="2400" spc="-12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test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9039"/>
            <a:ext cx="344995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18740" algn="l"/>
              </a:tabLst>
            </a:pPr>
            <a:r>
              <a:rPr sz="3000" dirty="0"/>
              <a:t>P</a:t>
            </a:r>
            <a:r>
              <a:rPr spc="-5" dirty="0"/>
              <a:t>R</a:t>
            </a:r>
            <a:r>
              <a:rPr spc="-10" dirty="0"/>
              <a:t>E</a:t>
            </a:r>
            <a:r>
              <a:rPr spc="-5" dirty="0"/>
              <a:t>SUMPT</a:t>
            </a:r>
            <a:r>
              <a:rPr spc="-10" dirty="0"/>
              <a:t>I</a:t>
            </a:r>
            <a:r>
              <a:rPr spc="-5" dirty="0"/>
              <a:t>V</a:t>
            </a:r>
            <a:r>
              <a:rPr dirty="0"/>
              <a:t>E	T</a:t>
            </a:r>
            <a:r>
              <a:rPr spc="-10" dirty="0"/>
              <a:t>E</a:t>
            </a:r>
            <a:r>
              <a:rPr spc="-5" dirty="0"/>
              <a:t>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8902"/>
            <a:ext cx="7204709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It is </a:t>
            </a:r>
            <a:r>
              <a:rPr sz="2400" dirty="0">
                <a:latin typeface="Schoolbook Uralic"/>
                <a:cs typeface="Schoolbook Uralic"/>
              </a:rPr>
              <a:t>used </a:t>
            </a:r>
            <a:r>
              <a:rPr sz="2400" spc="-5" dirty="0">
                <a:latin typeface="Schoolbook Uralic"/>
                <a:cs typeface="Schoolbook Uralic"/>
              </a:rPr>
              <a:t>for detection and </a:t>
            </a:r>
            <a:r>
              <a:rPr sz="2400" dirty="0">
                <a:latin typeface="Schoolbook Uralic"/>
                <a:cs typeface="Schoolbook Uralic"/>
              </a:rPr>
              <a:t>estimation of</a:t>
            </a:r>
            <a:r>
              <a:rPr sz="2400" spc="-12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coliform  </a:t>
            </a:r>
            <a:r>
              <a:rPr sz="2400" spc="-5" dirty="0">
                <a:latin typeface="Schoolbook Uralic"/>
                <a:cs typeface="Schoolbook Uralic"/>
              </a:rPr>
              <a:t>in </a:t>
            </a:r>
            <a:r>
              <a:rPr sz="2400" dirty="0">
                <a:latin typeface="Schoolbook Uralic"/>
                <a:cs typeface="Schoolbook Uralic"/>
              </a:rPr>
              <a:t>water </a:t>
            </a:r>
            <a:r>
              <a:rPr sz="2400" spc="-5" dirty="0">
                <a:latin typeface="Schoolbook Uralic"/>
                <a:cs typeface="Schoolbook Uralic"/>
              </a:rPr>
              <a:t>sample. </a:t>
            </a:r>
            <a:r>
              <a:rPr sz="2400" dirty="0">
                <a:latin typeface="Schoolbook Uralic"/>
                <a:cs typeface="Schoolbook Uralic"/>
              </a:rPr>
              <a:t>For estimation of coliforms,  lactose containing </a:t>
            </a:r>
            <a:r>
              <a:rPr sz="2400" spc="-5" dirty="0">
                <a:latin typeface="Schoolbook Uralic"/>
                <a:cs typeface="Schoolbook Uralic"/>
              </a:rPr>
              <a:t>broth medium is</a:t>
            </a:r>
            <a:r>
              <a:rPr sz="2400" spc="-70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used.</a:t>
            </a:r>
            <a:endParaRPr sz="2400">
              <a:latin typeface="Schoolbook Uralic"/>
              <a:cs typeface="Schoolbook Uralic"/>
            </a:endParaRPr>
          </a:p>
          <a:p>
            <a:pPr marL="285115" marR="2978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Commonly </a:t>
            </a:r>
            <a:r>
              <a:rPr sz="2400" dirty="0">
                <a:latin typeface="Schoolbook Uralic"/>
                <a:cs typeface="Schoolbook Uralic"/>
              </a:rPr>
              <a:t>used </a:t>
            </a:r>
            <a:r>
              <a:rPr sz="2400" spc="-5" dirty="0">
                <a:latin typeface="Schoolbook Uralic"/>
                <a:cs typeface="Schoolbook Uralic"/>
              </a:rPr>
              <a:t>medium is </a:t>
            </a:r>
            <a:r>
              <a:rPr sz="2400" dirty="0">
                <a:latin typeface="Schoolbook Uralic"/>
                <a:cs typeface="Schoolbook Uralic"/>
              </a:rPr>
              <a:t>MacConkey </a:t>
            </a:r>
            <a:r>
              <a:rPr sz="2400" spc="-5" dirty="0">
                <a:latin typeface="Schoolbook Uralic"/>
                <a:cs typeface="Schoolbook Uralic"/>
              </a:rPr>
              <a:t>broth  that </a:t>
            </a:r>
            <a:r>
              <a:rPr sz="2400" dirty="0">
                <a:latin typeface="Schoolbook Uralic"/>
                <a:cs typeface="Schoolbook Uralic"/>
              </a:rPr>
              <a:t>contains </a:t>
            </a:r>
            <a:r>
              <a:rPr sz="2400" spc="-5" dirty="0">
                <a:latin typeface="Schoolbook Uralic"/>
                <a:cs typeface="Schoolbook Uralic"/>
              </a:rPr>
              <a:t>the indicator bromocresol</a:t>
            </a:r>
            <a:r>
              <a:rPr sz="2400" spc="-40" dirty="0">
                <a:latin typeface="Schoolbook Uralic"/>
                <a:cs typeface="Schoolbook Uralic"/>
              </a:rPr>
              <a:t> </a:t>
            </a:r>
            <a:r>
              <a:rPr sz="2400" spc="-10" dirty="0">
                <a:latin typeface="Schoolbook Uralic"/>
                <a:cs typeface="Schoolbook Uralic"/>
              </a:rPr>
              <a:t>purple.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130" dirty="0">
                <a:latin typeface="Times New Roman"/>
                <a:cs typeface="Times New Roman"/>
              </a:rPr>
              <a:t>An </a:t>
            </a:r>
            <a:r>
              <a:rPr sz="2400" spc="175" dirty="0">
                <a:latin typeface="Times New Roman"/>
                <a:cs typeface="Times New Roman"/>
              </a:rPr>
              <a:t>inverted </a:t>
            </a:r>
            <a:r>
              <a:rPr sz="2400" spc="165" dirty="0">
                <a:latin typeface="Times New Roman"/>
                <a:cs typeface="Times New Roman"/>
              </a:rPr>
              <a:t>Durham’s </a:t>
            </a:r>
            <a:r>
              <a:rPr sz="2400" spc="195" dirty="0">
                <a:latin typeface="Times New Roman"/>
                <a:cs typeface="Times New Roman"/>
              </a:rPr>
              <a:t>tube </a:t>
            </a:r>
            <a:r>
              <a:rPr sz="2400" spc="130" dirty="0">
                <a:latin typeface="Times New Roman"/>
                <a:cs typeface="Times New Roman"/>
              </a:rPr>
              <a:t>is</a:t>
            </a:r>
            <a:r>
              <a:rPr sz="2400" spc="-400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placed.</a:t>
            </a:r>
            <a:endParaRPr sz="2400">
              <a:latin typeface="Times New Roman"/>
              <a:cs typeface="Times New Roman"/>
            </a:endParaRPr>
          </a:p>
          <a:p>
            <a:pPr marL="285115" marR="29400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The </a:t>
            </a:r>
            <a:r>
              <a:rPr sz="2400" spc="-5" dirty="0">
                <a:latin typeface="Schoolbook Uralic"/>
                <a:cs typeface="Schoolbook Uralic"/>
              </a:rPr>
              <a:t>color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media changes </a:t>
            </a:r>
            <a:r>
              <a:rPr sz="2400" dirty="0">
                <a:latin typeface="Schoolbook Uralic"/>
                <a:cs typeface="Schoolbook Uralic"/>
              </a:rPr>
              <a:t>into </a:t>
            </a:r>
            <a:r>
              <a:rPr sz="2400" spc="-5" dirty="0">
                <a:latin typeface="Schoolbook Uralic"/>
                <a:cs typeface="Schoolbook Uralic"/>
              </a:rPr>
              <a:t>yellow and on  collection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gas in Durham's tube, bacteria are  assumed to be</a:t>
            </a:r>
            <a:r>
              <a:rPr sz="2400" spc="-1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coliform.</a:t>
            </a:r>
            <a:endParaRPr sz="2400">
              <a:latin typeface="Schoolbook Uralic"/>
              <a:cs typeface="Schoolbook Uralic"/>
            </a:endParaRPr>
          </a:p>
          <a:p>
            <a:pPr marL="285115" marR="53403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Number of </a:t>
            </a:r>
            <a:r>
              <a:rPr sz="2400" spc="-5" dirty="0">
                <a:latin typeface="Schoolbook Uralic"/>
                <a:cs typeface="Schoolbook Uralic"/>
              </a:rPr>
              <a:t>positive tubes are </a:t>
            </a:r>
            <a:r>
              <a:rPr sz="2400" dirty="0">
                <a:latin typeface="Schoolbook Uralic"/>
                <a:cs typeface="Schoolbook Uralic"/>
              </a:rPr>
              <a:t>counted </a:t>
            </a:r>
            <a:r>
              <a:rPr sz="2400" spc="-5" dirty="0">
                <a:latin typeface="Schoolbook Uralic"/>
                <a:cs typeface="Schoolbook Uralic"/>
              </a:rPr>
              <a:t>and  </a:t>
            </a:r>
            <a:r>
              <a:rPr sz="2400" dirty="0">
                <a:latin typeface="Schoolbook Uralic"/>
                <a:cs typeface="Schoolbook Uralic"/>
              </a:rPr>
              <a:t>referred </a:t>
            </a:r>
            <a:r>
              <a:rPr sz="2400" spc="-5" dirty="0">
                <a:latin typeface="Schoolbook Uralic"/>
                <a:cs typeface="Schoolbook Uralic"/>
              </a:rPr>
              <a:t>to the </a:t>
            </a:r>
            <a:r>
              <a:rPr sz="2400" dirty="0">
                <a:latin typeface="Schoolbook Uralic"/>
                <a:cs typeface="Schoolbook Uralic"/>
              </a:rPr>
              <a:t>standard chart </a:t>
            </a:r>
            <a:r>
              <a:rPr sz="2400" spc="-5" dirty="0">
                <a:latin typeface="Schoolbook Uralic"/>
                <a:cs typeface="Schoolbook Uralic"/>
              </a:rPr>
              <a:t>to </a:t>
            </a:r>
            <a:r>
              <a:rPr sz="2400" dirty="0">
                <a:latin typeface="Schoolbook Uralic"/>
                <a:cs typeface="Schoolbook Uralic"/>
              </a:rPr>
              <a:t>find MPN</a:t>
            </a:r>
            <a:r>
              <a:rPr sz="2400" spc="-150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of  </a:t>
            </a:r>
            <a:r>
              <a:rPr sz="2400" spc="-5" dirty="0">
                <a:latin typeface="Schoolbook Uralic"/>
                <a:cs typeface="Schoolbook Uralic"/>
              </a:rPr>
              <a:t>total 100 ml </a:t>
            </a:r>
            <a:r>
              <a:rPr sz="2400" dirty="0">
                <a:latin typeface="Schoolbook Uralic"/>
                <a:cs typeface="Schoolbook Uralic"/>
              </a:rPr>
              <a:t>water</a:t>
            </a:r>
            <a:r>
              <a:rPr sz="2400" spc="-1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sample.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30016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C</a:t>
            </a:r>
            <a:r>
              <a:rPr spc="-5" dirty="0"/>
              <a:t>ONFIRMED</a:t>
            </a:r>
            <a:r>
              <a:rPr spc="114" dirty="0"/>
              <a:t> </a:t>
            </a:r>
            <a:r>
              <a:rPr spc="-5" dirty="0"/>
              <a:t>TEST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8902"/>
            <a:ext cx="7148830" cy="4277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161290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5139055" algn="l"/>
              </a:tabLst>
            </a:pPr>
            <a:r>
              <a:rPr sz="2400" dirty="0">
                <a:latin typeface="Schoolbook Uralic"/>
                <a:cs typeface="Schoolbook Uralic"/>
              </a:rPr>
              <a:t>Some spore </a:t>
            </a:r>
            <a:r>
              <a:rPr sz="2400" spc="-5" dirty="0">
                <a:latin typeface="Schoolbook Uralic"/>
                <a:cs typeface="Schoolbook Uralic"/>
              </a:rPr>
              <a:t>forming</a:t>
            </a:r>
            <a:r>
              <a:rPr sz="2400" spc="-2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bacteria give	false</a:t>
            </a:r>
            <a:r>
              <a:rPr sz="2400" spc="-7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positive  test in presumptive</a:t>
            </a:r>
            <a:r>
              <a:rPr sz="2400" spc="-5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test.</a:t>
            </a:r>
            <a:endParaRPr sz="2400">
              <a:latin typeface="Schoolbook Uralic"/>
              <a:cs typeface="Schoolbook Uralic"/>
            </a:endParaRPr>
          </a:p>
          <a:p>
            <a:pPr marL="285115" marR="14033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Confirmed test is done to determine that </a:t>
            </a:r>
            <a:r>
              <a:rPr sz="2400" dirty="0">
                <a:latin typeface="Schoolbook Uralic"/>
                <a:cs typeface="Schoolbook Uralic"/>
              </a:rPr>
              <a:t>the  coliforms </a:t>
            </a:r>
            <a:r>
              <a:rPr sz="2400" spc="-5" dirty="0">
                <a:latin typeface="Schoolbook Uralic"/>
                <a:cs typeface="Schoolbook Uralic"/>
              </a:rPr>
              <a:t>are </a:t>
            </a:r>
            <a:r>
              <a:rPr sz="2400" dirty="0">
                <a:latin typeface="Schoolbook Uralic"/>
                <a:cs typeface="Schoolbook Uralic"/>
              </a:rPr>
              <a:t>of fecal </a:t>
            </a:r>
            <a:r>
              <a:rPr sz="2400" spc="-5" dirty="0">
                <a:latin typeface="Schoolbook Uralic"/>
                <a:cs typeface="Schoolbook Uralic"/>
              </a:rPr>
              <a:t>origin or not. And they</a:t>
            </a:r>
            <a:r>
              <a:rPr sz="2400" spc="-13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are</a:t>
            </a:r>
            <a:endParaRPr sz="2400">
              <a:latin typeface="Schoolbook Uralic"/>
              <a:cs typeface="Schoolbook Uralic"/>
            </a:endParaRPr>
          </a:p>
          <a:p>
            <a:pPr marL="285115">
              <a:lnSpc>
                <a:spcPts val="2870"/>
              </a:lnSpc>
              <a:tabLst>
                <a:tab pos="1334135" algn="l"/>
              </a:tabLst>
            </a:pPr>
            <a:r>
              <a:rPr sz="2400" i="1" spc="-5" dirty="0">
                <a:latin typeface="Schoolbook Uralic"/>
                <a:cs typeface="Schoolbook Uralic"/>
              </a:rPr>
              <a:t>E.</a:t>
            </a:r>
            <a:r>
              <a:rPr sz="2400" i="1" spc="-10" dirty="0">
                <a:latin typeface="Schoolbook Uralic"/>
                <a:cs typeface="Schoolbook Uralic"/>
              </a:rPr>
              <a:t> </a:t>
            </a:r>
            <a:r>
              <a:rPr sz="2400" i="1" dirty="0">
                <a:latin typeface="Schoolbook Uralic"/>
                <a:cs typeface="Schoolbook Uralic"/>
              </a:rPr>
              <a:t>coli	</a:t>
            </a:r>
            <a:r>
              <a:rPr sz="2400" spc="-5" dirty="0">
                <a:latin typeface="Schoolbook Uralic"/>
                <a:cs typeface="Schoolbook Uralic"/>
              </a:rPr>
              <a:t>or</a:t>
            </a:r>
            <a:r>
              <a:rPr sz="2400" spc="-20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not.</a:t>
            </a:r>
            <a:endParaRPr sz="2400">
              <a:latin typeface="Schoolbook Uralic"/>
              <a:cs typeface="Schoolbook Uralic"/>
            </a:endParaRPr>
          </a:p>
          <a:p>
            <a:pPr marL="285115" marR="5080" indent="-273050">
              <a:lnSpc>
                <a:spcPct val="100000"/>
              </a:lnSpc>
              <a:spcBef>
                <a:spcPts val="61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For </a:t>
            </a:r>
            <a:r>
              <a:rPr sz="2400" spc="-5" dirty="0">
                <a:latin typeface="Schoolbook Uralic"/>
                <a:cs typeface="Schoolbook Uralic"/>
              </a:rPr>
              <a:t>this positive presumptive test are inoculated  in </a:t>
            </a:r>
            <a:r>
              <a:rPr sz="2400" dirty="0">
                <a:latin typeface="Schoolbook Uralic"/>
                <a:cs typeface="Schoolbook Uralic"/>
              </a:rPr>
              <a:t>selective </a:t>
            </a:r>
            <a:r>
              <a:rPr sz="2400" spc="-5" dirty="0">
                <a:latin typeface="Schoolbook Uralic"/>
                <a:cs typeface="Schoolbook Uralic"/>
              </a:rPr>
              <a:t>media like Eosine Methylene Blue  </a:t>
            </a:r>
            <a:r>
              <a:rPr sz="2400" dirty="0">
                <a:latin typeface="Schoolbook Uralic"/>
                <a:cs typeface="Schoolbook Uralic"/>
              </a:rPr>
              <a:t>(EMB) </a:t>
            </a:r>
            <a:r>
              <a:rPr sz="2400" spc="-5" dirty="0">
                <a:latin typeface="Schoolbook Uralic"/>
                <a:cs typeface="Schoolbook Uralic"/>
              </a:rPr>
              <a:t>agar and incubated at 44.5°Cand</a:t>
            </a:r>
            <a:r>
              <a:rPr sz="2400" spc="-1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37°C.</a:t>
            </a:r>
            <a:endParaRPr sz="2400">
              <a:latin typeface="Schoolbook Uralic"/>
              <a:cs typeface="Schoolbook Uralic"/>
            </a:endParaRPr>
          </a:p>
          <a:p>
            <a:pPr marL="285115" marR="584200" indent="-273050">
              <a:lnSpc>
                <a:spcPct val="998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Presence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typical colonies at 37°C </a:t>
            </a:r>
            <a:r>
              <a:rPr sz="2400" dirty="0">
                <a:latin typeface="Schoolbook Uralic"/>
                <a:cs typeface="Schoolbook Uralic"/>
              </a:rPr>
              <a:t>confirms  </a:t>
            </a:r>
            <a:r>
              <a:rPr sz="2400" spc="-5" dirty="0">
                <a:latin typeface="Schoolbook Uralic"/>
                <a:cs typeface="Schoolbook Uralic"/>
              </a:rPr>
              <a:t>positive </a:t>
            </a:r>
            <a:r>
              <a:rPr sz="2400" dirty="0">
                <a:latin typeface="Schoolbook Uralic"/>
                <a:cs typeface="Schoolbook Uralic"/>
              </a:rPr>
              <a:t>coliform </a:t>
            </a:r>
            <a:r>
              <a:rPr sz="2400" spc="-5" dirty="0">
                <a:latin typeface="Schoolbook Uralic"/>
                <a:cs typeface="Schoolbook Uralic"/>
              </a:rPr>
              <a:t>test and those at </a:t>
            </a:r>
            <a:r>
              <a:rPr sz="2400" dirty="0">
                <a:latin typeface="Schoolbook Uralic"/>
                <a:cs typeface="Schoolbook Uralic"/>
              </a:rPr>
              <a:t>44.5°C  confirms </a:t>
            </a:r>
            <a:r>
              <a:rPr sz="2400" spc="-5" dirty="0">
                <a:latin typeface="Schoolbook Uralic"/>
                <a:cs typeface="Schoolbook Uralic"/>
              </a:rPr>
              <a:t>the presence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i="1" spc="-5" dirty="0">
                <a:latin typeface="Schoolbook Uralic"/>
                <a:cs typeface="Schoolbook Uralic"/>
              </a:rPr>
              <a:t>E.</a:t>
            </a:r>
            <a:r>
              <a:rPr sz="2400" i="1" spc="-65" dirty="0">
                <a:latin typeface="Schoolbook Uralic"/>
                <a:cs typeface="Schoolbook Uralic"/>
              </a:rPr>
              <a:t> </a:t>
            </a:r>
            <a:r>
              <a:rPr sz="2400" i="1" dirty="0">
                <a:latin typeface="Schoolbook Uralic"/>
                <a:cs typeface="Schoolbook Uralic"/>
              </a:rPr>
              <a:t>coli.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30365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C</a:t>
            </a:r>
            <a:r>
              <a:rPr spc="-5" dirty="0"/>
              <a:t>OMPLETED</a:t>
            </a:r>
            <a:r>
              <a:rPr spc="114" dirty="0"/>
              <a:t> </a:t>
            </a:r>
            <a:r>
              <a:rPr spc="-5" dirty="0"/>
              <a:t>TEST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8902"/>
            <a:ext cx="7305675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35585" indent="-27305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Subculture typical colonies in </a:t>
            </a:r>
            <a:r>
              <a:rPr sz="2400" dirty="0">
                <a:latin typeface="Schoolbook Uralic"/>
                <a:cs typeface="Schoolbook Uralic"/>
              </a:rPr>
              <a:t>lactose</a:t>
            </a:r>
            <a:r>
              <a:rPr sz="2400" spc="-6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containing  </a:t>
            </a:r>
            <a:r>
              <a:rPr sz="2400" spc="-5" dirty="0">
                <a:latin typeface="Schoolbook Uralic"/>
                <a:cs typeface="Schoolbook Uralic"/>
              </a:rPr>
              <a:t>medium and </a:t>
            </a:r>
            <a:r>
              <a:rPr sz="2400" dirty="0">
                <a:latin typeface="Schoolbook Uralic"/>
                <a:cs typeface="Schoolbook Uralic"/>
              </a:rPr>
              <a:t>incubated </a:t>
            </a:r>
            <a:r>
              <a:rPr sz="2400" spc="-5" dirty="0">
                <a:latin typeface="Schoolbook Uralic"/>
                <a:cs typeface="Schoolbook Uralic"/>
              </a:rPr>
              <a:t>at 37° </a:t>
            </a:r>
            <a:r>
              <a:rPr sz="2400" dirty="0">
                <a:latin typeface="Schoolbook Uralic"/>
                <a:cs typeface="Schoolbook Uralic"/>
              </a:rPr>
              <a:t>C </a:t>
            </a:r>
            <a:r>
              <a:rPr sz="2400" spc="-5" dirty="0">
                <a:latin typeface="Schoolbook Uralic"/>
                <a:cs typeface="Schoolbook Uralic"/>
              </a:rPr>
              <a:t>and 44.5</a:t>
            </a:r>
            <a:r>
              <a:rPr sz="2400" spc="-60" dirty="0">
                <a:latin typeface="Schoolbook Uralic"/>
                <a:cs typeface="Schoolbook Uralic"/>
              </a:rPr>
              <a:t> </a:t>
            </a:r>
            <a:r>
              <a:rPr sz="2400" spc="-10" dirty="0">
                <a:latin typeface="Schoolbook Uralic"/>
                <a:cs typeface="Schoolbook Uralic"/>
              </a:rPr>
              <a:t>°C.</a:t>
            </a:r>
            <a:endParaRPr sz="2400">
              <a:latin typeface="Schoolbook Uralic"/>
              <a:cs typeface="Schoolbook Uralic"/>
            </a:endParaRPr>
          </a:p>
          <a:p>
            <a:pPr marL="285115" marR="5080" indent="-273050">
              <a:lnSpc>
                <a:spcPct val="100000"/>
              </a:lnSpc>
              <a:spcBef>
                <a:spcPts val="59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  <a:tab pos="301371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Presence </a:t>
            </a:r>
            <a:r>
              <a:rPr sz="2400" dirty="0">
                <a:latin typeface="Schoolbook Uralic"/>
                <a:cs typeface="Schoolbook Uralic"/>
              </a:rPr>
              <a:t>of</a:t>
            </a:r>
            <a:r>
              <a:rPr sz="2400" spc="10" dirty="0">
                <a:latin typeface="Schoolbook Uralic"/>
                <a:cs typeface="Schoolbook Uralic"/>
              </a:rPr>
              <a:t> </a:t>
            </a:r>
            <a:r>
              <a:rPr sz="2400" i="1" spc="-5" dirty="0">
                <a:latin typeface="Schoolbook Uralic"/>
                <a:cs typeface="Schoolbook Uralic"/>
              </a:rPr>
              <a:t>E.</a:t>
            </a:r>
            <a:r>
              <a:rPr sz="2400" i="1" spc="5" dirty="0">
                <a:latin typeface="Schoolbook Uralic"/>
                <a:cs typeface="Schoolbook Uralic"/>
              </a:rPr>
              <a:t> </a:t>
            </a:r>
            <a:r>
              <a:rPr sz="2400" i="1" dirty="0">
                <a:latin typeface="Schoolbook Uralic"/>
                <a:cs typeface="Schoolbook Uralic"/>
              </a:rPr>
              <a:t>coli	</a:t>
            </a:r>
            <a:r>
              <a:rPr sz="2400" spc="-5" dirty="0">
                <a:latin typeface="Schoolbook Uralic"/>
                <a:cs typeface="Schoolbook Uralic"/>
              </a:rPr>
              <a:t>is </a:t>
            </a:r>
            <a:r>
              <a:rPr sz="2400" dirty="0">
                <a:latin typeface="Schoolbook Uralic"/>
                <a:cs typeface="Schoolbook Uralic"/>
              </a:rPr>
              <a:t>confirmed </a:t>
            </a:r>
            <a:r>
              <a:rPr sz="2400" spc="-5" dirty="0">
                <a:latin typeface="Schoolbook Uralic"/>
                <a:cs typeface="Schoolbook Uralic"/>
              </a:rPr>
              <a:t>by the</a:t>
            </a:r>
            <a:r>
              <a:rPr sz="2400" spc="-1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production  </a:t>
            </a:r>
            <a:r>
              <a:rPr sz="2400" dirty="0">
                <a:latin typeface="Schoolbook Uralic"/>
                <a:cs typeface="Schoolbook Uralic"/>
              </a:rPr>
              <a:t>of </a:t>
            </a:r>
            <a:r>
              <a:rPr sz="2400" spc="-5" dirty="0">
                <a:latin typeface="Schoolbook Uralic"/>
                <a:cs typeface="Schoolbook Uralic"/>
              </a:rPr>
              <a:t>gas at 44.5 </a:t>
            </a:r>
            <a:r>
              <a:rPr sz="2400" spc="-10" dirty="0">
                <a:latin typeface="Schoolbook Uralic"/>
                <a:cs typeface="Schoolbook Uralic"/>
              </a:rPr>
              <a:t>°C.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29349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R</a:t>
            </a:r>
            <a:r>
              <a:rPr spc="-5" dirty="0"/>
              <a:t>EQUIREMENTS</a:t>
            </a:r>
            <a:r>
              <a:rPr spc="110" dirty="0"/>
              <a:t> </a:t>
            </a:r>
            <a:r>
              <a:rPr sz="3000" spc="-5" dirty="0"/>
              <a:t>: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552321"/>
            <a:ext cx="4322445" cy="35623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Petridishes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Test</a:t>
            </a:r>
            <a:r>
              <a:rPr sz="2400" spc="-10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tubes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Sampling </a:t>
            </a:r>
            <a:r>
              <a:rPr sz="2400" spc="-5" dirty="0">
                <a:latin typeface="Schoolbook Uralic"/>
                <a:cs typeface="Schoolbook Uralic"/>
              </a:rPr>
              <a:t>bottle </a:t>
            </a:r>
            <a:r>
              <a:rPr sz="2400" dirty="0">
                <a:latin typeface="Schoolbook Uralic"/>
                <a:cs typeface="Schoolbook Uralic"/>
              </a:rPr>
              <a:t>(</a:t>
            </a:r>
            <a:r>
              <a:rPr sz="2400" spc="-4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sterile)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MacConkey </a:t>
            </a:r>
            <a:r>
              <a:rPr sz="2400" spc="-5" dirty="0">
                <a:latin typeface="Schoolbook Uralic"/>
                <a:cs typeface="Schoolbook Uralic"/>
              </a:rPr>
              <a:t>or Lactose</a:t>
            </a:r>
            <a:r>
              <a:rPr sz="2400" spc="-80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broth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-5" dirty="0">
                <a:latin typeface="Schoolbook Uralic"/>
                <a:cs typeface="Schoolbook Uralic"/>
              </a:rPr>
              <a:t>EMB agar, Nurtient</a:t>
            </a:r>
            <a:r>
              <a:rPr sz="2400" spc="-45" dirty="0">
                <a:latin typeface="Schoolbook Uralic"/>
                <a:cs typeface="Schoolbook Uralic"/>
              </a:rPr>
              <a:t> </a:t>
            </a:r>
            <a:r>
              <a:rPr sz="2400" spc="-5" dirty="0">
                <a:latin typeface="Schoolbook Uralic"/>
                <a:cs typeface="Schoolbook Uralic"/>
              </a:rPr>
              <a:t>agar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spc="165" dirty="0">
                <a:latin typeface="Times New Roman"/>
                <a:cs typeface="Times New Roman"/>
              </a:rPr>
              <a:t>Durham’s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195" dirty="0">
                <a:latin typeface="Times New Roman"/>
                <a:cs typeface="Times New Roman"/>
              </a:rPr>
              <a:t>tube</a:t>
            </a:r>
            <a:endParaRPr sz="2400">
              <a:latin typeface="Times New Roman"/>
              <a:cs typeface="Times New Roman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Test </a:t>
            </a:r>
            <a:r>
              <a:rPr sz="2400" spc="-5" dirty="0">
                <a:latin typeface="Schoolbook Uralic"/>
                <a:cs typeface="Schoolbook Uralic"/>
              </a:rPr>
              <a:t>tube</a:t>
            </a:r>
            <a:r>
              <a:rPr sz="2400" spc="-1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stand</a:t>
            </a:r>
            <a:endParaRPr sz="2400">
              <a:latin typeface="Schoolbook Uralic"/>
              <a:cs typeface="Schoolbook Uralic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5750" algn="l"/>
              </a:tabLst>
            </a:pPr>
            <a:r>
              <a:rPr sz="2400" dirty="0">
                <a:latin typeface="Schoolbook Uralic"/>
                <a:cs typeface="Schoolbook Uralic"/>
              </a:rPr>
              <a:t>Water</a:t>
            </a:r>
            <a:r>
              <a:rPr sz="2400" spc="-5" dirty="0">
                <a:latin typeface="Schoolbook Uralic"/>
                <a:cs typeface="Schoolbook Uralic"/>
              </a:rPr>
              <a:t> </a:t>
            </a:r>
            <a:r>
              <a:rPr sz="2400" dirty="0">
                <a:latin typeface="Schoolbook Uralic"/>
                <a:cs typeface="Schoolbook Uralic"/>
              </a:rPr>
              <a:t>sample</a:t>
            </a:r>
            <a:endParaRPr sz="2400">
              <a:latin typeface="Schoolbook Uralic"/>
              <a:cs typeface="Schoolbook Ural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163779"/>
            <a:ext cx="411162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P</a:t>
            </a:r>
            <a:r>
              <a:rPr spc="-5" dirty="0"/>
              <a:t>ROCEDURES</a:t>
            </a:r>
            <a:r>
              <a:rPr spc="160" dirty="0"/>
              <a:t> </a:t>
            </a:r>
            <a:r>
              <a:rPr sz="3000" dirty="0"/>
              <a:t>:</a:t>
            </a:r>
            <a:endParaRPr sz="300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0" dirty="0"/>
              <a:t>F</a:t>
            </a:r>
            <a:r>
              <a:rPr dirty="0"/>
              <a:t>OR </a:t>
            </a:r>
            <a:r>
              <a:rPr spc="-5" dirty="0"/>
              <a:t>PRESUMPTIVE</a:t>
            </a:r>
            <a:r>
              <a:rPr spc="290" dirty="0"/>
              <a:t> </a:t>
            </a:r>
            <a:r>
              <a:rPr spc="-5" dirty="0"/>
              <a:t>TEST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12140" y="1180846"/>
            <a:ext cx="7276465" cy="4573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ts val="2375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Prepare MacConkey </a:t>
            </a:r>
            <a:r>
              <a:rPr sz="2200" spc="-10" dirty="0">
                <a:latin typeface="Schoolbook Uralic"/>
                <a:cs typeface="Schoolbook Uralic"/>
              </a:rPr>
              <a:t>purple </a:t>
            </a:r>
            <a:r>
              <a:rPr sz="2200" spc="-5" dirty="0">
                <a:latin typeface="Schoolbook Uralic"/>
                <a:cs typeface="Schoolbook Uralic"/>
              </a:rPr>
              <a:t>media of single</a:t>
            </a:r>
            <a:r>
              <a:rPr sz="2200" spc="50" dirty="0">
                <a:latin typeface="Schoolbook Uralic"/>
                <a:cs typeface="Schoolbook Uralic"/>
              </a:rPr>
              <a:t> </a:t>
            </a:r>
            <a:r>
              <a:rPr sz="2200" spc="-10" dirty="0">
                <a:latin typeface="Schoolbook Uralic"/>
                <a:cs typeface="Schoolbook Uralic"/>
              </a:rPr>
              <a:t>and</a:t>
            </a:r>
            <a:endParaRPr sz="2200">
              <a:latin typeface="Schoolbook Uralic"/>
              <a:cs typeface="Schoolbook Uralic"/>
            </a:endParaRPr>
          </a:p>
          <a:p>
            <a:pPr marL="286385" marR="34290">
              <a:lnSpc>
                <a:spcPct val="80000"/>
              </a:lnSpc>
              <a:spcBef>
                <a:spcPts val="265"/>
              </a:spcBef>
            </a:pPr>
            <a:r>
              <a:rPr sz="2200" spc="120" dirty="0">
                <a:latin typeface="Times New Roman"/>
                <a:cs typeface="Times New Roman"/>
              </a:rPr>
              <a:t>double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195" dirty="0">
                <a:latin typeface="Times New Roman"/>
                <a:cs typeface="Times New Roman"/>
              </a:rPr>
              <a:t>strength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spc="160" dirty="0">
                <a:latin typeface="Times New Roman"/>
                <a:cs typeface="Times New Roman"/>
              </a:rPr>
              <a:t>in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190" dirty="0">
                <a:latin typeface="Times New Roman"/>
                <a:cs typeface="Times New Roman"/>
              </a:rPr>
              <a:t>test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175" dirty="0">
                <a:latin typeface="Times New Roman"/>
                <a:cs typeface="Times New Roman"/>
              </a:rPr>
              <a:t>tubes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170" dirty="0">
                <a:latin typeface="Times New Roman"/>
                <a:cs typeface="Times New Roman"/>
              </a:rPr>
              <a:t>with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150" dirty="0">
                <a:latin typeface="Times New Roman"/>
                <a:cs typeface="Times New Roman"/>
              </a:rPr>
              <a:t>Durham’s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spc="180" dirty="0">
                <a:latin typeface="Times New Roman"/>
                <a:cs typeface="Times New Roman"/>
              </a:rPr>
              <a:t>tube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215" dirty="0">
                <a:latin typeface="Times New Roman"/>
                <a:cs typeface="Times New Roman"/>
              </a:rPr>
              <a:t>and  </a:t>
            </a:r>
            <a:r>
              <a:rPr sz="2200" spc="-5" dirty="0">
                <a:latin typeface="Schoolbook Uralic"/>
                <a:cs typeface="Schoolbook Uralic"/>
              </a:rPr>
              <a:t>autoclave</a:t>
            </a:r>
            <a:r>
              <a:rPr sz="220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it.</a:t>
            </a:r>
            <a:endParaRPr sz="22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</a:pPr>
            <a:endParaRPr sz="26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Schoolbook Uralic"/>
              <a:cs typeface="Schoolbook Uralic"/>
            </a:endParaRPr>
          </a:p>
          <a:p>
            <a:pPr marL="286385" marR="222250" indent="-274320">
              <a:lnSpc>
                <a:spcPct val="8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Take three sets </a:t>
            </a:r>
            <a:r>
              <a:rPr sz="2200" dirty="0">
                <a:latin typeface="Schoolbook Uralic"/>
                <a:cs typeface="Schoolbook Uralic"/>
              </a:rPr>
              <a:t>of </a:t>
            </a:r>
            <a:r>
              <a:rPr sz="2200" spc="-5" dirty="0">
                <a:latin typeface="Schoolbook Uralic"/>
                <a:cs typeface="Schoolbook Uralic"/>
              </a:rPr>
              <a:t>test tubes containing five tubes in  each </a:t>
            </a:r>
            <a:r>
              <a:rPr sz="2200" dirty="0">
                <a:latin typeface="Schoolbook Uralic"/>
                <a:cs typeface="Schoolbook Uralic"/>
              </a:rPr>
              <a:t>set </a:t>
            </a:r>
            <a:r>
              <a:rPr sz="2200" spc="-5" dirty="0">
                <a:latin typeface="Schoolbook Uralic"/>
                <a:cs typeface="Schoolbook Uralic"/>
              </a:rPr>
              <a:t>;one set with 10 ml of double strength (DS)  other </a:t>
            </a:r>
            <a:r>
              <a:rPr sz="2200" spc="-10" dirty="0">
                <a:latin typeface="Schoolbook Uralic"/>
                <a:cs typeface="Schoolbook Uralic"/>
              </a:rPr>
              <a:t>two </a:t>
            </a:r>
            <a:r>
              <a:rPr sz="2200" dirty="0">
                <a:latin typeface="Schoolbook Uralic"/>
                <a:cs typeface="Schoolbook Uralic"/>
              </a:rPr>
              <a:t>containing </a:t>
            </a:r>
            <a:r>
              <a:rPr sz="2200" spc="-5" dirty="0">
                <a:latin typeface="Schoolbook Uralic"/>
                <a:cs typeface="Schoolbook Uralic"/>
              </a:rPr>
              <a:t>10 ml of single strength (SS)</a:t>
            </a:r>
            <a:r>
              <a:rPr sz="2200" spc="7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.</a:t>
            </a:r>
            <a:endParaRPr sz="22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600">
              <a:latin typeface="Schoolbook Uralic"/>
              <a:cs typeface="Schoolbook Ural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2650">
              <a:latin typeface="Schoolbook Uralic"/>
              <a:cs typeface="Schoolbook Uralic"/>
            </a:endParaRPr>
          </a:p>
          <a:p>
            <a:pPr marL="286385" marR="5080" indent="-274320">
              <a:lnSpc>
                <a:spcPct val="8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3652520" algn="l"/>
              </a:tabLst>
            </a:pPr>
            <a:r>
              <a:rPr sz="2200" spc="-5" dirty="0">
                <a:latin typeface="Schoolbook Uralic"/>
                <a:cs typeface="Schoolbook Uralic"/>
              </a:rPr>
              <a:t>Using sterile pipettes , transfer 10 ml of water to each  </a:t>
            </a:r>
            <a:r>
              <a:rPr sz="2200" dirty="0">
                <a:latin typeface="Schoolbook Uralic"/>
                <a:cs typeface="Schoolbook Uralic"/>
              </a:rPr>
              <a:t>of </a:t>
            </a:r>
            <a:r>
              <a:rPr sz="2200" spc="-5" dirty="0">
                <a:latin typeface="Schoolbook Uralic"/>
                <a:cs typeface="Schoolbook Uralic"/>
              </a:rPr>
              <a:t>DS broth tubes . Transfer 1 </a:t>
            </a:r>
            <a:r>
              <a:rPr sz="2200" dirty="0">
                <a:latin typeface="Schoolbook Uralic"/>
                <a:cs typeface="Schoolbook Uralic"/>
              </a:rPr>
              <a:t>ml </a:t>
            </a:r>
            <a:r>
              <a:rPr sz="2200" spc="-5" dirty="0">
                <a:latin typeface="Schoolbook Uralic"/>
                <a:cs typeface="Schoolbook Uralic"/>
              </a:rPr>
              <a:t>of water sample </a:t>
            </a:r>
            <a:r>
              <a:rPr sz="2200" spc="-10" dirty="0">
                <a:latin typeface="Schoolbook Uralic"/>
                <a:cs typeface="Schoolbook Uralic"/>
              </a:rPr>
              <a:t>to  </a:t>
            </a:r>
            <a:r>
              <a:rPr sz="2200" spc="-5" dirty="0">
                <a:latin typeface="Schoolbook Uralic"/>
                <a:cs typeface="Schoolbook Uralic"/>
              </a:rPr>
              <a:t>each </a:t>
            </a:r>
            <a:r>
              <a:rPr sz="2200" dirty="0">
                <a:latin typeface="Schoolbook Uralic"/>
                <a:cs typeface="Schoolbook Uralic"/>
              </a:rPr>
              <a:t>of </a:t>
            </a:r>
            <a:r>
              <a:rPr sz="2200" spc="-5" dirty="0">
                <a:latin typeface="Schoolbook Uralic"/>
                <a:cs typeface="Schoolbook Uralic"/>
              </a:rPr>
              <a:t>5 tubes of</a:t>
            </a:r>
            <a:r>
              <a:rPr sz="2200" spc="6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one</a:t>
            </a:r>
            <a:r>
              <a:rPr sz="2200" dirty="0">
                <a:latin typeface="Schoolbook Uralic"/>
                <a:cs typeface="Schoolbook Uralic"/>
              </a:rPr>
              <a:t> set	of </a:t>
            </a:r>
            <a:r>
              <a:rPr sz="2200" spc="-5" dirty="0">
                <a:latin typeface="Schoolbook Uralic"/>
                <a:cs typeface="Schoolbook Uralic"/>
              </a:rPr>
              <a:t>SS broth and transfer </a:t>
            </a:r>
            <a:r>
              <a:rPr sz="2200" spc="-10" dirty="0">
                <a:latin typeface="Schoolbook Uralic"/>
                <a:cs typeface="Schoolbook Uralic"/>
              </a:rPr>
              <a:t>0.1  </a:t>
            </a:r>
            <a:r>
              <a:rPr sz="2200" spc="-5" dirty="0">
                <a:latin typeface="Schoolbook Uralic"/>
                <a:cs typeface="Schoolbook Uralic"/>
              </a:rPr>
              <a:t>ml water to five tubes </a:t>
            </a:r>
            <a:r>
              <a:rPr sz="2200" dirty="0">
                <a:latin typeface="Schoolbook Uralic"/>
                <a:cs typeface="Schoolbook Uralic"/>
              </a:rPr>
              <a:t>of </a:t>
            </a:r>
            <a:r>
              <a:rPr sz="2200" spc="-5" dirty="0">
                <a:latin typeface="Schoolbook Uralic"/>
                <a:cs typeface="Schoolbook Uralic"/>
              </a:rPr>
              <a:t>remaining last </a:t>
            </a:r>
            <a:r>
              <a:rPr sz="2200" dirty="0">
                <a:latin typeface="Schoolbook Uralic"/>
                <a:cs typeface="Schoolbook Uralic"/>
              </a:rPr>
              <a:t>set of </a:t>
            </a:r>
            <a:r>
              <a:rPr sz="2200" spc="-5" dirty="0">
                <a:latin typeface="Schoolbook Uralic"/>
                <a:cs typeface="Schoolbook Uralic"/>
              </a:rPr>
              <a:t>SS  broth</a:t>
            </a:r>
            <a:r>
              <a:rPr sz="2200" spc="-10" dirty="0">
                <a:latin typeface="Schoolbook Uralic"/>
                <a:cs typeface="Schoolbook Uralic"/>
              </a:rPr>
              <a:t> </a:t>
            </a:r>
            <a:r>
              <a:rPr sz="2200" spc="-5" dirty="0">
                <a:latin typeface="Schoolbook Uralic"/>
                <a:cs typeface="Schoolbook Uralic"/>
              </a:rPr>
              <a:t>tubes.</a:t>
            </a:r>
            <a:endParaRPr sz="2200">
              <a:latin typeface="Schoolbook Uralic"/>
              <a:cs typeface="Schoolbook Ural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02608" y="1892807"/>
            <a:ext cx="407034" cy="788035"/>
            <a:chOff x="4102608" y="1892807"/>
            <a:chExt cx="407034" cy="788035"/>
          </a:xfrm>
        </p:grpSpPr>
        <p:sp>
          <p:nvSpPr>
            <p:cNvPr id="5" name="object 5"/>
            <p:cNvSpPr/>
            <p:nvPr/>
          </p:nvSpPr>
          <p:spPr>
            <a:xfrm>
              <a:off x="4115562" y="19057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285750" y="0"/>
                  </a:moveTo>
                  <a:lnTo>
                    <a:pt x="95250" y="0"/>
                  </a:lnTo>
                  <a:lnTo>
                    <a:pt x="95250" y="571500"/>
                  </a:lnTo>
                  <a:lnTo>
                    <a:pt x="0" y="571500"/>
                  </a:lnTo>
                  <a:lnTo>
                    <a:pt x="190500" y="762000"/>
                  </a:lnTo>
                  <a:lnTo>
                    <a:pt x="381000" y="571500"/>
                  </a:lnTo>
                  <a:lnTo>
                    <a:pt x="285750" y="5715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15562" y="1905761"/>
              <a:ext cx="381000" cy="762000"/>
            </a:xfrm>
            <a:custGeom>
              <a:avLst/>
              <a:gdLst/>
              <a:ahLst/>
              <a:cxnLst/>
              <a:rect l="l" t="t" r="r" b="b"/>
              <a:pathLst>
                <a:path w="381000" h="762000">
                  <a:moveTo>
                    <a:pt x="0" y="571500"/>
                  </a:moveTo>
                  <a:lnTo>
                    <a:pt x="95250" y="5715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571500"/>
                  </a:lnTo>
                  <a:lnTo>
                    <a:pt x="381000" y="571500"/>
                  </a:lnTo>
                  <a:lnTo>
                    <a:pt x="190500" y="762000"/>
                  </a:lnTo>
                  <a:lnTo>
                    <a:pt x="0" y="5715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4102608" y="3721608"/>
            <a:ext cx="407034" cy="711835"/>
            <a:chOff x="4102608" y="3721608"/>
            <a:chExt cx="407034" cy="711835"/>
          </a:xfrm>
        </p:grpSpPr>
        <p:sp>
          <p:nvSpPr>
            <p:cNvPr id="8" name="object 8"/>
            <p:cNvSpPr/>
            <p:nvPr/>
          </p:nvSpPr>
          <p:spPr>
            <a:xfrm>
              <a:off x="4115562" y="3734562"/>
              <a:ext cx="381000" cy="685800"/>
            </a:xfrm>
            <a:custGeom>
              <a:avLst/>
              <a:gdLst/>
              <a:ahLst/>
              <a:cxnLst/>
              <a:rect l="l" t="t" r="r" b="b"/>
              <a:pathLst>
                <a:path w="381000" h="685800">
                  <a:moveTo>
                    <a:pt x="285750" y="0"/>
                  </a:moveTo>
                  <a:lnTo>
                    <a:pt x="95250" y="0"/>
                  </a:lnTo>
                  <a:lnTo>
                    <a:pt x="95250" y="495300"/>
                  </a:lnTo>
                  <a:lnTo>
                    <a:pt x="0" y="495300"/>
                  </a:lnTo>
                  <a:lnTo>
                    <a:pt x="190500" y="685800"/>
                  </a:lnTo>
                  <a:lnTo>
                    <a:pt x="381000" y="495300"/>
                  </a:lnTo>
                  <a:lnTo>
                    <a:pt x="285750" y="4953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15562" y="3734562"/>
              <a:ext cx="381000" cy="685800"/>
            </a:xfrm>
            <a:custGeom>
              <a:avLst/>
              <a:gdLst/>
              <a:ahLst/>
              <a:cxnLst/>
              <a:rect l="l" t="t" r="r" b="b"/>
              <a:pathLst>
                <a:path w="381000" h="685800">
                  <a:moveTo>
                    <a:pt x="0" y="495300"/>
                  </a:moveTo>
                  <a:lnTo>
                    <a:pt x="95250" y="4953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495300"/>
                  </a:lnTo>
                  <a:lnTo>
                    <a:pt x="381000" y="495300"/>
                  </a:lnTo>
                  <a:lnTo>
                    <a:pt x="190500" y="685800"/>
                  </a:lnTo>
                  <a:lnTo>
                    <a:pt x="0" y="4953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102608" y="5702808"/>
            <a:ext cx="407034" cy="711835"/>
            <a:chOff x="4102608" y="5702808"/>
            <a:chExt cx="407034" cy="711835"/>
          </a:xfrm>
        </p:grpSpPr>
        <p:sp>
          <p:nvSpPr>
            <p:cNvPr id="11" name="object 11"/>
            <p:cNvSpPr/>
            <p:nvPr/>
          </p:nvSpPr>
          <p:spPr>
            <a:xfrm>
              <a:off x="4115562" y="5715762"/>
              <a:ext cx="381000" cy="685800"/>
            </a:xfrm>
            <a:custGeom>
              <a:avLst/>
              <a:gdLst/>
              <a:ahLst/>
              <a:cxnLst/>
              <a:rect l="l" t="t" r="r" b="b"/>
              <a:pathLst>
                <a:path w="381000" h="685800">
                  <a:moveTo>
                    <a:pt x="285750" y="0"/>
                  </a:moveTo>
                  <a:lnTo>
                    <a:pt x="95250" y="0"/>
                  </a:lnTo>
                  <a:lnTo>
                    <a:pt x="95250" y="495300"/>
                  </a:lnTo>
                  <a:lnTo>
                    <a:pt x="0" y="495300"/>
                  </a:lnTo>
                  <a:lnTo>
                    <a:pt x="190500" y="685800"/>
                  </a:lnTo>
                  <a:lnTo>
                    <a:pt x="381000" y="495300"/>
                  </a:lnTo>
                  <a:lnTo>
                    <a:pt x="285750" y="4953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15562" y="5715762"/>
              <a:ext cx="381000" cy="685800"/>
            </a:xfrm>
            <a:custGeom>
              <a:avLst/>
              <a:gdLst/>
              <a:ahLst/>
              <a:cxnLst/>
              <a:rect l="l" t="t" r="r" b="b"/>
              <a:pathLst>
                <a:path w="381000" h="685800">
                  <a:moveTo>
                    <a:pt x="0" y="495300"/>
                  </a:moveTo>
                  <a:lnTo>
                    <a:pt x="95250" y="4953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495300"/>
                  </a:lnTo>
                  <a:lnTo>
                    <a:pt x="381000" y="495300"/>
                  </a:lnTo>
                  <a:lnTo>
                    <a:pt x="190500" y="685800"/>
                  </a:lnTo>
                  <a:lnTo>
                    <a:pt x="0" y="495300"/>
                  </a:lnTo>
                  <a:close/>
                </a:path>
              </a:pathLst>
            </a:custGeom>
            <a:ln w="25908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489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Algerian</vt:lpstr>
      <vt:lpstr>Calibri</vt:lpstr>
      <vt:lpstr>Schoolbook Uralic</vt:lpstr>
      <vt:lpstr>Script MT Bold</vt:lpstr>
      <vt:lpstr>Times New Roman</vt:lpstr>
      <vt:lpstr>Wingdings</vt:lpstr>
      <vt:lpstr>Office Theme</vt:lpstr>
      <vt:lpstr>PowerPoint Presentation</vt:lpstr>
      <vt:lpstr>OBJECTIVES :</vt:lpstr>
      <vt:lpstr>INTRODUCTION</vt:lpstr>
      <vt:lpstr>PowerPoint Presentation</vt:lpstr>
      <vt:lpstr>PRESUMPTIVE TEST</vt:lpstr>
      <vt:lpstr>CONFIRMED TEST</vt:lpstr>
      <vt:lpstr>COMPLETED TEST</vt:lpstr>
      <vt:lpstr>REQUIREMENTS :</vt:lpstr>
      <vt:lpstr>PROCEDURES : FOR PRESUMPTIVE TEST</vt:lpstr>
      <vt:lpstr>PowerPoint Presentation</vt:lpstr>
      <vt:lpstr>FOR CONFIRMED TEST</vt:lpstr>
      <vt:lpstr>COMPLETED TEST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Staff</cp:lastModifiedBy>
  <cp:revision>4</cp:revision>
  <dcterms:created xsi:type="dcterms:W3CDTF">2020-08-11T01:28:22Z</dcterms:created>
  <dcterms:modified xsi:type="dcterms:W3CDTF">2022-04-20T08:02:51Z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2020-08-11T00:00:00Z</vt:filetime>
  </property>
</Properties>
</file>