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70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rgbClr val="FDB80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rgbClr val="FDB80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rgbClr val="FDB80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6950" y="325882"/>
            <a:ext cx="7750098" cy="1001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 u="heavy">
                <a:solidFill>
                  <a:srgbClr val="FDB80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8140" y="3150235"/>
            <a:ext cx="8427719" cy="1550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524000"/>
            <a:ext cx="914400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 marR="5080" indent="-1588" algn="ctr">
              <a:lnSpc>
                <a:spcPct val="100000"/>
              </a:lnSpc>
              <a:spcBef>
                <a:spcPts val="100"/>
              </a:spcBef>
            </a:pPr>
            <a:r>
              <a:rPr sz="4000" u="none"/>
              <a:t>STRUCTURE </a:t>
            </a:r>
            <a:r>
              <a:rPr sz="4000" u="none" smtClean="0"/>
              <a:t>AND</a:t>
            </a:r>
            <a:r>
              <a:rPr lang="en-US" sz="4000" u="none" dirty="0" smtClean="0"/>
              <a:t> </a:t>
            </a:r>
            <a:r>
              <a:rPr sz="4000" u="none" smtClean="0"/>
              <a:t>REPRODUCTION</a:t>
            </a:r>
            <a:r>
              <a:rPr sz="4000" u="none" spc="-220" smtClean="0"/>
              <a:t> </a:t>
            </a:r>
            <a:r>
              <a:rPr sz="4000" u="none" dirty="0"/>
              <a:t>OF  MYCOPLASMA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3505200" y="4724400"/>
            <a:ext cx="4800600" cy="1752600"/>
          </a:xfrm>
          <a:prstGeom prst="rect">
            <a:avLst/>
          </a:prstGeom>
        </p:spPr>
        <p:txBody>
          <a:bodyPr wrap="square" lIns="0" tIns="0" rIns="0" bIns="0">
            <a:normAutofit lnSpcReduction="1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 </a:t>
            </a:r>
            <a:r>
              <a:rPr kumimoji="0" lang="en-US" sz="41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N.Reehana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1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Asst. Prof- Microbiology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PG &amp; Research Dept. of Microbiology</a:t>
            </a:r>
            <a:br>
              <a:rPr kumimoji="0" lang="en-US" sz="21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kumimoji="0" lang="en-US" sz="21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Jamal Mohamed College (Autonomous)</a:t>
            </a:r>
            <a:br>
              <a:rPr kumimoji="0" lang="en-US" sz="21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kumimoji="0" lang="en-US" sz="21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Tiruchirappalli</a:t>
            </a:r>
            <a:r>
              <a:rPr kumimoji="0" lang="en-US" sz="21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– 620 020</a:t>
            </a:r>
            <a:endParaRPr kumimoji="0" lang="en-US" sz="2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174447"/>
            <a:ext cx="4005579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u="none" dirty="0">
                <a:latin typeface="Arial"/>
                <a:cs typeface="Arial"/>
              </a:rPr>
              <a:t>Mycoplasma</a:t>
            </a:r>
            <a:r>
              <a:rPr sz="3000" b="0" u="none" spc="-105" dirty="0">
                <a:latin typeface="Arial"/>
                <a:cs typeface="Arial"/>
              </a:rPr>
              <a:t> </a:t>
            </a:r>
            <a:r>
              <a:rPr sz="3000" b="0" u="none" dirty="0">
                <a:latin typeface="Arial"/>
                <a:cs typeface="Arial"/>
              </a:rPr>
              <a:t>genitalium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75276" y="379475"/>
            <a:ext cx="3813048" cy="3813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0809" y="729487"/>
            <a:ext cx="7736840" cy="5541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4010" indent="-321945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pos="334010" algn="l"/>
                <a:tab pos="334645" algn="l"/>
              </a:tabLst>
            </a:pP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They are small parasitic</a:t>
            </a:r>
            <a:r>
              <a:rPr sz="19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bacterium</a:t>
            </a:r>
            <a:endParaRPr sz="1900">
              <a:latin typeface="Arial"/>
              <a:cs typeface="Arial"/>
            </a:endParaRPr>
          </a:p>
          <a:p>
            <a:pPr marL="12700" marR="3025140">
              <a:lnSpc>
                <a:spcPct val="100000"/>
              </a:lnSpc>
              <a:buFont typeface="Wingdings"/>
              <a:buChar char=""/>
              <a:tabLst>
                <a:tab pos="337185" algn="l"/>
                <a:tab pos="337820" algn="l"/>
              </a:tabLst>
            </a:pPr>
            <a:r>
              <a:rPr sz="1900" i="1" spc="-5" dirty="0">
                <a:solidFill>
                  <a:srgbClr val="FFFFFF"/>
                </a:solidFill>
                <a:latin typeface="Arial"/>
                <a:cs typeface="Arial"/>
              </a:rPr>
              <a:t>M. genitalium 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is flask shaped and do not  have a cell 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wall 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like all mycoplasma</a:t>
            </a:r>
            <a:r>
              <a:rPr sz="1900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species</a:t>
            </a:r>
            <a:endParaRPr sz="1900">
              <a:latin typeface="Arial"/>
              <a:cs typeface="Arial"/>
            </a:endParaRPr>
          </a:p>
          <a:p>
            <a:pPr marL="12700" marR="2934335">
              <a:lnSpc>
                <a:spcPct val="100000"/>
              </a:lnSpc>
              <a:buClr>
                <a:srgbClr val="FDB809"/>
              </a:buClr>
              <a:buSzPct val="94736"/>
              <a:buFont typeface="Wingdings"/>
              <a:buChar char=""/>
              <a:tabLst>
                <a:tab pos="327660" algn="l"/>
                <a:tab pos="328295" algn="l"/>
              </a:tabLst>
            </a:pP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Lacking a cell 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wall 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they have only a  plasma membrane, 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over 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two 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thirds of its  mass containing</a:t>
            </a:r>
            <a:r>
              <a:rPr sz="19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proteins.</a:t>
            </a:r>
            <a:endParaRPr sz="1900">
              <a:latin typeface="Arial"/>
              <a:cs typeface="Arial"/>
            </a:endParaRPr>
          </a:p>
          <a:p>
            <a:pPr marL="337185" indent="-325120">
              <a:lnSpc>
                <a:spcPct val="100000"/>
              </a:lnSpc>
              <a:buFont typeface="Wingdings"/>
              <a:buChar char=""/>
              <a:tabLst>
                <a:tab pos="337185" algn="l"/>
                <a:tab pos="337820" algn="l"/>
              </a:tabLst>
            </a:pPr>
            <a:r>
              <a:rPr sz="1900" i="1" spc="-5" dirty="0">
                <a:solidFill>
                  <a:srgbClr val="FFFFFF"/>
                </a:solidFill>
                <a:latin typeface="Arial"/>
                <a:cs typeface="Arial"/>
              </a:rPr>
              <a:t>M. genitalium 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is so far one out</a:t>
            </a:r>
            <a:r>
              <a:rPr sz="19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fifteen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mycoplasma species of human</a:t>
            </a:r>
            <a:r>
              <a:rPr sz="190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origin</a:t>
            </a:r>
            <a:endParaRPr sz="1900">
              <a:latin typeface="Arial"/>
              <a:cs typeface="Arial"/>
            </a:endParaRPr>
          </a:p>
          <a:p>
            <a:pPr marL="12700" marR="3025775">
              <a:lnSpc>
                <a:spcPct val="100000"/>
              </a:lnSpc>
              <a:buFont typeface="Wingdings"/>
              <a:buChar char=""/>
              <a:tabLst>
                <a:tab pos="334010" algn="l"/>
                <a:tab pos="334645" algn="l"/>
              </a:tabLst>
            </a:pP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They live on ciliated epithelial cells of the  primate genital &amp; respiratory</a:t>
            </a:r>
            <a:r>
              <a:rPr sz="19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tracts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900" i="1" spc="-5" dirty="0">
                <a:solidFill>
                  <a:srgbClr val="FFFFFF"/>
                </a:solidFill>
                <a:latin typeface="Arial"/>
                <a:cs typeface="Arial"/>
              </a:rPr>
              <a:t>M. genitalium 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is a motile</a:t>
            </a:r>
            <a:r>
              <a:rPr sz="19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mycoplasma.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50">
              <a:latin typeface="Times New Roman"/>
              <a:cs typeface="Times New Roman"/>
            </a:endParaRPr>
          </a:p>
          <a:p>
            <a:pPr marL="65405" marR="676275">
              <a:lnSpc>
                <a:spcPct val="100000"/>
              </a:lnSpc>
              <a:buSzPct val="94736"/>
              <a:buFont typeface="Wingdings"/>
              <a:buChar char=""/>
              <a:tabLst>
                <a:tab pos="257810" algn="l"/>
              </a:tabLst>
            </a:pP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It uses a specialized tip structure to attach to surfaces and glide  across</a:t>
            </a:r>
            <a:r>
              <a:rPr sz="19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them.</a:t>
            </a:r>
            <a:endParaRPr sz="1900">
              <a:latin typeface="Arial"/>
              <a:cs typeface="Arial"/>
            </a:endParaRPr>
          </a:p>
          <a:p>
            <a:pPr marL="65405" marR="5080">
              <a:lnSpc>
                <a:spcPct val="100000"/>
              </a:lnSpc>
              <a:buSzPct val="94736"/>
              <a:buFont typeface="Wingdings"/>
              <a:buChar char=""/>
              <a:tabLst>
                <a:tab pos="389890" algn="l"/>
                <a:tab pos="390525" algn="l"/>
              </a:tabLst>
            </a:pP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It generally causes no symptoms in those 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affected, 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is a sexually  transmitted disease similar to gonnorrhoea and chlamydia, according to  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Women's</a:t>
            </a:r>
            <a:r>
              <a:rPr sz="19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Health.</a:t>
            </a:r>
            <a:endParaRPr sz="1900">
              <a:latin typeface="Arial"/>
              <a:cs typeface="Arial"/>
            </a:endParaRPr>
          </a:p>
          <a:p>
            <a:pPr marL="65405" marR="883285">
              <a:lnSpc>
                <a:spcPct val="100000"/>
              </a:lnSpc>
              <a:spcBef>
                <a:spcPts val="5"/>
              </a:spcBef>
              <a:buSzPct val="94736"/>
              <a:buFont typeface="Wingdings"/>
              <a:buChar char=""/>
              <a:tabLst>
                <a:tab pos="389890" algn="l"/>
                <a:tab pos="390525" algn="l"/>
              </a:tabLst>
            </a:pP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It causes bacterial vaginosis in 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women 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and urethritis in men.  Antibiotics can treat the</a:t>
            </a:r>
            <a:r>
              <a:rPr sz="19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bacteria.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95782"/>
            <a:ext cx="49460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u="none" spc="-95" dirty="0">
                <a:latin typeface="Arial"/>
                <a:cs typeface="Arial"/>
              </a:rPr>
              <a:t>Reproduction </a:t>
            </a:r>
            <a:r>
              <a:rPr b="0" u="none" spc="-50" dirty="0">
                <a:latin typeface="Arial"/>
                <a:cs typeface="Arial"/>
              </a:rPr>
              <a:t>in</a:t>
            </a:r>
            <a:r>
              <a:rPr b="0" u="none" spc="-430" dirty="0">
                <a:latin typeface="Arial"/>
                <a:cs typeface="Arial"/>
              </a:rPr>
              <a:t> </a:t>
            </a:r>
            <a:r>
              <a:rPr b="0" u="none" spc="-90" dirty="0">
                <a:latin typeface="Arial"/>
                <a:cs typeface="Arial"/>
              </a:rPr>
              <a:t>Mycoplasma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-5080" y="903478"/>
            <a:ext cx="4672330" cy="517779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5600" marR="155575" indent="-342900">
              <a:lnSpc>
                <a:spcPct val="90000"/>
              </a:lnSpc>
              <a:spcBef>
                <a:spcPts val="385"/>
              </a:spcBef>
              <a:buClr>
                <a:srgbClr val="D5EBFF"/>
              </a:buClr>
              <a:buSzPct val="93750"/>
              <a:buFont typeface="Wingdings"/>
              <a:buChar char=""/>
              <a:tabLst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Mycoplasma undergoes binary  fission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common form of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replication in prokaryotes  including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many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bacteria,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create new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offsrings.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90000"/>
              </a:lnSpc>
              <a:spcBef>
                <a:spcPts val="700"/>
              </a:spcBef>
              <a:buClr>
                <a:srgbClr val="D5EBFF"/>
              </a:buClr>
              <a:buSzPct val="93750"/>
              <a:buFont typeface="Wingdings"/>
              <a:buChar char=""/>
              <a:tabLst>
                <a:tab pos="355600" algn="l"/>
                <a:tab pos="3357879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Binary fission –a method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asexual</a:t>
            </a:r>
            <a:r>
              <a:rPr sz="24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reproduction	that  involves splitting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a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parent cell  into two approximately equal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parts.</a:t>
            </a:r>
            <a:endParaRPr sz="2400">
              <a:latin typeface="Arial"/>
              <a:cs typeface="Arial"/>
            </a:endParaRPr>
          </a:p>
          <a:p>
            <a:pPr marL="355600" marR="225425" indent="-342900">
              <a:lnSpc>
                <a:spcPct val="90000"/>
              </a:lnSpc>
              <a:spcBef>
                <a:spcPts val="695"/>
              </a:spcBef>
              <a:buClr>
                <a:srgbClr val="D5EBFF"/>
              </a:buClr>
              <a:buSzPct val="93750"/>
              <a:buFont typeface="Wingdings"/>
              <a:buChar char=""/>
              <a:tabLst>
                <a:tab pos="355600" algn="l"/>
                <a:tab pos="1218565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This process is slow in  mycoplasma and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not  uncommon for 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cell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have  more	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than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one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set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of genetic  information.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24400" y="838200"/>
            <a:ext cx="3810000" cy="563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25399"/>
            <a:ext cx="8366759" cy="2160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0" indent="-33718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49250" algn="l"/>
                <a:tab pos="349885" algn="l"/>
                <a:tab pos="6331585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 cell elongation takes place and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genetic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material	DNA is</a:t>
            </a:r>
            <a:r>
              <a:rPr sz="2000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replicated.</a:t>
            </a:r>
            <a:endParaRPr sz="2000">
              <a:latin typeface="Arial"/>
              <a:cs typeface="Arial"/>
            </a:endParaRPr>
          </a:p>
          <a:p>
            <a:pPr marL="353695" indent="-34163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53695" algn="l"/>
                <a:tab pos="35433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Soon thereafter one copy of the origin begins to move towards</a:t>
            </a:r>
            <a:r>
              <a:rPr sz="2000" spc="-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other end of the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cell.</a:t>
            </a:r>
            <a:endParaRPr sz="2000">
              <a:latin typeface="Arial"/>
              <a:cs typeface="Arial"/>
            </a:endParaRPr>
          </a:p>
          <a:p>
            <a:pPr marL="12700" marR="600075">
              <a:lnSpc>
                <a:spcPct val="100000"/>
              </a:lnSpc>
              <a:buFont typeface="Wingdings"/>
              <a:buChar char=""/>
              <a:tabLst>
                <a:tab pos="339090" algn="l"/>
              </a:tabLst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After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 finishing of replication, the cell membrane begins to</a:t>
            </a:r>
            <a:r>
              <a:rPr sz="2000" spc="-1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grow  inward between the two DNA</a:t>
            </a:r>
            <a:r>
              <a:rPr sz="20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molecules.</a:t>
            </a:r>
            <a:endParaRPr sz="2000">
              <a:latin typeface="Arial"/>
              <a:cs typeface="Arial"/>
            </a:endParaRPr>
          </a:p>
          <a:p>
            <a:pPr marL="338455" indent="-326390">
              <a:lnSpc>
                <a:spcPct val="100000"/>
              </a:lnSpc>
              <a:buFont typeface="Wingdings"/>
              <a:buChar char=""/>
              <a:tabLst>
                <a:tab pos="33909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As soon as the formation of septum is completed the cells</a:t>
            </a:r>
            <a:r>
              <a:rPr sz="2000" spc="-2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gets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separated.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2000" y="2590799"/>
            <a:ext cx="6172200" cy="4267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07794" y="6047943"/>
            <a:ext cx="38957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7DEA"/>
                </a:solidFill>
                <a:latin typeface="Arial"/>
                <a:cs typeface="Arial"/>
              </a:rPr>
              <a:t>Binary fission </a:t>
            </a:r>
            <a:r>
              <a:rPr sz="1800" b="1" dirty="0">
                <a:solidFill>
                  <a:srgbClr val="007DEA"/>
                </a:solidFill>
                <a:latin typeface="Arial"/>
                <a:cs typeface="Arial"/>
              </a:rPr>
              <a:t>in </a:t>
            </a:r>
            <a:r>
              <a:rPr sz="1800" b="1" spc="-5" dirty="0">
                <a:solidFill>
                  <a:srgbClr val="007DEA"/>
                </a:solidFill>
                <a:latin typeface="Arial"/>
                <a:cs typeface="Arial"/>
              </a:rPr>
              <a:t>Mycoplasma</a:t>
            </a:r>
            <a:r>
              <a:rPr sz="1800" b="1" spc="10" dirty="0">
                <a:solidFill>
                  <a:srgbClr val="007DEA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7DEA"/>
                </a:solidFill>
                <a:latin typeface="Arial"/>
                <a:cs typeface="Arial"/>
              </a:rPr>
              <a:t>bovis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329895"/>
            <a:ext cx="8303260" cy="4819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00">
              <a:lnSpc>
                <a:spcPct val="100000"/>
              </a:lnSpc>
              <a:spcBef>
                <a:spcPts val="100"/>
              </a:spcBef>
              <a:tabLst>
                <a:tab pos="2764155" algn="l"/>
              </a:tabLst>
            </a:pPr>
            <a:r>
              <a:rPr sz="2400" b="1" spc="-95" dirty="0">
                <a:solidFill>
                  <a:srgbClr val="FDB809"/>
                </a:solidFill>
                <a:latin typeface="Arial"/>
                <a:cs typeface="Arial"/>
              </a:rPr>
              <a:t>CONCLUSION	</a:t>
            </a:r>
            <a:r>
              <a:rPr sz="2400" b="1" dirty="0">
                <a:solidFill>
                  <a:srgbClr val="FDB809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 marR="72390" algn="just">
              <a:lnSpc>
                <a:spcPct val="100000"/>
              </a:lnSpc>
              <a:buFont typeface="Wingdings"/>
              <a:buChar char=""/>
              <a:tabLst>
                <a:tab pos="339090" algn="l"/>
                <a:tab pos="1390650" algn="l"/>
              </a:tabLst>
            </a:pPr>
            <a:r>
              <a:rPr sz="2400" spc="-5" smtClean="0">
                <a:solidFill>
                  <a:srgbClr val="FFFFFF"/>
                </a:solidFill>
                <a:latin typeface="Arial"/>
                <a:cs typeface="Arial"/>
              </a:rPr>
              <a:t>Mycoplasma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refers  to 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genus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bacteria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lack cell wall and these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considered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be 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smallest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free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living  organisms capable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5">
                <a:solidFill>
                  <a:srgbClr val="FFFFFF"/>
                </a:solidFill>
                <a:latin typeface="Arial"/>
                <a:cs typeface="Arial"/>
              </a:rPr>
              <a:t>self </a:t>
            </a:r>
            <a:r>
              <a:rPr sz="2400" spc="-5" smtClean="0">
                <a:solidFill>
                  <a:srgbClr val="FFFFFF"/>
                </a:solidFill>
                <a:latin typeface="Arial"/>
                <a:cs typeface="Arial"/>
              </a:rPr>
              <a:t>replication</a:t>
            </a:r>
            <a:r>
              <a:rPr sz="240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Wingdings"/>
              <a:buChar char=""/>
            </a:pPr>
            <a:endParaRPr sz="25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buFont typeface="Wingdings"/>
              <a:buChar char=""/>
              <a:tabLst>
                <a:tab pos="255904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Further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knowledge about mycoplasma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-  ultrastructure,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cell membrane, genome and  metabolic pathways resulted in conclusion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that they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are smallest and simplest self replicating</a:t>
            </a:r>
            <a:r>
              <a:rPr sz="2400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organisms.</a:t>
            </a:r>
            <a:endParaRPr sz="240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Wingdings"/>
              <a:buChar char=""/>
            </a:pPr>
            <a:endParaRPr sz="2500">
              <a:latin typeface="Times New Roman"/>
              <a:cs typeface="Times New Roman"/>
            </a:endParaRPr>
          </a:p>
          <a:p>
            <a:pPr marL="12700" marR="68580" algn="just">
              <a:lnSpc>
                <a:spcPct val="100000"/>
              </a:lnSpc>
              <a:buFont typeface="Wingdings"/>
              <a:buChar char=""/>
              <a:tabLst>
                <a:tab pos="255904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There cell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structure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very simple and reproduces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binary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fission.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2694" y="1913966"/>
            <a:ext cx="5636260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u="none" spc="20">
                <a:latin typeface="Gabriola"/>
                <a:cs typeface="Gabriola"/>
              </a:rPr>
              <a:t>THANK </a:t>
            </a:r>
            <a:r>
              <a:rPr lang="en-US" sz="8000" u="none" spc="20" dirty="0" smtClean="0">
                <a:latin typeface="Gabriola"/>
                <a:cs typeface="Gabriola"/>
              </a:rPr>
              <a:t> </a:t>
            </a:r>
            <a:r>
              <a:rPr sz="8000" u="none" spc="35" smtClean="0">
                <a:latin typeface="Gabriola"/>
                <a:cs typeface="Gabriola"/>
              </a:rPr>
              <a:t>YOU</a:t>
            </a:r>
            <a:endParaRPr sz="8000">
              <a:latin typeface="Gabriola"/>
              <a:cs typeface="Gabriol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2900" y="1559052"/>
            <a:ext cx="653795" cy="664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1416" y="1528572"/>
            <a:ext cx="2354580" cy="7132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63011" y="1528572"/>
            <a:ext cx="886967" cy="7132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11067" y="1528572"/>
            <a:ext cx="2209800" cy="7132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00200" y="304800"/>
            <a:ext cx="4670425" cy="58144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" algn="ctr">
              <a:lnSpc>
                <a:spcPct val="100000"/>
              </a:lnSpc>
              <a:spcBef>
                <a:spcPts val="100"/>
              </a:spcBef>
            </a:pPr>
            <a:r>
              <a:rPr sz="2400" b="1" u="heavy" spc="-5" dirty="0">
                <a:solidFill>
                  <a:srgbClr val="FDB809"/>
                </a:solidFill>
                <a:uFill>
                  <a:solidFill>
                    <a:srgbClr val="FDB809"/>
                  </a:solidFill>
                </a:uFill>
                <a:latin typeface="Arial"/>
                <a:cs typeface="Arial"/>
              </a:rPr>
              <a:t>CONTENTS</a:t>
            </a:r>
            <a:endParaRPr sz="2400">
              <a:latin typeface="Arial"/>
              <a:cs typeface="Arial"/>
            </a:endParaRPr>
          </a:p>
          <a:p>
            <a:pPr marL="255270" indent="-243204">
              <a:spcBef>
                <a:spcPts val="2065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spc="-5" smtClean="0">
                <a:solidFill>
                  <a:srgbClr val="FFFFFF"/>
                </a:solidFill>
                <a:latin typeface="Arial"/>
                <a:cs typeface="Arial"/>
              </a:rPr>
              <a:t>Introduction</a:t>
            </a:r>
            <a:endParaRPr lang="en-US" sz="2400" spc="-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55270" indent="-243204">
              <a:spcBef>
                <a:spcPts val="2065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lang="en-US" sz="2400" spc="-5" dirty="0" smtClean="0">
                <a:solidFill>
                  <a:srgbClr val="FFFFFF"/>
                </a:solidFill>
                <a:latin typeface="Arial"/>
                <a:cs typeface="Arial"/>
              </a:rPr>
              <a:t>General characteristics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Wingdings"/>
              <a:buChar char=""/>
            </a:pPr>
            <a:endParaRPr sz="2500">
              <a:latin typeface="Times New Roman"/>
              <a:cs typeface="Times New Roman"/>
            </a:endParaRPr>
          </a:p>
          <a:p>
            <a:pPr marL="344805" indent="-332740">
              <a:lnSpc>
                <a:spcPct val="100000"/>
              </a:lnSpc>
              <a:buSzPct val="95833"/>
              <a:buFont typeface="Wingdings"/>
              <a:buChar char=""/>
              <a:tabLst>
                <a:tab pos="345440" algn="l"/>
                <a:tab pos="2446655" algn="l"/>
                <a:tab pos="2894965" algn="l"/>
              </a:tabLst>
            </a:pPr>
            <a:r>
              <a:rPr sz="2400" spc="40" smtClean="0">
                <a:solidFill>
                  <a:srgbClr val="FFFFFF"/>
                </a:solidFill>
                <a:latin typeface="Arial"/>
                <a:cs typeface="Arial"/>
              </a:rPr>
              <a:t>Ultrastructure</a:t>
            </a:r>
            <a:r>
              <a:rPr lang="en-US" sz="2400" spc="4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20" smtClean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lang="en-US"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35" smtClean="0">
                <a:solidFill>
                  <a:srgbClr val="FFFFFF"/>
                </a:solidFill>
                <a:latin typeface="Arial"/>
                <a:cs typeface="Arial"/>
              </a:rPr>
              <a:t>mycoplasma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Wingdings"/>
              <a:buChar char=""/>
            </a:pPr>
            <a:endParaRPr sz="2500">
              <a:latin typeface="Times New Roman"/>
              <a:cs typeface="Times New Roman"/>
            </a:endParaRPr>
          </a:p>
          <a:p>
            <a:pPr marL="255270" indent="-243204">
              <a:lnSpc>
                <a:spcPct val="100000"/>
              </a:lnSpc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Mycoplasma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pneumonia</a:t>
            </a:r>
            <a:endParaRPr sz="2400" i="1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Wingdings"/>
              <a:buChar char=""/>
            </a:pPr>
            <a:endParaRPr sz="2500">
              <a:latin typeface="Times New Roman"/>
              <a:cs typeface="Times New Roman"/>
            </a:endParaRPr>
          </a:p>
          <a:p>
            <a:pPr marL="255270" indent="-243204">
              <a:lnSpc>
                <a:spcPct val="100000"/>
              </a:lnSpc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Mycoplasma</a:t>
            </a:r>
            <a:r>
              <a:rPr sz="240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hominis</a:t>
            </a:r>
            <a:endParaRPr sz="2400" i="1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Wingdings"/>
              <a:buChar char=""/>
            </a:pPr>
            <a:endParaRPr sz="2500">
              <a:latin typeface="Times New Roman"/>
              <a:cs typeface="Times New Roman"/>
            </a:endParaRPr>
          </a:p>
          <a:p>
            <a:pPr marL="255270" indent="-243204">
              <a:lnSpc>
                <a:spcPct val="100000"/>
              </a:lnSpc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Mycoplasma</a:t>
            </a:r>
            <a:r>
              <a:rPr sz="240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genitalium</a:t>
            </a:r>
            <a:endParaRPr sz="2400" i="1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Wingdings"/>
              <a:buChar char=""/>
            </a:pPr>
            <a:endParaRPr sz="2500">
              <a:latin typeface="Times New Roman"/>
              <a:cs typeface="Times New Roman"/>
            </a:endParaRPr>
          </a:p>
          <a:p>
            <a:pPr marL="255270" indent="-243204">
              <a:lnSpc>
                <a:spcPct val="100000"/>
              </a:lnSpc>
              <a:spcBef>
                <a:spcPts val="5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spc="-95" dirty="0">
                <a:solidFill>
                  <a:srgbClr val="FFFFFF"/>
                </a:solidFill>
                <a:latin typeface="Arial"/>
                <a:cs typeface="Arial"/>
              </a:rPr>
              <a:t>Reproduction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spc="-3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mycoplasma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Wingdings"/>
              <a:buChar char=""/>
            </a:pPr>
            <a:endParaRPr sz="25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177495"/>
            <a:ext cx="23609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INTRODUCTION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685800" y="914400"/>
            <a:ext cx="7303770" cy="54854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4950" indent="-222885" algn="just">
              <a:lnSpc>
                <a:spcPct val="100000"/>
              </a:lnSpc>
              <a:spcBef>
                <a:spcPts val="95"/>
              </a:spcBef>
              <a:buSzPct val="95454"/>
              <a:buFont typeface="Wingdings"/>
              <a:buChar char=""/>
              <a:tabLst>
                <a:tab pos="235585" algn="l"/>
              </a:tabLst>
            </a:pPr>
            <a:r>
              <a:rPr sz="2200" i="1" spc="-5" dirty="0">
                <a:solidFill>
                  <a:srgbClr val="FFFFFF"/>
                </a:solidFill>
                <a:latin typeface="Arial"/>
                <a:cs typeface="Arial"/>
              </a:rPr>
              <a:t>Mycoplasma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is commonly known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20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pleuropnemonia</a:t>
            </a:r>
            <a:endParaRPr sz="220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50"/>
              </a:spcBef>
              <a:buClr>
                <a:srgbClr val="FFFFFF"/>
              </a:buClr>
              <a:buFont typeface="Wingdings"/>
              <a:buChar char=""/>
            </a:pPr>
            <a:endParaRPr sz="2250">
              <a:latin typeface="Times New Roman"/>
              <a:cs typeface="Times New Roman"/>
            </a:endParaRPr>
          </a:p>
          <a:p>
            <a:pPr marL="12700" marR="47625" algn="just">
              <a:lnSpc>
                <a:spcPct val="100000"/>
              </a:lnSpc>
              <a:buSzPct val="95454"/>
              <a:buFont typeface="Wingdings"/>
              <a:buChar char=""/>
              <a:tabLst>
                <a:tab pos="235585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First organism to be recognised as responsible for highly  contagious disease of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cattle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known as bovine  pleuropnemonia</a:t>
            </a:r>
            <a:endParaRPr sz="220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</a:pPr>
            <a:endParaRPr sz="2300">
              <a:latin typeface="Times New Roman"/>
              <a:cs typeface="Times New Roman"/>
            </a:endParaRPr>
          </a:p>
          <a:p>
            <a:pPr marL="12700" marR="80010" algn="just">
              <a:lnSpc>
                <a:spcPct val="100000"/>
              </a:lnSpc>
              <a:buSzPct val="95454"/>
              <a:buFont typeface="Wingdings"/>
              <a:buChar char=""/>
              <a:tabLst>
                <a:tab pos="313055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Doi et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al.(1967)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Ishiie et al.(1967) reported mycoplasma  to be the causitive agents of many plant diseases such as  Aster yellows, Potato witches broom and Dwarf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disease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of  mulberry</a:t>
            </a:r>
            <a:endParaRPr sz="220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55"/>
              </a:spcBef>
              <a:buClr>
                <a:srgbClr val="FFFFFF"/>
              </a:buClr>
              <a:buFont typeface="Wingdings"/>
              <a:buChar char=""/>
            </a:pPr>
            <a:endParaRPr sz="22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buSzPct val="95454"/>
              <a:buFont typeface="Wingdings"/>
              <a:buChar char=""/>
              <a:tabLst>
                <a:tab pos="235585" algn="l"/>
                <a:tab pos="1960245" algn="l"/>
              </a:tabLst>
            </a:pPr>
            <a:r>
              <a:rPr sz="2200" i="1" spc="-5" dirty="0">
                <a:solidFill>
                  <a:srgbClr val="FFFFFF"/>
                </a:solidFill>
                <a:latin typeface="Arial"/>
                <a:cs typeface="Arial"/>
              </a:rPr>
              <a:t>Mycoplasma	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refers to a genus of bacteria that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lack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 cell  wall. Without a cell wall, they are unaffected by many  common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antibiotics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such as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penicillin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or other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beta-lactam 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antibiotics that target cell wall synthesis. They can be  parasitic or</a:t>
            </a:r>
            <a:r>
              <a:rPr sz="22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saprotrophic.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50098" cy="830997"/>
          </a:xfrm>
        </p:spPr>
        <p:txBody>
          <a:bodyPr/>
          <a:lstStyle/>
          <a:p>
            <a:pPr algn="ctr"/>
            <a:r>
              <a:rPr lang="en-US" sz="5400" u="none" dirty="0" smtClean="0"/>
              <a:t>General characteristics</a:t>
            </a:r>
            <a:endParaRPr lang="en-US" sz="5400" u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8458200" cy="1723549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 </a:t>
            </a:r>
            <a:r>
              <a:rPr lang="en-US" sz="28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Lack a rigid cell wall 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Extremely </a:t>
            </a:r>
            <a:r>
              <a:rPr lang="en-US" sz="2800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pleomorphic</a:t>
            </a:r>
            <a:r>
              <a:rPr lang="en-US" sz="28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Surrounded by a single triple layered     membrane containing cholesterol</a:t>
            </a:r>
            <a:endParaRPr lang="en-US" sz="28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0201" t="49460" r="23880"/>
          <a:stretch>
            <a:fillRect/>
          </a:stretch>
        </p:blipFill>
        <p:spPr bwMode="auto">
          <a:xfrm>
            <a:off x="1676400" y="2971800"/>
            <a:ext cx="5791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81000"/>
            <a:ext cx="8427719" cy="6894195"/>
          </a:xfrm>
        </p:spPr>
        <p:txBody>
          <a:bodyPr/>
          <a:lstStyle/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3B3835"/>
                </a:solidFill>
                <a:latin typeface="Helvetica Neue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Helvetica Neue"/>
              </a:rPr>
              <a:t>Smallest free living organisms 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  <a:latin typeface="Helvetica Neue"/>
              </a:rPr>
              <a:t> Gram –</a:t>
            </a:r>
            <a:r>
              <a:rPr lang="en-US" sz="2800" dirty="0" err="1" smtClean="0">
                <a:solidFill>
                  <a:schemeClr val="bg1"/>
                </a:solidFill>
                <a:latin typeface="Helvetica Neue"/>
              </a:rPr>
              <a:t>ve</a:t>
            </a:r>
            <a:r>
              <a:rPr lang="en-US" sz="2800" dirty="0" smtClean="0">
                <a:solidFill>
                  <a:schemeClr val="bg1"/>
                </a:solidFill>
                <a:latin typeface="Helvetica Neue"/>
              </a:rPr>
              <a:t>, but better stained with </a:t>
            </a:r>
            <a:r>
              <a:rPr lang="en-US" sz="2800" dirty="0" err="1" smtClean="0">
                <a:solidFill>
                  <a:schemeClr val="bg1"/>
                </a:solidFill>
                <a:latin typeface="Helvetica Neue"/>
              </a:rPr>
              <a:t>Giemsa</a:t>
            </a:r>
            <a:r>
              <a:rPr lang="en-US" sz="2800" dirty="0" smtClean="0">
                <a:solidFill>
                  <a:schemeClr val="bg1"/>
                </a:solidFill>
                <a:latin typeface="Helvetica Neue"/>
              </a:rPr>
              <a:t> stain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  <a:latin typeface="Helvetica Neue"/>
              </a:rPr>
              <a:t> Non-</a:t>
            </a:r>
            <a:r>
              <a:rPr lang="en-US" sz="2800" dirty="0" err="1" smtClean="0">
                <a:solidFill>
                  <a:schemeClr val="bg1"/>
                </a:solidFill>
                <a:latin typeface="Helvetica Neue"/>
              </a:rPr>
              <a:t>sporing</a:t>
            </a:r>
            <a:r>
              <a:rPr lang="en-US" sz="2800" dirty="0" smtClean="0">
                <a:solidFill>
                  <a:schemeClr val="bg1"/>
                </a:solidFill>
                <a:latin typeface="Helvetica Neue"/>
              </a:rPr>
              <a:t>, non-flagellated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  <a:latin typeface="Helvetica Neue"/>
              </a:rPr>
              <a:t> Non-motile, may show gliding motility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 Reproduce by fission &amp; budding 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 Spherical (125-250nm)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  Branching filaments (500-1000nm)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 Killed by heating at 56° C X 30 </a:t>
            </a:r>
            <a:r>
              <a:rPr lang="en-US" sz="2800" dirty="0" err="1" smtClean="0">
                <a:solidFill>
                  <a:schemeClr val="bg1"/>
                </a:solidFill>
              </a:rPr>
              <a:t>mnts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Lysis</a:t>
            </a:r>
            <a:r>
              <a:rPr lang="en-US" sz="2800" dirty="0" smtClean="0">
                <a:solidFill>
                  <a:schemeClr val="bg1"/>
                </a:solidFill>
              </a:rPr>
              <a:t> by surface active agents &amp; </a:t>
            </a:r>
            <a:r>
              <a:rPr lang="en-US" sz="2800" dirty="0" err="1" smtClean="0">
                <a:solidFill>
                  <a:schemeClr val="bg1"/>
                </a:solidFill>
              </a:rPr>
              <a:t>lipolytic</a:t>
            </a:r>
            <a:r>
              <a:rPr lang="en-US" sz="2800" dirty="0" smtClean="0">
                <a:solidFill>
                  <a:schemeClr val="bg1"/>
                </a:solidFill>
              </a:rPr>
              <a:t> agents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 Cannot synthesize cholesterol 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 Need incorporation of sterol in medium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 Resistant to cell wall active antibiotics 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 Contain both RNA &amp; DNA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 Can reproduce in cell free medium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Ureaplasma</a:t>
            </a:r>
            <a:r>
              <a:rPr lang="en-US" sz="2800" dirty="0" smtClean="0">
                <a:solidFill>
                  <a:schemeClr val="bg1"/>
                </a:solidFill>
              </a:rPr>
              <a:t> hydrolyze urea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100" y="169163"/>
            <a:ext cx="4218432" cy="7132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5855" y="253695"/>
            <a:ext cx="653694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68650" algn="l"/>
              </a:tabLst>
            </a:pPr>
            <a:r>
              <a:rPr sz="2400" u="none" spc="35" smtClean="0"/>
              <a:t>U</a:t>
            </a:r>
            <a:r>
              <a:rPr sz="2400" u="none" spc="-140" smtClean="0"/>
              <a:t>L</a:t>
            </a:r>
            <a:r>
              <a:rPr sz="2400" u="none" spc="40" smtClean="0"/>
              <a:t>T</a:t>
            </a:r>
            <a:r>
              <a:rPr sz="2400" u="none" spc="35" smtClean="0"/>
              <a:t>RAS</a:t>
            </a:r>
            <a:r>
              <a:rPr sz="2400" u="none" spc="40" smtClean="0"/>
              <a:t>T</a:t>
            </a:r>
            <a:r>
              <a:rPr sz="2400" u="none" spc="50" smtClean="0"/>
              <a:t>RU</a:t>
            </a:r>
            <a:r>
              <a:rPr sz="2400" u="none" spc="35" smtClean="0"/>
              <a:t>C</a:t>
            </a:r>
            <a:r>
              <a:rPr sz="2400" u="none" spc="50" smtClean="0"/>
              <a:t>TU</a:t>
            </a:r>
            <a:r>
              <a:rPr sz="2400" u="none" spc="35" smtClean="0"/>
              <a:t>R</a:t>
            </a:r>
            <a:r>
              <a:rPr sz="2400" u="none" smtClean="0"/>
              <a:t>E</a:t>
            </a:r>
            <a:r>
              <a:rPr lang="en-US" sz="2400" u="none" dirty="0" smtClean="0"/>
              <a:t> </a:t>
            </a:r>
            <a:r>
              <a:rPr sz="2400" u="none" spc="45" smtClean="0"/>
              <a:t>O</a:t>
            </a:r>
            <a:r>
              <a:rPr sz="2400" u="none" smtClean="0"/>
              <a:t>F</a:t>
            </a:r>
            <a:r>
              <a:rPr lang="en-US" sz="2400" u="none" dirty="0" smtClean="0"/>
              <a:t> MYCOPLASMA</a:t>
            </a:r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5181600" y="685800"/>
            <a:ext cx="3776472" cy="3505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8600" y="457200"/>
            <a:ext cx="6934200" cy="5883662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88900" marR="3048000" lvl="0">
              <a:lnSpc>
                <a:spcPts val="2400"/>
              </a:lnSpc>
              <a:spcBef>
                <a:spcPts val="580"/>
              </a:spcBef>
              <a:buSzPct val="83333"/>
              <a:tabLst>
                <a:tab pos="393700" algn="l"/>
              </a:tabLst>
            </a:pPr>
            <a:endParaRPr lang="en-US" sz="2000" b="1" spc="-952" baseline="6944" dirty="0" smtClean="0">
              <a:solidFill>
                <a:srgbClr val="FDB809"/>
              </a:solidFill>
              <a:latin typeface="Times New Roman"/>
              <a:cs typeface="Times New Roman"/>
            </a:endParaRPr>
          </a:p>
          <a:p>
            <a:pPr marL="88900" marR="3048000" lvl="0">
              <a:lnSpc>
                <a:spcPts val="2400"/>
              </a:lnSpc>
              <a:spcBef>
                <a:spcPts val="580"/>
              </a:spcBef>
              <a:buSzPct val="83333"/>
              <a:buFont typeface="Wingdings" pitchFamily="2" charset="2"/>
              <a:buChar char="Ø"/>
              <a:tabLst>
                <a:tab pos="393700" algn="l"/>
              </a:tabLst>
            </a:pP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  Cells are very small measuring 0.2- 0.3 micrometer </a:t>
            </a: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lang="en-US"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diameter</a:t>
            </a: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har char=""/>
            </a:pPr>
            <a:r>
              <a:rPr lang="en-US" sz="2000" dirty="0" smtClean="0">
                <a:latin typeface="Times New Roman"/>
                <a:cs typeface="Times New Roman"/>
              </a:rPr>
              <a:t> </a:t>
            </a:r>
            <a:endParaRPr sz="2000">
              <a:latin typeface="Times New Roman"/>
              <a:cs typeface="Times New Roman"/>
            </a:endParaRPr>
          </a:p>
          <a:p>
            <a:pPr marL="429895" indent="-341630">
              <a:lnSpc>
                <a:spcPct val="100000"/>
              </a:lnSpc>
              <a:buFont typeface="Wingdings"/>
              <a:buChar char=""/>
              <a:tabLst>
                <a:tab pos="429895" algn="l"/>
                <a:tab pos="43053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Cells occur in coccus,</a:t>
            </a:r>
            <a:r>
              <a:rPr sz="20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elongated</a:t>
            </a:r>
            <a:endParaRPr sz="2000">
              <a:latin typeface="Arial"/>
              <a:cs typeface="Arial"/>
            </a:endParaRPr>
          </a:p>
          <a:p>
            <a:pPr marL="889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000">
                <a:solidFill>
                  <a:srgbClr val="FFFFFF"/>
                </a:solidFill>
                <a:latin typeface="Arial"/>
                <a:cs typeface="Arial"/>
              </a:rPr>
              <a:t>filamentous</a:t>
            </a:r>
            <a:r>
              <a:rPr sz="20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mtClean="0">
                <a:solidFill>
                  <a:srgbClr val="FFFFFF"/>
                </a:solidFill>
                <a:latin typeface="Arial"/>
                <a:cs typeface="Arial"/>
              </a:rPr>
              <a:t>form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88900" marR="3386454">
              <a:lnSpc>
                <a:spcPct val="100000"/>
              </a:lnSpc>
              <a:buFont typeface="Wingdings"/>
              <a:buChar char=""/>
              <a:tabLst>
                <a:tab pos="429895" algn="l"/>
                <a:tab pos="430530" algn="l"/>
              </a:tabLst>
            </a:pP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mtClean="0">
                <a:solidFill>
                  <a:srgbClr val="FFFFFF"/>
                </a:solidFill>
                <a:latin typeface="Arial"/>
                <a:cs typeface="Arial"/>
              </a:rPr>
              <a:t>Cells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000">
                <a:solidFill>
                  <a:srgbClr val="FFFFFF"/>
                </a:solidFill>
                <a:latin typeface="Arial"/>
                <a:cs typeface="Arial"/>
              </a:rPr>
              <a:t>nonmotile </a:t>
            </a:r>
            <a:r>
              <a:rPr sz="2000" smtClean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mtClean="0">
                <a:solidFill>
                  <a:srgbClr val="FFFFFF"/>
                </a:solidFill>
                <a:latin typeface="Arial"/>
                <a:cs typeface="Arial"/>
              </a:rPr>
              <a:t>lack</a:t>
            </a:r>
            <a:r>
              <a:rPr sz="2000" spc="-13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FFFFFF"/>
                </a:solidFill>
                <a:latin typeface="Arial"/>
                <a:cs typeface="Arial"/>
              </a:rPr>
              <a:t>cell  </a:t>
            </a:r>
            <a:r>
              <a:rPr sz="2000" smtClean="0">
                <a:solidFill>
                  <a:srgbClr val="FFFFFF"/>
                </a:solidFill>
                <a:latin typeface="Arial"/>
                <a:cs typeface="Arial"/>
              </a:rPr>
              <a:t>wall</a:t>
            </a:r>
            <a:endParaRPr lang="en-US" sz="20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88900" marR="3386454">
              <a:lnSpc>
                <a:spcPct val="100000"/>
              </a:lnSpc>
              <a:buFont typeface="Wingdings"/>
              <a:buChar char=""/>
              <a:tabLst>
                <a:tab pos="429895" algn="l"/>
                <a:tab pos="430530" algn="l"/>
              </a:tabLst>
            </a:pPr>
            <a:endParaRPr sz="2050">
              <a:latin typeface="Times New Roman"/>
              <a:cs typeface="Times New Roman"/>
            </a:endParaRPr>
          </a:p>
          <a:p>
            <a:pPr marL="429895" indent="-341630">
              <a:lnSpc>
                <a:spcPct val="100000"/>
              </a:lnSpc>
              <a:buFont typeface="Wingdings"/>
              <a:buChar char=""/>
              <a:tabLst>
                <a:tab pos="429895" algn="l"/>
                <a:tab pos="43053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Cell comprises of </a:t>
            </a:r>
            <a:r>
              <a:rPr sz="2000">
                <a:solidFill>
                  <a:srgbClr val="FFFFFF"/>
                </a:solidFill>
                <a:latin typeface="Arial"/>
                <a:cs typeface="Arial"/>
              </a:rPr>
              <a:t>3 </a:t>
            </a:r>
            <a:r>
              <a:rPr sz="2000" smtClean="0">
                <a:solidFill>
                  <a:srgbClr val="FFFFFF"/>
                </a:solidFill>
                <a:latin typeface="Arial"/>
                <a:cs typeface="Arial"/>
              </a:rPr>
              <a:t>components</a:t>
            </a:r>
            <a:endParaRPr lang="en-US" sz="20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429895" indent="-341630">
              <a:lnSpc>
                <a:spcPct val="100000"/>
              </a:lnSpc>
              <a:tabLst>
                <a:tab pos="429895" algn="l"/>
                <a:tab pos="430530" algn="l"/>
              </a:tabLst>
            </a:pPr>
            <a:r>
              <a:rPr sz="2000" spc="-13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mtClean="0">
                <a:solidFill>
                  <a:srgbClr val="FFFFFF"/>
                </a:solidFill>
                <a:latin typeface="Arial"/>
                <a:cs typeface="Arial"/>
              </a:rPr>
              <a:t>ce</a:t>
            </a:r>
            <a:r>
              <a:rPr lang="en-US" sz="2000" dirty="0" err="1" smtClean="0">
                <a:solidFill>
                  <a:srgbClr val="FFFFFF"/>
                </a:solidFill>
                <a:latin typeface="Arial"/>
                <a:cs typeface="Arial"/>
              </a:rPr>
              <a:t>ll</a:t>
            </a: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mtClean="0">
                <a:solidFill>
                  <a:srgbClr val="FFFFFF"/>
                </a:solidFill>
                <a:latin typeface="Arial"/>
                <a:cs typeface="Arial"/>
              </a:rPr>
              <a:t>membrane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, ribosomes, </a:t>
            </a:r>
            <a:r>
              <a:rPr sz="200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0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mtClean="0">
                <a:solidFill>
                  <a:srgbClr val="FFFFFF"/>
                </a:solidFill>
                <a:latin typeface="Arial"/>
                <a:cs typeface="Arial"/>
              </a:rPr>
              <a:t>nucleoid</a:t>
            </a:r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429895" indent="-341630">
              <a:lnSpc>
                <a:spcPct val="100000"/>
              </a:lnSpc>
              <a:tabLst>
                <a:tab pos="429895" algn="l"/>
                <a:tab pos="430530" algn="l"/>
              </a:tabLst>
            </a:pP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i.e. </a:t>
            </a:r>
            <a:r>
              <a:rPr sz="2000" smtClean="0">
                <a:solidFill>
                  <a:srgbClr val="FFFFFF"/>
                </a:solidFill>
                <a:latin typeface="Arial"/>
                <a:cs typeface="Arial"/>
              </a:rPr>
              <a:t>highly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coiled circular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chromosome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Clr>
                <a:srgbClr val="FFFFFF"/>
              </a:buClr>
              <a:buFont typeface="Arial"/>
              <a:buAutoNum type="alphaLcPeriod" startAt="5"/>
            </a:pPr>
            <a:endParaRPr sz="3100">
              <a:latin typeface="Times New Roman"/>
              <a:cs typeface="Times New Roman"/>
            </a:endParaRPr>
          </a:p>
          <a:p>
            <a:pPr marL="165100" marR="30480" lvl="2">
              <a:lnSpc>
                <a:spcPct val="100000"/>
              </a:lnSpc>
              <a:buFont typeface="Wingdings"/>
              <a:buChar char=""/>
              <a:tabLst>
                <a:tab pos="506095" algn="l"/>
                <a:tab pos="506730" algn="l"/>
              </a:tabLst>
            </a:pP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mtClean="0">
                <a:solidFill>
                  <a:srgbClr val="FFFFFF"/>
                </a:solidFill>
                <a:latin typeface="Arial"/>
                <a:cs typeface="Arial"/>
              </a:rPr>
              <a:t>Cell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membrane section shows triple layered 75A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110A</a:t>
            </a:r>
            <a:r>
              <a:rPr sz="2000" spc="-3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thick  structure</a:t>
            </a:r>
            <a:endParaRPr sz="2000">
              <a:latin typeface="Arial"/>
              <a:cs typeface="Arial"/>
            </a:endParaRPr>
          </a:p>
          <a:p>
            <a:pPr lvl="2">
              <a:lnSpc>
                <a:spcPct val="100000"/>
              </a:lnSpc>
              <a:spcBef>
                <a:spcPts val="45"/>
              </a:spcBef>
              <a:buClr>
                <a:srgbClr val="FFFFFF"/>
              </a:buClr>
              <a:buFont typeface="Wingdings"/>
              <a:buChar char=""/>
            </a:pPr>
            <a:endParaRPr sz="2050">
              <a:latin typeface="Times New Roman"/>
              <a:cs typeface="Times New Roman"/>
            </a:endParaRPr>
          </a:p>
          <a:p>
            <a:pPr marL="506095" lvl="2" indent="-341630">
              <a:lnSpc>
                <a:spcPct val="100000"/>
              </a:lnSpc>
              <a:buFont typeface="Wingdings"/>
              <a:buChar char=""/>
              <a:tabLst>
                <a:tab pos="506095" algn="l"/>
                <a:tab pos="506730" algn="l"/>
                <a:tab pos="5190490" algn="l"/>
              </a:tabLst>
            </a:pPr>
            <a:r>
              <a:rPr sz="2000">
                <a:solidFill>
                  <a:srgbClr val="FFFFFF"/>
                </a:solidFill>
                <a:latin typeface="Arial"/>
                <a:cs typeface="Arial"/>
              </a:rPr>
              <a:t>Cell </a:t>
            </a:r>
            <a:r>
              <a:rPr sz="2000" smtClean="0">
                <a:solidFill>
                  <a:srgbClr val="FFFFFF"/>
                </a:solidFill>
                <a:latin typeface="Arial"/>
                <a:cs typeface="Arial"/>
              </a:rPr>
              <a:t>membrane</a:t>
            </a: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mtClean="0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higher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>
                <a:solidFill>
                  <a:srgbClr val="FFFFFF"/>
                </a:solidFill>
                <a:latin typeface="Arial"/>
                <a:cs typeface="Arial"/>
              </a:rPr>
              <a:t>lipid</a:t>
            </a:r>
            <a:r>
              <a:rPr sz="20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mtClean="0">
                <a:solidFill>
                  <a:srgbClr val="FFFFFF"/>
                </a:solidFill>
                <a:latin typeface="Arial"/>
                <a:cs typeface="Arial"/>
              </a:rPr>
              <a:t>content</a:t>
            </a: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smtClean="0">
                <a:solidFill>
                  <a:srgbClr val="FFFFFF"/>
                </a:solidFill>
                <a:latin typeface="Arial"/>
                <a:cs typeface="Arial"/>
              </a:rPr>
              <a:t>than</a:t>
            </a:r>
            <a:r>
              <a:rPr sz="2000" spc="-3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mtClean="0">
                <a:solidFill>
                  <a:srgbClr val="FFFFFF"/>
                </a:solidFill>
                <a:latin typeface="Arial"/>
                <a:cs typeface="Arial"/>
              </a:rPr>
              <a:t>bacteria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43400" y="304800"/>
            <a:ext cx="3776472" cy="350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39" y="177495"/>
            <a:ext cx="8005445" cy="57353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3695" indent="-34163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353695" algn="l"/>
                <a:tab pos="35433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Protein constitutes 50-80% of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dry weight of whole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cell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353695" indent="-341630">
              <a:lnSpc>
                <a:spcPct val="100000"/>
              </a:lnSpc>
              <a:buFont typeface="Wingdings"/>
              <a:buChar char=""/>
              <a:tabLst>
                <a:tab pos="353695" algn="l"/>
                <a:tab pos="35433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DNA is 4-7% and RNA is</a:t>
            </a:r>
            <a:r>
              <a:rPr sz="2000" spc="-3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8-17%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FFFFF"/>
              </a:buClr>
              <a:buFont typeface="Wingdings"/>
              <a:buChar char=""/>
            </a:pPr>
            <a:endParaRPr sz="2050">
              <a:latin typeface="Times New Roman"/>
              <a:cs typeface="Times New Roman"/>
            </a:endParaRPr>
          </a:p>
          <a:p>
            <a:pPr marL="12700" marR="3750310">
              <a:lnSpc>
                <a:spcPct val="100000"/>
              </a:lnSpc>
              <a:buFont typeface="Wingdings"/>
              <a:buChar char=""/>
              <a:tabLst>
                <a:tab pos="353695" algn="l"/>
                <a:tab pos="35433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Remarkable property is to  squeezing through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filter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pores</a:t>
            </a:r>
            <a:r>
              <a:rPr sz="20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smaller  than their actual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diameter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FFFF"/>
              </a:buClr>
              <a:buFont typeface="Wingdings"/>
              <a:buChar char=""/>
            </a:pPr>
            <a:endParaRPr sz="2050">
              <a:latin typeface="Times New Roman"/>
              <a:cs typeface="Times New Roman"/>
            </a:endParaRPr>
          </a:p>
          <a:p>
            <a:pPr marL="12700" marR="375094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53695" algn="l"/>
                <a:tab pos="35433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Most of the species on solid</a:t>
            </a:r>
            <a:r>
              <a:rPr sz="20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media 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form characteristic small fried egg  colonies</a:t>
            </a:r>
            <a:endParaRPr sz="2000">
              <a:latin typeface="Arial"/>
              <a:cs typeface="Arial"/>
            </a:endParaRPr>
          </a:p>
          <a:p>
            <a:pPr marL="165100" marR="108585" lvl="1">
              <a:lnSpc>
                <a:spcPct val="100000"/>
              </a:lnSpc>
              <a:spcBef>
                <a:spcPts val="1800"/>
              </a:spcBef>
              <a:buFont typeface="Wingdings"/>
              <a:buChar char=""/>
              <a:tabLst>
                <a:tab pos="43688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Denser inclusions sometimes limited by triple layered</a:t>
            </a:r>
            <a:r>
              <a:rPr sz="20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membranes,  as well as surrounded vesicles, were observed in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cytoplasm of  cells of some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strains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Clr>
                <a:srgbClr val="FFFFFF"/>
              </a:buClr>
              <a:buFont typeface="Wingdings"/>
              <a:buChar char=""/>
            </a:pPr>
            <a:endParaRPr sz="2200">
              <a:latin typeface="Times New Roman"/>
              <a:cs typeface="Times New Roman"/>
            </a:endParaRPr>
          </a:p>
          <a:p>
            <a:pPr marL="165100" marR="5080" lvl="1">
              <a:lnSpc>
                <a:spcPts val="2340"/>
              </a:lnSpc>
              <a:buFont typeface="Wingdings"/>
              <a:buChar char=""/>
              <a:tabLst>
                <a:tab pos="36830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Cells show close similarity of internal structure to that of bacteria  except there is a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triple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layered external membrane in place of cell</a:t>
            </a:r>
            <a:r>
              <a:rPr sz="20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wall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172923"/>
            <a:ext cx="442658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u="none" dirty="0">
                <a:latin typeface="Arial"/>
                <a:cs typeface="Arial"/>
              </a:rPr>
              <a:t>Mycoplasma</a:t>
            </a:r>
            <a:r>
              <a:rPr b="0" u="none" spc="-90" dirty="0">
                <a:latin typeface="Arial"/>
                <a:cs typeface="Arial"/>
              </a:rPr>
              <a:t> </a:t>
            </a:r>
            <a:r>
              <a:rPr b="0" u="none" spc="-5" dirty="0">
                <a:latin typeface="Arial"/>
                <a:cs typeface="Arial"/>
              </a:rPr>
              <a:t>pneumonia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863854"/>
            <a:ext cx="5541010" cy="4719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7630">
              <a:lnSpc>
                <a:spcPct val="100000"/>
              </a:lnSpc>
              <a:spcBef>
                <a:spcPts val="95"/>
              </a:spcBef>
              <a:buSzPct val="95454"/>
              <a:buFont typeface="Wingdings"/>
              <a:buChar char=""/>
              <a:tabLst>
                <a:tab pos="235585" algn="l"/>
              </a:tabLst>
            </a:pPr>
            <a:r>
              <a:rPr sz="2200" i="1" spc="-5" dirty="0">
                <a:solidFill>
                  <a:srgbClr val="FFFFFF"/>
                </a:solidFill>
                <a:latin typeface="Arial"/>
                <a:cs typeface="Arial"/>
              </a:rPr>
              <a:t>M pneumoniae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is one of the smallest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free- 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living organism capable of self</a:t>
            </a:r>
            <a:r>
              <a:rPr sz="22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replication</a:t>
            </a:r>
            <a:endParaRPr sz="2200">
              <a:latin typeface="Arial"/>
              <a:cs typeface="Arial"/>
            </a:endParaRPr>
          </a:p>
          <a:p>
            <a:pPr marL="307975" indent="-295910">
              <a:lnSpc>
                <a:spcPct val="100000"/>
              </a:lnSpc>
              <a:buSzPct val="95454"/>
              <a:buFont typeface="Wingdings"/>
              <a:buChar char=""/>
              <a:tabLst>
                <a:tab pos="308610" algn="l"/>
                <a:tab pos="4193540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They lack</a:t>
            </a:r>
            <a:r>
              <a:rPr sz="22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>
                <a:solidFill>
                  <a:srgbClr val="FFFFFF"/>
                </a:solidFill>
                <a:latin typeface="Arial"/>
                <a:cs typeface="Arial"/>
              </a:rPr>
              <a:t>peptidoglycon</a:t>
            </a:r>
            <a:r>
              <a:rPr sz="2200" spc="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smtClean="0">
                <a:solidFill>
                  <a:srgbClr val="FFFFFF"/>
                </a:solidFill>
                <a:latin typeface="Arial"/>
                <a:cs typeface="Arial"/>
              </a:rPr>
              <a:t>cell</a:t>
            </a:r>
            <a:r>
              <a:rPr lang="en-US" sz="2200" spc="-5" dirty="0" smtClean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sz="2200" spc="-5" smtClean="0">
                <a:solidFill>
                  <a:srgbClr val="FFFFFF"/>
                </a:solidFill>
                <a:latin typeface="Arial"/>
                <a:cs typeface="Arial"/>
              </a:rPr>
              <a:t>wall</a:t>
            </a:r>
            <a:endParaRPr sz="2200">
              <a:latin typeface="Arial"/>
              <a:cs typeface="Arial"/>
            </a:endParaRPr>
          </a:p>
          <a:p>
            <a:pPr marL="234950" indent="-222885">
              <a:lnSpc>
                <a:spcPct val="100000"/>
              </a:lnSpc>
              <a:buSzPct val="95454"/>
              <a:buFont typeface="Wingdings"/>
              <a:buChar char=""/>
              <a:tabLst>
                <a:tab pos="235585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They are resistant to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penicillin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2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beta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lacton</a:t>
            </a:r>
            <a:r>
              <a:rPr sz="22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antibiotics</a:t>
            </a:r>
            <a:endParaRPr sz="2200">
              <a:latin typeface="Arial"/>
              <a:cs typeface="Arial"/>
            </a:endParaRPr>
          </a:p>
          <a:p>
            <a:pPr marL="12700" marR="744220">
              <a:lnSpc>
                <a:spcPct val="100000"/>
              </a:lnSpc>
              <a:buSzPct val="95454"/>
              <a:buFont typeface="Wingdings"/>
              <a:buChar char=""/>
              <a:tabLst>
                <a:tab pos="235585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They have cell membrane with sterol  compounds</a:t>
            </a:r>
            <a:endParaRPr sz="2200">
              <a:latin typeface="Arial"/>
              <a:cs typeface="Arial"/>
            </a:endParaRPr>
          </a:p>
          <a:p>
            <a:pPr marL="12700" marR="437515">
              <a:lnSpc>
                <a:spcPct val="100000"/>
              </a:lnSpc>
              <a:buSzPct val="95454"/>
              <a:buFont typeface="Wingdings"/>
              <a:buChar char=""/>
              <a:tabLst>
                <a:tab pos="235585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Mycoplasma pneumonia, an airborn  bacterium, causes upper respiratory tract  infections which lead to mycoplasma  pneumonia in 5 to 10 percent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2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patients.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buSzPct val="95454"/>
              <a:buFont typeface="Wingdings"/>
              <a:buChar char=""/>
              <a:tabLst>
                <a:tab pos="313055" algn="l"/>
              </a:tabLst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It can also lead to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tracheobronchitis, 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according to the Centers for Disease Control  and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Prevention.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61076" y="760476"/>
            <a:ext cx="3127248" cy="2593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62600" y="4191000"/>
            <a:ext cx="3073907" cy="2392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172923"/>
            <a:ext cx="37871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u="none" dirty="0">
                <a:latin typeface="Arial"/>
                <a:cs typeface="Arial"/>
              </a:rPr>
              <a:t>Mycoplasma</a:t>
            </a:r>
            <a:r>
              <a:rPr b="0" u="none" spc="-325" dirty="0">
                <a:latin typeface="Arial"/>
                <a:cs typeface="Arial"/>
              </a:rPr>
              <a:t> </a:t>
            </a:r>
            <a:r>
              <a:rPr b="0" u="none" spc="-5" dirty="0">
                <a:latin typeface="Arial"/>
                <a:cs typeface="Arial"/>
              </a:rPr>
              <a:t>hominis</a:t>
            </a:r>
          </a:p>
        </p:txBody>
      </p:sp>
      <p:sp>
        <p:nvSpPr>
          <p:cNvPr id="3" name="object 3"/>
          <p:cNvSpPr/>
          <p:nvPr/>
        </p:nvSpPr>
        <p:spPr>
          <a:xfrm>
            <a:off x="5332476" y="150876"/>
            <a:ext cx="3432048" cy="37292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39" y="726694"/>
            <a:ext cx="7750809" cy="481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4790" indent="-212725">
              <a:lnSpc>
                <a:spcPct val="100000"/>
              </a:lnSpc>
              <a:spcBef>
                <a:spcPts val="100"/>
              </a:spcBef>
              <a:buSzPct val="95238"/>
              <a:buFont typeface="Wingdings"/>
              <a:buChar char=""/>
              <a:tabLst>
                <a:tab pos="225425" algn="l"/>
              </a:tabLst>
            </a:pP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They lives parasitically and</a:t>
            </a:r>
            <a:r>
              <a:rPr sz="2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saprophytically</a:t>
            </a:r>
            <a:endParaRPr sz="2100">
              <a:latin typeface="Arial"/>
              <a:cs typeface="Arial"/>
            </a:endParaRPr>
          </a:p>
          <a:p>
            <a:pPr marL="12700" marR="2796540">
              <a:lnSpc>
                <a:spcPct val="100000"/>
              </a:lnSpc>
              <a:buSzPct val="95238"/>
              <a:buFont typeface="Wingdings"/>
              <a:buChar char=""/>
              <a:tabLst>
                <a:tab pos="225425" algn="l"/>
              </a:tabLst>
            </a:pP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They are pleuromorphic, </a:t>
            </a:r>
            <a:r>
              <a:rPr sz="2100" spc="-5">
                <a:solidFill>
                  <a:srgbClr val="FFFFFF"/>
                </a:solidFill>
                <a:latin typeface="Arial"/>
                <a:cs typeface="Arial"/>
              </a:rPr>
              <a:t>gram </a:t>
            </a:r>
            <a:r>
              <a:rPr sz="2100" spc="-5" smtClean="0">
                <a:solidFill>
                  <a:srgbClr val="FFFFFF"/>
                </a:solidFill>
                <a:latin typeface="Arial"/>
                <a:cs typeface="Arial"/>
              </a:rPr>
              <a:t>neg</a:t>
            </a:r>
            <a:r>
              <a:rPr lang="en-US" sz="2100" spc="-5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100" spc="-5" smtClean="0">
                <a:solidFill>
                  <a:srgbClr val="FFFFFF"/>
                </a:solidFill>
                <a:latin typeface="Arial"/>
                <a:cs typeface="Arial"/>
              </a:rPr>
              <a:t>tive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,  diameter 0.2-0.3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micrometer</a:t>
            </a:r>
            <a:endParaRPr sz="2100">
              <a:latin typeface="Arial"/>
              <a:cs typeface="Arial"/>
            </a:endParaRPr>
          </a:p>
          <a:p>
            <a:pPr marL="12700" marR="3666490">
              <a:lnSpc>
                <a:spcPct val="100000"/>
              </a:lnSpc>
              <a:buSzPct val="95238"/>
              <a:buFont typeface="Wingdings"/>
              <a:buChar char=""/>
              <a:tabLst>
                <a:tab pos="225425" algn="l"/>
              </a:tabLst>
            </a:pP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Their shape varies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21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coccoid, 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filamentos,irregular</a:t>
            </a:r>
            <a:endParaRPr sz="2100">
              <a:latin typeface="Arial"/>
              <a:cs typeface="Arial"/>
            </a:endParaRPr>
          </a:p>
          <a:p>
            <a:pPr marL="12700" marR="2669540">
              <a:lnSpc>
                <a:spcPct val="100000"/>
              </a:lnSpc>
              <a:buSzPct val="95238"/>
              <a:buFont typeface="Wingdings"/>
              <a:buChar char=""/>
              <a:tabLst>
                <a:tab pos="225425" algn="l"/>
              </a:tabLst>
            </a:pP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These include ribosome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like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granules,  irregular dark region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mesh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like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strands in  nuclear</a:t>
            </a:r>
            <a:r>
              <a:rPr sz="21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region.</a:t>
            </a:r>
            <a:endParaRPr sz="2100">
              <a:latin typeface="Arial"/>
              <a:cs typeface="Arial"/>
            </a:endParaRPr>
          </a:p>
          <a:p>
            <a:pPr marL="225425" indent="-213360">
              <a:lnSpc>
                <a:spcPct val="100000"/>
              </a:lnSpc>
              <a:buSzPct val="95238"/>
              <a:buFont typeface="Wingdings"/>
              <a:buChar char=""/>
              <a:tabLst>
                <a:tab pos="226060" algn="l"/>
              </a:tabLst>
            </a:pP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Mycoplasma hominis,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1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small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FFFF"/>
              </a:buClr>
              <a:buFont typeface="Wingdings"/>
              <a:buChar char=""/>
            </a:pPr>
            <a:endParaRPr sz="2050">
              <a:latin typeface="Times New Roman"/>
              <a:cs typeface="Times New Roman"/>
            </a:endParaRPr>
          </a:p>
          <a:p>
            <a:pPr marL="12700" marR="836294">
              <a:lnSpc>
                <a:spcPct val="100000"/>
              </a:lnSpc>
            </a:pP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pathogenic bacterium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lacking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a cell wall, is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only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type</a:t>
            </a:r>
            <a:r>
              <a:rPr sz="21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mycoplasma in which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genome sequence is</a:t>
            </a:r>
            <a:r>
              <a:rPr sz="21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unknown.</a:t>
            </a:r>
            <a:endParaRPr sz="21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buSzPct val="95238"/>
              <a:buFont typeface="Wingdings"/>
              <a:buChar char=""/>
              <a:tabLst>
                <a:tab pos="299720" algn="l"/>
              </a:tabLst>
            </a:pP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causes genital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infections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in women and causes extragenital 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infections in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newborns, especially ones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immuno-deficiencies,  according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1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Genoscope.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</TotalTime>
  <Words>708</Words>
  <Application>Microsoft Office PowerPoint</Application>
  <PresentationFormat>On-screen Show (4:3)</PresentationFormat>
  <Paragraphs>118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STRUCTURE AND REPRODUCTION OF  MYCOPLASMA</vt:lpstr>
      <vt:lpstr>Slide 2</vt:lpstr>
      <vt:lpstr>INTRODUCTION</vt:lpstr>
      <vt:lpstr>General characteristics</vt:lpstr>
      <vt:lpstr>Slide 5</vt:lpstr>
      <vt:lpstr>ULTRASTRUCTURE OF MYCOPLASMA</vt:lpstr>
      <vt:lpstr>Slide 7</vt:lpstr>
      <vt:lpstr>Mycoplasma pneumonia</vt:lpstr>
      <vt:lpstr>Mycoplasma hominis</vt:lpstr>
      <vt:lpstr>Mycoplasma genitalium</vt:lpstr>
      <vt:lpstr>Reproduction in Mycoplasma</vt:lpstr>
      <vt:lpstr>Slide 12</vt:lpstr>
      <vt:lpstr>Slide 13</vt:lpstr>
      <vt:lpstr>THANK 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 AND REPRODUCTION OF  MYCOPLASMA</dc:title>
  <dc:creator>Daddy</dc:creator>
  <cp:lastModifiedBy>dell</cp:lastModifiedBy>
  <cp:revision>8</cp:revision>
  <dcterms:created xsi:type="dcterms:W3CDTF">2020-10-29T01:49:15Z</dcterms:created>
  <dcterms:modified xsi:type="dcterms:W3CDTF">2021-09-14T07:04:45Z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2016-01-17T00:00:00Z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2020-10-29T00:00:00Z</vt:filetime>
  </property>
</Properties>
</file>