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1350" y="375920"/>
            <a:ext cx="78613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0270" y="391159"/>
            <a:ext cx="22802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839" y="1678940"/>
            <a:ext cx="7724775" cy="1821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1" y="2517140"/>
            <a:ext cx="5791199" cy="6283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Bacterial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Cell Wall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44196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1A9F"/>
                </a:solidFill>
                <a:latin typeface="Algerian" panose="04020705040A02060702" pitchFamily="82" charset="0"/>
              </a:rPr>
              <a:t>Dr. H. VAJIHA BANU</a:t>
            </a:r>
          </a:p>
          <a:p>
            <a:r>
              <a:rPr lang="en-US" dirty="0" smtClean="0">
                <a:solidFill>
                  <a:srgbClr val="A61A9F"/>
                </a:solidFill>
                <a:latin typeface="Algerian" panose="04020705040A02060702" pitchFamily="82" charset="0"/>
              </a:rPr>
              <a:t>Assistant Professor</a:t>
            </a:r>
          </a:p>
          <a:p>
            <a:r>
              <a:rPr lang="en-US" dirty="0" smtClean="0">
                <a:solidFill>
                  <a:srgbClr val="A61A9F"/>
                </a:solidFill>
                <a:latin typeface="Algerian" panose="04020705040A02060702" pitchFamily="82" charset="0"/>
              </a:rPr>
              <a:t>Department of Microbiology</a:t>
            </a:r>
          </a:p>
          <a:p>
            <a:r>
              <a:rPr lang="en-US" dirty="0" smtClean="0">
                <a:solidFill>
                  <a:srgbClr val="A61A9F"/>
                </a:solidFill>
                <a:latin typeface="Algerian" panose="04020705040A02060702" pitchFamily="82" charset="0"/>
              </a:rPr>
              <a:t>Jamal Mohamed College (Autonomous)</a:t>
            </a:r>
          </a:p>
          <a:p>
            <a:r>
              <a:rPr lang="en-US" dirty="0" smtClean="0">
                <a:solidFill>
                  <a:srgbClr val="A61A9F"/>
                </a:solidFill>
                <a:latin typeface="Algerian" panose="04020705040A02060702" pitchFamily="82" charset="0"/>
              </a:rPr>
              <a:t>Tiruchirappalli-620 020</a:t>
            </a:r>
            <a:endParaRPr lang="en-IN" dirty="0">
              <a:solidFill>
                <a:srgbClr val="A61A9F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429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: I </a:t>
            </a:r>
            <a:r>
              <a:rPr lang="en-US" dirty="0" err="1" smtClean="0"/>
              <a:t>B.Sc</a:t>
            </a:r>
            <a:r>
              <a:rPr lang="en-US" dirty="0" smtClean="0"/>
              <a:t> Microbiology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83" y="1015291"/>
            <a:ext cx="8207287" cy="5770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350" y="375920"/>
            <a:ext cx="7759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Special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components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Gram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positive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cell</a:t>
            </a:r>
            <a:r>
              <a:rPr sz="3200" b="1" spc="-5" dirty="0">
                <a:latin typeface="Calibri"/>
                <a:cs typeface="Calibri"/>
              </a:rPr>
              <a:t> wall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195309" cy="5410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17930" y="1328420"/>
            <a:ext cx="1238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Teichoic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acid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370" y="345440"/>
            <a:ext cx="2458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Teichoic</a:t>
            </a:r>
            <a:r>
              <a:rPr sz="3600" spc="-70" dirty="0"/>
              <a:t> </a:t>
            </a:r>
            <a:r>
              <a:rPr sz="3600" spc="-5" dirty="0"/>
              <a:t>acid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099820"/>
            <a:ext cx="8070850" cy="478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43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7788909" algn="l"/>
              </a:tabLst>
            </a:pP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 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id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nn</a:t>
            </a:r>
            <a:r>
              <a:rPr sz="2400" dirty="0">
                <a:latin typeface="Calibri"/>
                <a:cs typeface="Calibri"/>
              </a:rPr>
              <a:t>ected 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id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gl</a:t>
            </a:r>
            <a:r>
              <a:rPr sz="2400" dirty="0">
                <a:latin typeface="Calibri"/>
                <a:cs typeface="Calibri"/>
              </a:rPr>
              <a:t>ycan 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 </a:t>
            </a:r>
            <a:r>
              <a:rPr sz="2400" spc="-5" dirty="0">
                <a:latin typeface="Calibri"/>
                <a:cs typeface="Calibri"/>
              </a:rPr>
              <a:t>plasma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membrane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lipids.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Absent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gram negative bacteria.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400" b="1" spc="-5" dirty="0">
                <a:latin typeface="Calibri"/>
                <a:cs typeface="Calibri"/>
              </a:rPr>
              <a:t>Function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Teichoic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Acid: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  <a:tabLst>
                <a:tab pos="5942965" algn="l"/>
              </a:tabLst>
            </a:pPr>
            <a:r>
              <a:rPr sz="240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Antigenic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determinant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(receptor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molecule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	bacteriophages).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40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Participate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supply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cell 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binding </a:t>
            </a:r>
            <a:r>
              <a:rPr sz="2400" spc="10" dirty="0">
                <a:latin typeface="Calibri"/>
                <a:cs typeface="Calibri"/>
              </a:rPr>
              <a:t>Mg</a:t>
            </a:r>
            <a:r>
              <a:rPr sz="2400" b="1" spc="10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40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Regulate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normal cell </a:t>
            </a:r>
            <a:r>
              <a:rPr sz="2400" spc="-10" dirty="0">
                <a:latin typeface="Calibri"/>
                <a:cs typeface="Calibri"/>
              </a:rPr>
              <a:t>division.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20100"/>
              </a:lnSpc>
              <a:spcBef>
                <a:spcPts val="1490"/>
              </a:spcBef>
            </a:pPr>
            <a:r>
              <a:rPr sz="2400" spc="-5" dirty="0">
                <a:latin typeface="Calibri"/>
                <a:cs typeface="Calibri"/>
              </a:rPr>
              <a:t>For most part, protein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 found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5" dirty="0">
                <a:latin typeface="Calibri"/>
                <a:cs typeface="Calibri"/>
              </a:rPr>
              <a:t>constituent of the </a:t>
            </a:r>
            <a:r>
              <a:rPr sz="2400" spc="40" dirty="0">
                <a:latin typeface="Calibri"/>
                <a:cs typeface="Calibri"/>
              </a:rPr>
              <a:t>G</a:t>
            </a:r>
            <a:r>
              <a:rPr sz="2400" b="1" spc="4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cell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except</a:t>
            </a:r>
            <a:r>
              <a:rPr sz="2400" dirty="0">
                <a:latin typeface="Calibri"/>
                <a:cs typeface="Calibri"/>
              </a:rPr>
              <a:t> 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protein on group streptococci.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239" y="284479"/>
            <a:ext cx="463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Gram</a:t>
            </a:r>
            <a:r>
              <a:rPr sz="3600" spc="-25" dirty="0"/>
              <a:t> </a:t>
            </a:r>
            <a:r>
              <a:rPr sz="3600" spc="-5" dirty="0"/>
              <a:t>Negative</a:t>
            </a:r>
            <a:r>
              <a:rPr sz="3600" spc="-25" dirty="0"/>
              <a:t> </a:t>
            </a:r>
            <a:r>
              <a:rPr sz="3600" spc="-5" dirty="0"/>
              <a:t>Cell</a:t>
            </a:r>
            <a:r>
              <a:rPr sz="3600" spc="-25" dirty="0"/>
              <a:t> </a:t>
            </a:r>
            <a:r>
              <a:rPr sz="3600" spc="-5" dirty="0"/>
              <a:t>Wall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099820"/>
            <a:ext cx="7909559" cy="422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242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Multi </a:t>
            </a:r>
            <a:r>
              <a:rPr sz="3200" spc="-5" dirty="0">
                <a:latin typeface="Calibri"/>
                <a:cs typeface="Calibri"/>
              </a:rPr>
              <a:t>layered and more complex than Gram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positive cell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walls.</a:t>
            </a:r>
            <a:endParaRPr sz="3200">
              <a:latin typeface="Calibri"/>
              <a:cs typeface="Calibri"/>
            </a:endParaRPr>
          </a:p>
          <a:p>
            <a:pPr marL="355600" marR="553720" indent="-342900" algn="just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Peptidoglycan of </a:t>
            </a:r>
            <a:r>
              <a:rPr sz="3200" dirty="0">
                <a:latin typeface="Calibri"/>
                <a:cs typeface="Calibri"/>
              </a:rPr>
              <a:t>gram </a:t>
            </a:r>
            <a:r>
              <a:rPr sz="3200" spc="-5" dirty="0">
                <a:latin typeface="Calibri"/>
                <a:cs typeface="Calibri"/>
              </a:rPr>
              <a:t>negative bacteria 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thin and comprises only 10% or less of cell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wall.</a:t>
            </a:r>
            <a:endParaRPr sz="3200">
              <a:latin typeface="Calibri"/>
              <a:cs typeface="Calibri"/>
            </a:endParaRPr>
          </a:p>
          <a:p>
            <a:pPr marL="355600" marR="132588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Outer membrane lies outside the thin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peptidoglycan layer.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Most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abundant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protein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Braun’s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lipoprotein.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04" y="843799"/>
            <a:ext cx="8117991" cy="56879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0" y="375920"/>
            <a:ext cx="78746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Special</a:t>
            </a:r>
            <a:r>
              <a:rPr sz="3200" spc="5" dirty="0"/>
              <a:t> </a:t>
            </a:r>
            <a:r>
              <a:rPr sz="3200" spc="-5" dirty="0"/>
              <a:t>components</a:t>
            </a:r>
            <a:r>
              <a:rPr sz="3200" spc="5" dirty="0"/>
              <a:t> </a:t>
            </a:r>
            <a:r>
              <a:rPr sz="3200" spc="-5" dirty="0"/>
              <a:t>of</a:t>
            </a:r>
            <a:r>
              <a:rPr sz="3200" spc="-10" dirty="0"/>
              <a:t> </a:t>
            </a:r>
            <a:r>
              <a:rPr sz="3200" spc="-5" dirty="0"/>
              <a:t>Gram</a:t>
            </a:r>
            <a:r>
              <a:rPr sz="3200" spc="-10" dirty="0"/>
              <a:t> </a:t>
            </a:r>
            <a:r>
              <a:rPr sz="3200" spc="-5" dirty="0"/>
              <a:t>negative</a:t>
            </a:r>
            <a:r>
              <a:rPr sz="3200" spc="-10" dirty="0"/>
              <a:t> </a:t>
            </a:r>
            <a:r>
              <a:rPr sz="3200" dirty="0"/>
              <a:t>cell</a:t>
            </a:r>
            <a:r>
              <a:rPr sz="3200" spc="-5" dirty="0"/>
              <a:t> wall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9" y="1596247"/>
            <a:ext cx="8326120" cy="43855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0220"/>
            <a:ext cx="1814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Periplasm: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065529"/>
            <a:ext cx="8069580" cy="318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48309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region </a:t>
            </a:r>
            <a:r>
              <a:rPr sz="2800" spc="-5" dirty="0">
                <a:latin typeface="Calibri"/>
                <a:cs typeface="Calibri"/>
              </a:rPr>
              <a:t>between the </a:t>
            </a:r>
            <a:r>
              <a:rPr sz="2800" spc="-10" dirty="0">
                <a:latin typeface="Calibri"/>
                <a:cs typeface="Calibri"/>
              </a:rPr>
              <a:t>cytoplasmic </a:t>
            </a:r>
            <a:r>
              <a:rPr sz="2800" spc="-5" dirty="0">
                <a:latin typeface="Calibri"/>
                <a:cs typeface="Calibri"/>
              </a:rPr>
              <a:t>membrane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membrane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filled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dirty="0">
                <a:latin typeface="Calibri"/>
                <a:cs typeface="Calibri"/>
              </a:rPr>
              <a:t>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gel-like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 called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periplasm.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5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gram negative bacteria, all secreted </a:t>
            </a:r>
            <a:r>
              <a:rPr sz="2800" spc="-10" dirty="0">
                <a:latin typeface="Calibri"/>
                <a:cs typeface="Calibri"/>
              </a:rPr>
              <a:t>proteins </a:t>
            </a:r>
            <a:r>
              <a:rPr sz="2800" spc="-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contained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periplasm,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unless</a:t>
            </a:r>
            <a:r>
              <a:rPr sz="2800" spc="-5" dirty="0">
                <a:latin typeface="Calibri"/>
                <a:cs typeface="Calibri"/>
              </a:rPr>
              <a:t> they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specifically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translocated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across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outer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membrane.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8133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4832350"/>
            <a:ext cx="77235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Periplasm </a:t>
            </a:r>
            <a:r>
              <a:rPr sz="2800" spc="-5" dirty="0">
                <a:latin typeface="Calibri"/>
                <a:cs typeface="Calibri"/>
              </a:rPr>
              <a:t>is filled with the </a:t>
            </a:r>
            <a:r>
              <a:rPr sz="2800" spc="-10" dirty="0">
                <a:latin typeface="Calibri"/>
                <a:cs typeface="Calibri"/>
              </a:rPr>
              <a:t>proteins </a:t>
            </a:r>
            <a:r>
              <a:rPr sz="2800" spc="-5" dirty="0">
                <a:latin typeface="Calibri"/>
                <a:cs typeface="Calibri"/>
              </a:rPr>
              <a:t>that are </a:t>
            </a:r>
            <a:r>
              <a:rPr sz="2800" spc="-10" dirty="0">
                <a:latin typeface="Calibri"/>
                <a:cs typeface="Calibri"/>
              </a:rPr>
              <a:t>involved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various</a:t>
            </a:r>
            <a:r>
              <a:rPr sz="2800" spc="-5" dirty="0">
                <a:latin typeface="Calibri"/>
                <a:cs typeface="Calibri"/>
              </a:rPr>
              <a:t> cellular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activities,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nutrient </a:t>
            </a:r>
            <a:r>
              <a:rPr sz="2800" spc="-5" dirty="0">
                <a:latin typeface="Calibri"/>
                <a:cs typeface="Calibri"/>
              </a:rPr>
              <a:t> degradation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transport.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7340"/>
            <a:ext cx="3314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Outer</a:t>
            </a:r>
            <a:r>
              <a:rPr sz="3600" spc="-75" dirty="0"/>
              <a:t> </a:t>
            </a:r>
            <a:r>
              <a:rPr sz="3600" spc="-5" dirty="0"/>
              <a:t>membrane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023620"/>
            <a:ext cx="63531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2772410" algn="l"/>
                <a:tab pos="3867785" algn="l"/>
                <a:tab pos="4471670" algn="l"/>
              </a:tabLst>
            </a:pPr>
            <a:r>
              <a:rPr sz="2800" spc="-10" dirty="0">
                <a:latin typeface="Calibri"/>
                <a:cs typeface="Calibri"/>
              </a:rPr>
              <a:t>Peptidoglycan	</a:t>
            </a:r>
            <a:r>
              <a:rPr sz="2800" spc="-5" dirty="0">
                <a:latin typeface="Calibri"/>
                <a:cs typeface="Calibri"/>
              </a:rPr>
              <a:t>layer	is	</a:t>
            </a:r>
            <a:r>
              <a:rPr sz="2800" spc="-10" dirty="0">
                <a:latin typeface="Calibri"/>
                <a:cs typeface="Calibri"/>
              </a:rPr>
              <a:t>surrounded </a:t>
            </a:r>
            <a:r>
              <a:rPr sz="2800" spc="-5" dirty="0">
                <a:latin typeface="Calibri"/>
                <a:cs typeface="Calibri"/>
              </a:rPr>
              <a:t> membrane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gram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negative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bacteria.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7419" y="1023620"/>
            <a:ext cx="1546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</a:tabLst>
            </a:pP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	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80309"/>
            <a:ext cx="8068945" cy="327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outside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leaflet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lipopolysaccharides,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rather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-10" dirty="0">
                <a:latin typeface="Calibri"/>
                <a:cs typeface="Calibri"/>
              </a:rPr>
              <a:t> phospholipids.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3850">
              <a:latin typeface="Calibri"/>
              <a:cs typeface="Calibri"/>
            </a:endParaRPr>
          </a:p>
          <a:p>
            <a:pPr marL="355600" marR="889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970280" algn="l"/>
                <a:tab pos="1635125" algn="l"/>
                <a:tab pos="2846070" algn="l"/>
                <a:tab pos="3469004" algn="l"/>
                <a:tab pos="4401185" algn="l"/>
                <a:tab pos="6127115" algn="l"/>
                <a:tab pos="6487160" algn="l"/>
                <a:tab pos="7205345" algn="l"/>
              </a:tabLst>
            </a:pP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or	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,	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er	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ane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so	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d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lipopolysaccharide </a:t>
            </a:r>
            <a:r>
              <a:rPr sz="2800" spc="-5" dirty="0">
                <a:latin typeface="Calibri"/>
                <a:cs typeface="Calibri"/>
              </a:rPr>
              <a:t>layer or </a:t>
            </a:r>
            <a:r>
              <a:rPr sz="2800" spc="-10" dirty="0">
                <a:latin typeface="Calibri"/>
                <a:cs typeface="Calibri"/>
              </a:rPr>
              <a:t>LPS.</a:t>
            </a:r>
            <a:endParaRPr sz="2800">
              <a:latin typeface="Calibri"/>
              <a:cs typeface="Calibri"/>
            </a:endParaRPr>
          </a:p>
          <a:p>
            <a:pPr marL="355600" marR="6985" indent="-342900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354965" algn="l"/>
                <a:tab pos="355600" algn="l"/>
                <a:tab pos="1139190" algn="l"/>
                <a:tab pos="2176780" algn="l"/>
                <a:tab pos="4010660" algn="l"/>
                <a:tab pos="5600065" algn="l"/>
                <a:tab pos="6156325" algn="l"/>
                <a:tab pos="6574155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	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ane	</a:t>
            </a:r>
            <a:r>
              <a:rPr sz="2800" spc="-5" dirty="0">
                <a:latin typeface="Calibri"/>
                <a:cs typeface="Calibri"/>
              </a:rPr>
              <a:t>fu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	a	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dirty="0">
                <a:latin typeface="Calibri"/>
                <a:cs typeface="Calibri"/>
              </a:rPr>
              <a:t>e  </a:t>
            </a:r>
            <a:r>
              <a:rPr sz="2800" spc="-10" dirty="0">
                <a:latin typeface="Calibri"/>
                <a:cs typeface="Calibri"/>
              </a:rPr>
              <a:t>barrier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excludes</a:t>
            </a:r>
            <a:r>
              <a:rPr sz="2800" spc="-5" dirty="0">
                <a:latin typeface="Calibri"/>
                <a:cs typeface="Calibri"/>
              </a:rPr>
              <a:t> many toxic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compounds.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61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566420"/>
            <a:ext cx="7726045" cy="181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Lipopolysaccharide</a:t>
            </a:r>
            <a:r>
              <a:rPr sz="2800" spc="3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</a:t>
            </a:r>
            <a:r>
              <a:rPr sz="2800" spc="3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3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extremely</a:t>
            </a:r>
            <a:r>
              <a:rPr sz="2800" spc="3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important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from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stand point.</a:t>
            </a:r>
            <a:endParaRPr sz="28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consists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parts,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two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medically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significant.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8844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77820"/>
            <a:ext cx="5567680" cy="199643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Lipid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…..embedded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membrane.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355600" algn="l"/>
                <a:tab pos="1261110" algn="l"/>
                <a:tab pos="5180965" algn="l"/>
              </a:tabLst>
            </a:pP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re	</a:t>
            </a:r>
            <a:r>
              <a:rPr sz="2800" b="1" spc="-5" dirty="0">
                <a:latin typeface="Calibri"/>
                <a:cs typeface="Calibri"/>
              </a:rPr>
              <a:t>pol</a:t>
            </a:r>
            <a:r>
              <a:rPr sz="2800" b="1" spc="-10" dirty="0">
                <a:latin typeface="Calibri"/>
                <a:cs typeface="Calibri"/>
              </a:rPr>
              <a:t>ys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cha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…</a:t>
            </a:r>
            <a:r>
              <a:rPr sz="2800" dirty="0">
                <a:latin typeface="Calibri"/>
                <a:cs typeface="Calibri"/>
              </a:rPr>
              <a:t>..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ocat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	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 </a:t>
            </a:r>
            <a:r>
              <a:rPr sz="2800" spc="-5" dirty="0">
                <a:latin typeface="Calibri"/>
                <a:cs typeface="Calibri"/>
              </a:rPr>
              <a:t>membrane.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5600" algn="l"/>
                <a:tab pos="970915" algn="l"/>
                <a:tab pos="3794125" algn="l"/>
                <a:tab pos="4639310" algn="l"/>
              </a:tabLst>
            </a:pPr>
            <a:r>
              <a:rPr sz="2800" b="1" dirty="0">
                <a:latin typeface="Calibri"/>
                <a:cs typeface="Calibri"/>
              </a:rPr>
              <a:t>O	</a:t>
            </a:r>
            <a:r>
              <a:rPr sz="2800" b="1" spc="-5" dirty="0">
                <a:latin typeface="Calibri"/>
                <a:cs typeface="Calibri"/>
              </a:rPr>
              <a:t>antigens</a:t>
            </a:r>
            <a:r>
              <a:rPr sz="2800" spc="-5" dirty="0">
                <a:latin typeface="Calibri"/>
                <a:cs typeface="Calibri"/>
              </a:rPr>
              <a:t>….which	are	short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2530" y="3479800"/>
            <a:ext cx="2312670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725805" algn="l"/>
                <a:tab pos="200406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polysaccharides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4848859"/>
            <a:ext cx="3549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extended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from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core.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61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566420"/>
            <a:ext cx="7726045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Lipid A: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chemical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makeup of </a:t>
            </a:r>
            <a:r>
              <a:rPr sz="2800" spc="-10" dirty="0">
                <a:latin typeface="Calibri"/>
                <a:cs typeface="Calibri"/>
              </a:rPr>
              <a:t>lipid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molecule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plays </a:t>
            </a:r>
            <a:r>
              <a:rPr sz="2800" spc="-5" dirty="0">
                <a:latin typeface="Calibri"/>
                <a:cs typeface="Calibri"/>
              </a:rPr>
              <a:t>significant </a:t>
            </a:r>
            <a:r>
              <a:rPr sz="2800" spc="-10" dirty="0">
                <a:latin typeface="Calibri"/>
                <a:cs typeface="Calibri"/>
              </a:rPr>
              <a:t>role </a:t>
            </a:r>
            <a:r>
              <a:rPr sz="2800" spc="-5" dirty="0">
                <a:latin typeface="Calibri"/>
                <a:cs typeface="Calibri"/>
              </a:rPr>
              <a:t>in our </a:t>
            </a:r>
            <a:r>
              <a:rPr sz="2800" spc="-10" dirty="0">
                <a:latin typeface="Calibri"/>
                <a:cs typeface="Calibri"/>
              </a:rPr>
              <a:t>body’s ability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recognize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</a:t>
            </a:r>
            <a:r>
              <a:rPr sz="2800" dirty="0">
                <a:latin typeface="Calibri"/>
                <a:cs typeface="Calibri"/>
              </a:rPr>
              <a:t> of</a:t>
            </a:r>
            <a:r>
              <a:rPr sz="2800" spc="-10" dirty="0">
                <a:latin typeface="Calibri"/>
                <a:cs typeface="Calibri"/>
              </a:rPr>
              <a:t> invading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bacteria.</a:t>
            </a:r>
            <a:endParaRPr sz="28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Calibri"/>
                <a:cs typeface="Calibri"/>
              </a:rPr>
              <a:t>It </a:t>
            </a:r>
            <a:r>
              <a:rPr sz="2800" spc="-5" dirty="0">
                <a:latin typeface="Calibri"/>
                <a:cs typeface="Calibri"/>
              </a:rPr>
              <a:t>is toxic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nature, </a:t>
            </a:r>
            <a:r>
              <a:rPr sz="2800" dirty="0">
                <a:latin typeface="Calibri"/>
                <a:cs typeface="Calibri"/>
              </a:rPr>
              <a:t>as a </a:t>
            </a:r>
            <a:r>
              <a:rPr sz="2800" spc="-10" dirty="0">
                <a:latin typeface="Calibri"/>
                <a:cs typeface="Calibri"/>
              </a:rPr>
              <a:t>result</a:t>
            </a:r>
            <a:r>
              <a:rPr sz="2800" spc="-5" dirty="0">
                <a:latin typeface="Calibri"/>
                <a:cs typeface="Calibri"/>
              </a:rPr>
              <a:t> the LPS </a:t>
            </a:r>
            <a:r>
              <a:rPr sz="280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act </a:t>
            </a:r>
            <a:r>
              <a:rPr sz="2800" dirty="0">
                <a:latin typeface="Calibri"/>
                <a:cs typeface="Calibri"/>
              </a:rPr>
              <a:t>as an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endotoxin,</a:t>
            </a:r>
            <a:r>
              <a:rPr sz="2800" spc="-5" dirty="0">
                <a:latin typeface="Calibri"/>
                <a:cs typeface="Calibri"/>
              </a:rPr>
              <a:t> causing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symptoms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like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fever,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diarrhea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shock.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1515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9857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3817620"/>
            <a:ext cx="272796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8605" algn="l"/>
                <a:tab pos="1922145" algn="l"/>
                <a:tab pos="2482850" algn="l"/>
              </a:tabLst>
            </a:pPr>
            <a:r>
              <a:rPr sz="2800" b="1" spc="-5" dirty="0">
                <a:latin typeface="Calibri"/>
                <a:cs typeface="Calibri"/>
              </a:rPr>
              <a:t>O-ant</a:t>
            </a:r>
            <a:r>
              <a:rPr sz="2800" b="1" spc="-10" dirty="0">
                <a:latin typeface="Calibri"/>
                <a:cs typeface="Calibri"/>
              </a:rPr>
              <a:t>ig</a:t>
            </a:r>
            <a:r>
              <a:rPr sz="2800" b="1" spc="-5" dirty="0">
                <a:latin typeface="Calibri"/>
                <a:cs typeface="Calibri"/>
              </a:rPr>
              <a:t>en</a:t>
            </a:r>
            <a:r>
              <a:rPr sz="2800" b="1" dirty="0">
                <a:latin typeface="Calibri"/>
                <a:cs typeface="Calibri"/>
              </a:rPr>
              <a:t>:	</a:t>
            </a:r>
            <a:r>
              <a:rPr sz="2800" dirty="0">
                <a:latin typeface="Calibri"/>
                <a:cs typeface="Calibri"/>
              </a:rPr>
              <a:t>It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 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	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dirty="0">
                <a:latin typeface="Calibri"/>
                <a:cs typeface="Calibri"/>
              </a:rPr>
              <a:t>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3261" y="3817620"/>
            <a:ext cx="48012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0"/>
              </a:spcBef>
              <a:tabLst>
                <a:tab pos="1684020" algn="l"/>
                <a:tab pos="1974214" algn="l"/>
                <a:tab pos="2621280" algn="l"/>
                <a:tab pos="3235325" algn="l"/>
                <a:tab pos="3999865" algn="l"/>
              </a:tabLst>
            </a:pPr>
            <a:r>
              <a:rPr sz="2800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		of	ca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s,  </a:t>
            </a:r>
            <a:r>
              <a:rPr sz="2800" spc="-5" dirty="0">
                <a:latin typeface="Calibri"/>
                <a:cs typeface="Calibri"/>
              </a:rPr>
              <a:t>gala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,	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se	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4582160"/>
            <a:ext cx="5422265" cy="14833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0" dirty="0">
                <a:latin typeface="Calibri"/>
                <a:cs typeface="Calibri"/>
              </a:rPr>
              <a:t>sugars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varying combinations.</a:t>
            </a:r>
            <a:endParaRPr sz="2800">
              <a:latin typeface="Calibri"/>
              <a:cs typeface="Calibri"/>
            </a:endParaRPr>
          </a:p>
          <a:p>
            <a:pPr marL="12700" marR="109855">
              <a:lnSpc>
                <a:spcPct val="100000"/>
              </a:lnSpc>
              <a:spcBef>
                <a:spcPts val="700"/>
              </a:spcBef>
              <a:tabLst>
                <a:tab pos="873760" algn="l"/>
                <a:tab pos="2766060" algn="l"/>
                <a:tab pos="3598545" algn="l"/>
                <a:tab pos="4662805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-an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ige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	can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spc="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th  </a:t>
            </a:r>
            <a:r>
              <a:rPr sz="2800" spc="-10" dirty="0">
                <a:latin typeface="Calibri"/>
                <a:cs typeface="Calibri"/>
              </a:rPr>
              <a:t>antibodies.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16635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3554" y="5186679"/>
            <a:ext cx="2108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985" algn="l"/>
              </a:tabLst>
            </a:pPr>
            <a:r>
              <a:rPr sz="2800" spc="-10" dirty="0">
                <a:latin typeface="Calibri"/>
                <a:cs typeface="Calibri"/>
              </a:rPr>
              <a:t>their	specific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CELL</a:t>
            </a:r>
            <a:r>
              <a:rPr spc="-90"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23620"/>
            <a:ext cx="8063230" cy="242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2421890" algn="l"/>
                <a:tab pos="6891655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outer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layer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cell.	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cases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	</a:t>
            </a:r>
            <a:r>
              <a:rPr sz="2800" dirty="0">
                <a:latin typeface="Calibri"/>
                <a:cs typeface="Calibri"/>
              </a:rPr>
              <a:t>wall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comes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contact with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spc="-10" dirty="0">
                <a:latin typeface="Calibri"/>
                <a:cs typeface="Calibri"/>
              </a:rPr>
              <a:t>environment.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16679"/>
            <a:ext cx="150495" cy="15722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3937000"/>
            <a:ext cx="6139180" cy="15709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latin typeface="Calibri"/>
                <a:cs typeface="Calibri"/>
              </a:rPr>
              <a:t>Protection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205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Maintains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shapes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cell.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Maintains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osmotic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integrity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cell.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62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THANK YOU</a:t>
            </a:r>
            <a:endParaRPr lang="en-IN" sz="88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8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1280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 MT"/>
                <a:cs typeface="Arial MT"/>
              </a:rPr>
              <a:t>•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830579"/>
            <a:ext cx="7712709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5" dirty="0">
                <a:latin typeface="Calibri"/>
                <a:cs typeface="Calibri"/>
              </a:rPr>
              <a:t>Assist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some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cells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attaching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cells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eluding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antimicrobial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drugs.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4724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 MT"/>
                <a:cs typeface="Arial MT"/>
              </a:rPr>
              <a:t>•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2065020"/>
            <a:ext cx="771461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  <a:tabLst>
                <a:tab pos="657225" algn="l"/>
                <a:tab pos="1835150" algn="l"/>
                <a:tab pos="2233295" algn="l"/>
                <a:tab pos="3285490" algn="l"/>
                <a:tab pos="4100195" algn="l"/>
                <a:tab pos="4549775" algn="l"/>
                <a:tab pos="5168900" algn="l"/>
                <a:tab pos="6130925" algn="l"/>
                <a:tab pos="6734175" algn="l"/>
                <a:tab pos="7426959" algn="l"/>
              </a:tabLst>
            </a:pPr>
            <a:r>
              <a:rPr sz="2600" spc="-5" dirty="0">
                <a:latin typeface="Calibri"/>
                <a:cs typeface="Calibri"/>
              </a:rPr>
              <a:t>No</a:t>
            </a:r>
            <a:r>
              <a:rPr sz="2600" dirty="0">
                <a:latin typeface="Calibri"/>
                <a:cs typeface="Calibri"/>
              </a:rPr>
              <a:t>t	</a:t>
            </a: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es</a:t>
            </a:r>
            <a:r>
              <a:rPr sz="2600" dirty="0">
                <a:latin typeface="Calibri"/>
                <a:cs typeface="Calibri"/>
              </a:rPr>
              <a:t>ent	</a:t>
            </a:r>
            <a:r>
              <a:rPr sz="2600" spc="10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n	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nimal	</a:t>
            </a:r>
            <a:r>
              <a:rPr sz="2600" spc="-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ell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,	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o	</a:t>
            </a:r>
            <a:r>
              <a:rPr sz="2600" spc="5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n	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et	</a:t>
            </a:r>
            <a:r>
              <a:rPr sz="2600" spc="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ll	</a:t>
            </a:r>
            <a:r>
              <a:rPr sz="2600" spc="-5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all	</a:t>
            </a:r>
            <a:r>
              <a:rPr sz="2600" spc="-5" dirty="0">
                <a:latin typeface="Calibri"/>
                <a:cs typeface="Calibri"/>
              </a:rPr>
              <a:t>of  bacteria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antibiotics.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28167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 MT"/>
                <a:cs typeface="Arial MT"/>
              </a:rPr>
              <a:t>•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299459"/>
            <a:ext cx="62985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Providing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attachment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sites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bacteriophages.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15925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 MT"/>
                <a:cs typeface="Arial MT"/>
              </a:rPr>
              <a:t>•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177029"/>
            <a:ext cx="48856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Play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5" dirty="0">
                <a:latin typeface="Calibri"/>
                <a:cs typeface="Calibri"/>
              </a:rPr>
              <a:t>essential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role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division.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03682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 MT"/>
                <a:cs typeface="Arial MT"/>
              </a:rPr>
              <a:t>•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5054600"/>
            <a:ext cx="771969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  <a:tabLst>
                <a:tab pos="1510030" algn="l"/>
                <a:tab pos="1903730" algn="l"/>
                <a:tab pos="2734945" algn="l"/>
                <a:tab pos="4142104" algn="l"/>
                <a:tab pos="4766310" algn="l"/>
                <a:tab pos="5982335" algn="l"/>
              </a:tabLst>
            </a:pP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vidi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	a	rigid	</a:t>
            </a: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spc="1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fo</a:t>
            </a:r>
            <a:r>
              <a:rPr sz="2600" dirty="0">
                <a:latin typeface="Calibri"/>
                <a:cs typeface="Calibri"/>
              </a:rPr>
              <a:t>rm	</a:t>
            </a:r>
            <a:r>
              <a:rPr sz="2600" spc="-5" dirty="0">
                <a:latin typeface="Calibri"/>
                <a:cs typeface="Calibri"/>
              </a:rPr>
              <a:t>fo</a:t>
            </a:r>
            <a:r>
              <a:rPr sz="2600" dirty="0">
                <a:latin typeface="Calibri"/>
                <a:cs typeface="Calibri"/>
              </a:rPr>
              <a:t>r	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ur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e	a</a:t>
            </a:r>
            <a:r>
              <a:rPr sz="2600" spc="-10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pen</a:t>
            </a:r>
            <a:r>
              <a:rPr sz="2600" spc="-10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ag</a:t>
            </a:r>
            <a:r>
              <a:rPr sz="2600" spc="-5" dirty="0">
                <a:latin typeface="Calibri"/>
                <a:cs typeface="Calibri"/>
              </a:rPr>
              <a:t>es-  flagella,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fimbriae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pili.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020" y="383540"/>
            <a:ext cx="4243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Bacterial</a:t>
            </a:r>
            <a:r>
              <a:rPr sz="3600" spc="-60" dirty="0"/>
              <a:t> </a:t>
            </a:r>
            <a:r>
              <a:rPr sz="3600" spc="-5" dirty="0"/>
              <a:t>classification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928036" cy="53379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3540"/>
            <a:ext cx="271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Pept</a:t>
            </a:r>
            <a:r>
              <a:rPr sz="3600" dirty="0"/>
              <a:t>i</a:t>
            </a:r>
            <a:r>
              <a:rPr sz="3600" spc="-5" dirty="0"/>
              <a:t>d</a:t>
            </a:r>
            <a:r>
              <a:rPr sz="3600" spc="-10" dirty="0"/>
              <a:t>o</a:t>
            </a:r>
            <a:r>
              <a:rPr sz="3600" spc="-5" dirty="0"/>
              <a:t>g</a:t>
            </a:r>
            <a:r>
              <a:rPr sz="3600" dirty="0"/>
              <a:t>l</a:t>
            </a:r>
            <a:r>
              <a:rPr sz="3600" spc="-10" dirty="0"/>
              <a:t>y</a:t>
            </a:r>
            <a:r>
              <a:rPr sz="3600" spc="-5" dirty="0"/>
              <a:t>can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252220"/>
            <a:ext cx="80670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3049905" algn="l"/>
                <a:tab pos="4200525" algn="l"/>
                <a:tab pos="5747385" algn="l"/>
                <a:tab pos="7833359" algn="l"/>
              </a:tabLst>
            </a:pP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can,	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o	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n	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,	</a:t>
            </a:r>
            <a:r>
              <a:rPr sz="2800" spc="-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10" dirty="0"/>
              <a:t>polymer consisting </a:t>
            </a:r>
            <a:r>
              <a:rPr dirty="0"/>
              <a:t>of </a:t>
            </a:r>
            <a:r>
              <a:rPr spc="-10" dirty="0"/>
              <a:t>sugars </a:t>
            </a:r>
            <a:r>
              <a:rPr spc="-5" dirty="0"/>
              <a:t>and </a:t>
            </a:r>
            <a:r>
              <a:rPr spc="-10" dirty="0"/>
              <a:t>amino </a:t>
            </a:r>
            <a:r>
              <a:rPr spc="-5" dirty="0"/>
              <a:t>acids</a:t>
            </a:r>
            <a:r>
              <a:rPr dirty="0"/>
              <a:t> </a:t>
            </a:r>
            <a:r>
              <a:rPr spc="-5" dirty="0"/>
              <a:t>that </a:t>
            </a:r>
            <a:r>
              <a:rPr dirty="0"/>
              <a:t> </a:t>
            </a:r>
            <a:r>
              <a:rPr spc="-5" dirty="0"/>
              <a:t>forms </a:t>
            </a:r>
            <a:r>
              <a:rPr dirty="0"/>
              <a:t>a </a:t>
            </a:r>
            <a:r>
              <a:rPr spc="-10" dirty="0"/>
              <a:t>mesh-like </a:t>
            </a:r>
            <a:r>
              <a:rPr spc="-5" dirty="0"/>
              <a:t>layer </a:t>
            </a:r>
            <a:r>
              <a:rPr spc="-10" dirty="0"/>
              <a:t>outside the </a:t>
            </a:r>
            <a:r>
              <a:rPr spc="-5" dirty="0"/>
              <a:t>cell membrane of </a:t>
            </a:r>
            <a:r>
              <a:rPr spc="-620" dirty="0"/>
              <a:t> </a:t>
            </a:r>
            <a:r>
              <a:rPr spc="-5" dirty="0"/>
              <a:t>most</a:t>
            </a:r>
            <a:r>
              <a:rPr spc="-10" dirty="0"/>
              <a:t> </a:t>
            </a:r>
            <a:r>
              <a:rPr spc="-5" dirty="0"/>
              <a:t>bacteria</a:t>
            </a:r>
            <a:r>
              <a:rPr dirty="0"/>
              <a:t> </a:t>
            </a:r>
            <a:r>
              <a:rPr spc="-10" dirty="0"/>
              <a:t>forming</a:t>
            </a:r>
            <a:r>
              <a:rPr spc="5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cell</a:t>
            </a:r>
            <a:r>
              <a:rPr spc="-15" dirty="0"/>
              <a:t> </a:t>
            </a:r>
            <a:r>
              <a:rPr spc="-10" dirty="0"/>
              <a:t>wall.</a:t>
            </a:r>
          </a:p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pc="-5" dirty="0"/>
              <a:t>The</a:t>
            </a:r>
            <a:r>
              <a:rPr spc="20" dirty="0"/>
              <a:t> </a:t>
            </a:r>
            <a:r>
              <a:rPr spc="-10" dirty="0"/>
              <a:t>sugar</a:t>
            </a:r>
            <a:r>
              <a:rPr spc="10" dirty="0"/>
              <a:t> </a:t>
            </a:r>
            <a:r>
              <a:rPr spc="-10" dirty="0"/>
              <a:t>component</a:t>
            </a:r>
            <a:r>
              <a:rPr spc="15" dirty="0"/>
              <a:t> </a:t>
            </a:r>
            <a:r>
              <a:rPr spc="-5" dirty="0"/>
              <a:t>consists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10" dirty="0"/>
              <a:t>alternating</a:t>
            </a:r>
            <a:r>
              <a:rPr spc="10" dirty="0"/>
              <a:t> </a:t>
            </a:r>
            <a:r>
              <a:rPr spc="-10" dirty="0"/>
              <a:t>residues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302767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3473450"/>
            <a:ext cx="7726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5795" algn="l"/>
                <a:tab pos="1945005" algn="l"/>
                <a:tab pos="3154680" algn="l"/>
                <a:tab pos="6494780" algn="l"/>
                <a:tab pos="7374890" algn="l"/>
              </a:tabLst>
            </a:pPr>
            <a:r>
              <a:rPr sz="2800" dirty="0">
                <a:latin typeface="Calibri"/>
                <a:cs typeface="Calibri"/>
              </a:rPr>
              <a:t>of	</a:t>
            </a:r>
            <a:r>
              <a:rPr sz="2800" spc="-5" dirty="0">
                <a:latin typeface="Calibri"/>
                <a:cs typeface="Calibri"/>
              </a:rPr>
              <a:t>β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1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10" dirty="0">
                <a:latin typeface="Calibri"/>
                <a:cs typeface="Calibri"/>
              </a:rPr>
              <a:t>4</a:t>
            </a:r>
            <a:r>
              <a:rPr sz="2800" dirty="0">
                <a:latin typeface="Calibri"/>
                <a:cs typeface="Calibri"/>
              </a:rPr>
              <a:t>)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	</a:t>
            </a:r>
            <a:r>
              <a:rPr sz="2800" spc="-10" dirty="0">
                <a:latin typeface="Calibri"/>
                <a:cs typeface="Calibri"/>
              </a:rPr>
              <a:t>N-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ty</a:t>
            </a:r>
            <a:r>
              <a:rPr sz="2800" spc="-5" dirty="0">
                <a:latin typeface="Calibri"/>
                <a:cs typeface="Calibri"/>
              </a:rPr>
              <a:t>lg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os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	and	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811270"/>
            <a:ext cx="7721600" cy="19100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2800" spc="-10" dirty="0">
                <a:latin typeface="Calibri"/>
                <a:cs typeface="Calibri"/>
              </a:rPr>
              <a:t>acetylmuramic </a:t>
            </a:r>
            <a:r>
              <a:rPr sz="2800" spc="-5" dirty="0">
                <a:latin typeface="Calibri"/>
                <a:cs typeface="Calibri"/>
              </a:rPr>
              <a:t>acid.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Calibri"/>
                <a:cs typeface="Calibri"/>
              </a:rPr>
              <a:t>These subunits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related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glucose </a:t>
            </a:r>
            <a:r>
              <a:rPr sz="2800" spc="-10" dirty="0">
                <a:latin typeface="Calibri"/>
                <a:cs typeface="Calibri"/>
              </a:rPr>
              <a:t>in their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structure</a:t>
            </a:r>
            <a:r>
              <a:rPr sz="2800" spc="-5" dirty="0">
                <a:latin typeface="Calibri"/>
                <a:cs typeface="Calibri"/>
              </a:rPr>
              <a:t> 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covalently</a:t>
            </a:r>
            <a:r>
              <a:rPr sz="2800" spc="-5" dirty="0">
                <a:latin typeface="Calibri"/>
                <a:cs typeface="Calibri"/>
              </a:rPr>
              <a:t> joined</a:t>
            </a:r>
            <a:r>
              <a:rPr sz="2800" dirty="0">
                <a:latin typeface="Calibri"/>
                <a:cs typeface="Calibri"/>
              </a:rPr>
              <a:t> 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dirty="0">
                <a:latin typeface="Calibri"/>
                <a:cs typeface="Calibri"/>
              </a:rPr>
              <a:t> to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glycan</a:t>
            </a:r>
            <a:r>
              <a:rPr sz="2800" spc="-10" dirty="0">
                <a:latin typeface="Calibri"/>
                <a:cs typeface="Calibri"/>
              </a:rPr>
              <a:t> chains.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39547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737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566420"/>
            <a:ext cx="772668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Attached</a:t>
            </a:r>
            <a:r>
              <a:rPr sz="2800" dirty="0">
                <a:latin typeface="Calibri"/>
                <a:cs typeface="Calibri"/>
              </a:rPr>
              <a:t> 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-acetylmuramic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peptide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chain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three </a:t>
            </a:r>
            <a:r>
              <a:rPr sz="2800" spc="-5" dirty="0">
                <a:latin typeface="Calibri"/>
                <a:cs typeface="Calibri"/>
              </a:rPr>
              <a:t>to five </a:t>
            </a:r>
            <a:r>
              <a:rPr sz="2800" spc="-10" dirty="0">
                <a:latin typeface="Calibri"/>
                <a:cs typeface="Calibri"/>
              </a:rPr>
              <a:t>amino </a:t>
            </a:r>
            <a:r>
              <a:rPr sz="2800" spc="-5" dirty="0">
                <a:latin typeface="Calibri"/>
                <a:cs typeface="Calibri"/>
              </a:rPr>
              <a:t>acids. The </a:t>
            </a:r>
            <a:r>
              <a:rPr sz="2800" spc="-10" dirty="0">
                <a:latin typeface="Calibri"/>
                <a:cs typeface="Calibri"/>
              </a:rPr>
              <a:t>peptide </a:t>
            </a:r>
            <a:r>
              <a:rPr sz="2800" spc="-5" dirty="0">
                <a:latin typeface="Calibri"/>
                <a:cs typeface="Calibri"/>
              </a:rPr>
              <a:t>chain </a:t>
            </a:r>
            <a:r>
              <a:rPr sz="2800" dirty="0">
                <a:latin typeface="Calibri"/>
                <a:cs typeface="Calibri"/>
              </a:rPr>
              <a:t> can </a:t>
            </a:r>
            <a:r>
              <a:rPr sz="2800" spc="-10" dirty="0">
                <a:latin typeface="Calibri"/>
                <a:cs typeface="Calibri"/>
              </a:rPr>
              <a:t>be cross-linked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peptide </a:t>
            </a:r>
            <a:r>
              <a:rPr sz="2800" spc="-5" dirty="0">
                <a:latin typeface="Calibri"/>
                <a:cs typeface="Calibri"/>
              </a:rPr>
              <a:t>chain of another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strand</a:t>
            </a:r>
            <a:r>
              <a:rPr sz="2800" spc="-10" dirty="0">
                <a:latin typeface="Calibri"/>
                <a:cs typeface="Calibri"/>
              </a:rPr>
              <a:t> forming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peptidoglycan.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620" y="307340"/>
            <a:ext cx="4551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Peptidoglycan</a:t>
            </a:r>
            <a:r>
              <a:rPr sz="3600" spc="-65" dirty="0"/>
              <a:t> </a:t>
            </a:r>
            <a:r>
              <a:rPr sz="3600" spc="-5" dirty="0"/>
              <a:t>structure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026160"/>
            <a:ext cx="6477000" cy="5741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0" y="246379"/>
            <a:ext cx="5555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Peptidoglycan</a:t>
            </a:r>
            <a:r>
              <a:rPr sz="4400" spc="-80" dirty="0"/>
              <a:t> </a:t>
            </a:r>
            <a:r>
              <a:rPr sz="4400" spc="-5" dirty="0"/>
              <a:t>structure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793750"/>
            <a:ext cx="7391400" cy="5869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029" y="429259"/>
            <a:ext cx="4850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Gram</a:t>
            </a:r>
            <a:r>
              <a:rPr spc="-40" dirty="0"/>
              <a:t> </a:t>
            </a:r>
            <a:r>
              <a:rPr spc="-5" dirty="0"/>
              <a:t>Positive</a:t>
            </a:r>
            <a:r>
              <a:rPr spc="-30" dirty="0"/>
              <a:t> </a:t>
            </a:r>
            <a:r>
              <a:rPr spc="-5" dirty="0"/>
              <a:t>Cell</a:t>
            </a:r>
            <a:r>
              <a:rPr spc="-25"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04620"/>
            <a:ext cx="8060055" cy="363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938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Usually thick, homogenous, composed mainly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peptidoglycan.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It accounts for 50-90% of the dry weight of 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wall.</a:t>
            </a:r>
            <a:endParaRPr sz="3200">
              <a:latin typeface="Calibri"/>
              <a:cs typeface="Calibri"/>
            </a:endParaRPr>
          </a:p>
          <a:p>
            <a:pPr marL="355600" marR="1094105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Contain large amount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teichoic acids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(polymers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glycerol or ribitol joined by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phosphate group).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471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Algerian</vt:lpstr>
      <vt:lpstr>Arial MT</vt:lpstr>
      <vt:lpstr>Calibri</vt:lpstr>
      <vt:lpstr>Office Theme</vt:lpstr>
      <vt:lpstr> Bacterial Cell Wall</vt:lpstr>
      <vt:lpstr>CELL WALL</vt:lpstr>
      <vt:lpstr>PowerPoint Presentation</vt:lpstr>
      <vt:lpstr>Bacterial classification</vt:lpstr>
      <vt:lpstr>Peptidoglycan</vt:lpstr>
      <vt:lpstr>PowerPoint Presentation</vt:lpstr>
      <vt:lpstr>Peptidoglycan structure</vt:lpstr>
      <vt:lpstr>Peptidoglycan structure</vt:lpstr>
      <vt:lpstr>Gram Positive Cell wall</vt:lpstr>
      <vt:lpstr>PowerPoint Presentation</vt:lpstr>
      <vt:lpstr>PowerPoint Presentation</vt:lpstr>
      <vt:lpstr>Teichoic acid</vt:lpstr>
      <vt:lpstr>Gram Negative Cell Wall</vt:lpstr>
      <vt:lpstr>PowerPoint Presentation</vt:lpstr>
      <vt:lpstr>Special components of Gram negative cell wall</vt:lpstr>
      <vt:lpstr>Periplasm:</vt:lpstr>
      <vt:lpstr>Outer membrane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Cell Wall</dc:title>
  <cp:lastModifiedBy>Staff</cp:lastModifiedBy>
  <cp:revision>5</cp:revision>
  <dcterms:created xsi:type="dcterms:W3CDTF">2022-04-20T07:23:05Z</dcterms:created>
  <dcterms:modified xsi:type="dcterms:W3CDTF">2022-04-20T08:25:11Z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2016-10-31T00:00:00Z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2022-04-20T00:00:00Z</vt:filetime>
  </property>
</Properties>
</file>