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231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11595" y="0"/>
                </a:moveTo>
                <a:lnTo>
                  <a:pt x="0" y="0"/>
                </a:lnTo>
                <a:lnTo>
                  <a:pt x="12" y="6858000"/>
                </a:lnTo>
                <a:lnTo>
                  <a:pt x="11595" y="6858000"/>
                </a:lnTo>
                <a:lnTo>
                  <a:pt x="11595" y="0"/>
                </a:lnTo>
                <a:close/>
              </a:path>
              <a:path w="58419" h="6858000">
                <a:moveTo>
                  <a:pt x="57924" y="0"/>
                </a:moveTo>
                <a:lnTo>
                  <a:pt x="23177" y="0"/>
                </a:lnTo>
                <a:lnTo>
                  <a:pt x="23177" y="6858000"/>
                </a:lnTo>
                <a:lnTo>
                  <a:pt x="57924" y="6858000"/>
                </a:lnTo>
                <a:lnTo>
                  <a:pt x="57924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8000"/>
                </a:lnTo>
                <a:lnTo>
                  <a:pt x="304800" y="6858000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51407" y="3128594"/>
            <a:ext cx="644118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565F6C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589278"/>
            <a:ext cx="8072119" cy="4470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8794" y="2989910"/>
            <a:ext cx="49447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5" dirty="0"/>
              <a:t>W</a:t>
            </a:r>
            <a:r>
              <a:rPr sz="3500" spc="5" dirty="0"/>
              <a:t>HITE</a:t>
            </a:r>
            <a:r>
              <a:rPr sz="3500" spc="225" dirty="0"/>
              <a:t> </a:t>
            </a:r>
            <a:r>
              <a:rPr sz="3500" spc="10" dirty="0"/>
              <a:t>BLOOD</a:t>
            </a:r>
            <a:r>
              <a:rPr sz="3500" spc="229" dirty="0"/>
              <a:t> </a:t>
            </a:r>
            <a:r>
              <a:rPr sz="4400" spc="5" dirty="0"/>
              <a:t>C</a:t>
            </a:r>
            <a:r>
              <a:rPr sz="3500" spc="5" dirty="0"/>
              <a:t>ELLS</a:t>
            </a:r>
            <a:endParaRPr sz="3500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4495800"/>
            <a:ext cx="48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lgerian" panose="04020705040A02060702" pitchFamily="82" charset="0"/>
              </a:rPr>
              <a:t>Dr. H. VAJIHA BANU</a:t>
            </a:r>
          </a:p>
          <a:p>
            <a:r>
              <a:rPr lang="en-US" dirty="0" smtClean="0">
                <a:solidFill>
                  <a:srgbClr val="002060"/>
                </a:solidFill>
                <a:latin typeface="Algerian" panose="04020705040A02060702" pitchFamily="82" charset="0"/>
              </a:rPr>
              <a:t>Assistant Professor</a:t>
            </a:r>
          </a:p>
          <a:p>
            <a:r>
              <a:rPr lang="en-US" dirty="0" smtClean="0">
                <a:solidFill>
                  <a:srgbClr val="002060"/>
                </a:solidFill>
                <a:latin typeface="Algerian" panose="04020705040A02060702" pitchFamily="82" charset="0"/>
              </a:rPr>
              <a:t>Department of Microbiology</a:t>
            </a:r>
          </a:p>
          <a:p>
            <a:r>
              <a:rPr lang="en-US" dirty="0" smtClean="0">
                <a:solidFill>
                  <a:srgbClr val="002060"/>
                </a:solidFill>
                <a:latin typeface="Algerian" panose="04020705040A02060702" pitchFamily="82" charset="0"/>
              </a:rPr>
              <a:t>Jamal Mohamed College (Autonomous)</a:t>
            </a:r>
          </a:p>
          <a:p>
            <a:r>
              <a:rPr lang="en-US" dirty="0" smtClean="0">
                <a:solidFill>
                  <a:srgbClr val="002060"/>
                </a:solidFill>
                <a:latin typeface="Algerian" panose="04020705040A02060702" pitchFamily="82" charset="0"/>
              </a:rPr>
              <a:t>Tiruchirappalli-620 020</a:t>
            </a:r>
            <a:endParaRPr lang="en-IN" dirty="0" smtClean="0">
              <a:solidFill>
                <a:srgbClr val="002060"/>
              </a:solidFill>
              <a:latin typeface="Algerian" panose="04020705040A02060702" pitchFamily="82" charset="0"/>
            </a:endParaRPr>
          </a:p>
          <a:p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38100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Class </a:t>
            </a:r>
            <a:r>
              <a:rPr lang="en-US" dirty="0" smtClean="0"/>
              <a:t>: II </a:t>
            </a:r>
            <a:r>
              <a:rPr lang="en-US" dirty="0" err="1" smtClean="0"/>
              <a:t>B.Sc</a:t>
            </a:r>
            <a:r>
              <a:rPr lang="en-US" dirty="0" smtClean="0"/>
              <a:t> Microbiology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8763000" cy="657453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91666"/>
            <a:ext cx="34823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565F6C"/>
                </a:solidFill>
                <a:latin typeface="Arial MT"/>
                <a:cs typeface="Arial MT"/>
              </a:rPr>
              <a:t>B</a:t>
            </a:r>
            <a:r>
              <a:rPr sz="2400" spc="-5" dirty="0">
                <a:solidFill>
                  <a:srgbClr val="565F6C"/>
                </a:solidFill>
                <a:latin typeface="Arial MT"/>
                <a:cs typeface="Arial MT"/>
              </a:rPr>
              <a:t>ASOPHILS</a:t>
            </a:r>
            <a:r>
              <a:rPr sz="2400" spc="125" dirty="0">
                <a:solidFill>
                  <a:srgbClr val="565F6C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565F6C"/>
                </a:solidFill>
                <a:latin typeface="Arial MT"/>
                <a:cs typeface="Arial MT"/>
              </a:rPr>
              <a:t>FUNCTION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8716" y="1958467"/>
            <a:ext cx="58216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>
                <a:solidFill>
                  <a:srgbClr val="000000"/>
                </a:solidFill>
              </a:rPr>
              <a:t>Liberate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heparin,</a:t>
            </a:r>
            <a:r>
              <a:rPr spc="-1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histamine,</a:t>
            </a:r>
            <a:r>
              <a:rPr spc="-15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and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2933826"/>
            <a:ext cx="6070600" cy="2465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 MT"/>
                <a:cs typeface="Arial MT"/>
              </a:rPr>
              <a:t>serotonin</a:t>
            </a:r>
            <a:r>
              <a:rPr sz="3200" spc="-2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in</a:t>
            </a:r>
            <a:r>
              <a:rPr sz="3200" spc="-10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allergic</a:t>
            </a:r>
            <a:r>
              <a:rPr sz="3200" spc="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reactions</a:t>
            </a:r>
            <a:r>
              <a:rPr sz="3200" spc="-15" dirty="0">
                <a:latin typeface="Arial MT"/>
                <a:cs typeface="Arial MT"/>
              </a:rPr>
              <a:t> </a:t>
            </a:r>
            <a:r>
              <a:rPr sz="3200" spc="-5" dirty="0">
                <a:latin typeface="Arial MT"/>
                <a:cs typeface="Arial MT"/>
              </a:rPr>
              <a:t>that</a:t>
            </a:r>
            <a:endParaRPr sz="3200">
              <a:latin typeface="Arial MT"/>
              <a:cs typeface="Arial MT"/>
            </a:endParaRPr>
          </a:p>
          <a:p>
            <a:pPr marL="12700" marR="139700">
              <a:lnSpc>
                <a:spcPct val="200000"/>
              </a:lnSpc>
            </a:pPr>
            <a:r>
              <a:rPr sz="3200" spc="-5" dirty="0">
                <a:latin typeface="Arial MT"/>
                <a:cs typeface="Arial MT"/>
              </a:rPr>
              <a:t>intensify the overall inflammatory </a:t>
            </a:r>
            <a:r>
              <a:rPr sz="3200" spc="-8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response.</a:t>
            </a:r>
            <a:endParaRPr sz="32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67866"/>
            <a:ext cx="7045325" cy="4067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565F6C"/>
                </a:solidFill>
                <a:latin typeface="Arial"/>
                <a:cs typeface="Arial"/>
              </a:rPr>
              <a:t>NEUTROPHILS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23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Make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up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60%-70%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-5" dirty="0">
                <a:latin typeface="Arial MT"/>
                <a:cs typeface="Arial MT"/>
              </a:rPr>
              <a:t>all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white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blood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They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normally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10-12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micro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meters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diameter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nucleus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contains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2-5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lobes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connected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by thin</a:t>
            </a:r>
            <a:endParaRPr sz="24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latin typeface="Arial MT"/>
                <a:cs typeface="Arial MT"/>
              </a:rPr>
              <a:t>strand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chromatin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cytoplasm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has</a:t>
            </a:r>
            <a:r>
              <a:rPr sz="2400" dirty="0">
                <a:latin typeface="Arial MT"/>
                <a:cs typeface="Arial MT"/>
              </a:rPr>
              <a:t> very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fine, </a:t>
            </a:r>
            <a:r>
              <a:rPr sz="2400" spc="-10" dirty="0">
                <a:latin typeface="Arial MT"/>
                <a:cs typeface="Arial MT"/>
              </a:rPr>
              <a:t>pale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lilac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granules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9268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N</a:t>
            </a:r>
            <a:r>
              <a:rPr sz="2400" spc="-5" dirty="0"/>
              <a:t>EUTROPHILS</a:t>
            </a:r>
            <a:r>
              <a:rPr sz="2400" spc="140" dirty="0"/>
              <a:t> </a:t>
            </a:r>
            <a:r>
              <a:rPr sz="2400" spc="-5" dirty="0"/>
              <a:t>FUNCTION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41630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840" indent="-35814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70205" algn="l"/>
                <a:tab pos="370840" algn="l"/>
              </a:tabLst>
            </a:pPr>
            <a:r>
              <a:rPr sz="2400" dirty="0">
                <a:latin typeface="Arial MT"/>
                <a:cs typeface="Arial MT"/>
              </a:rPr>
              <a:t>Its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functions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phagocyte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203575"/>
            <a:ext cx="6569709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Destroy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bacteria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with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lysozyme,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defensins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endParaRPr sz="2400">
              <a:latin typeface="Arial MT"/>
              <a:cs typeface="Arial MT"/>
            </a:endParaRPr>
          </a:p>
          <a:p>
            <a:pPr marL="286385" marR="106045">
              <a:lnSpc>
                <a:spcPct val="200000"/>
              </a:lnSpc>
            </a:pPr>
            <a:r>
              <a:rPr sz="2400" dirty="0">
                <a:latin typeface="Arial MT"/>
                <a:cs typeface="Arial MT"/>
              </a:rPr>
              <a:t>strong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oxidocents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such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as superoxide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anions,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hydrogen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peroxide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hydrochlorite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anion.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21602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OSINOPHILS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014854"/>
            <a:ext cx="6519545" cy="3272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777364" algn="l"/>
              </a:tabLst>
            </a:pPr>
            <a:r>
              <a:rPr sz="2400" spc="-5" dirty="0">
                <a:latin typeface="Arial MT"/>
                <a:cs typeface="Arial MT"/>
              </a:rPr>
              <a:t>Makes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up	2-4%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all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white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blood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27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1814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658620" algn="l"/>
              </a:tabLst>
            </a:pPr>
            <a:r>
              <a:rPr sz="2400" spc="-5" dirty="0">
                <a:latin typeface="Arial MT"/>
                <a:cs typeface="Arial MT"/>
              </a:rPr>
              <a:t>They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	10-12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micrometer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diameter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27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Wingdings"/>
              <a:buChar char=""/>
            </a:pPr>
            <a:endParaRPr sz="2700">
              <a:latin typeface="Arial MT"/>
              <a:cs typeface="Arial MT"/>
            </a:endParaRPr>
          </a:p>
          <a:p>
            <a:pPr marL="286385" marR="5080" indent="-274320">
              <a:lnSpc>
                <a:spcPct val="15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Its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nucleus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has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2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3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lobes: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large,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red-orange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granules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fill 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cytoplasm.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0"/>
            <a:ext cx="8382000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83730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OSINOPHILS</a:t>
            </a:r>
            <a:r>
              <a:rPr sz="2400" b="1" spc="8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FUNCTION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96821"/>
            <a:ext cx="6435090" cy="29533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dirty="0">
                <a:latin typeface="Arial MT"/>
                <a:cs typeface="Arial MT"/>
              </a:rPr>
              <a:t>Combat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the </a:t>
            </a:r>
            <a:r>
              <a:rPr sz="2600" spc="-10" dirty="0">
                <a:latin typeface="Arial MT"/>
                <a:cs typeface="Arial MT"/>
              </a:rPr>
              <a:t>effects</a:t>
            </a:r>
            <a:r>
              <a:rPr sz="2600" spc="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of histamine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in allergic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D8537"/>
              </a:buClr>
              <a:buFont typeface="Wingdings"/>
              <a:buChar char=""/>
            </a:pPr>
            <a:endParaRPr sz="27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Arial MT"/>
                <a:cs typeface="Arial MT"/>
              </a:rPr>
              <a:t>reactions,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dirty="0">
                <a:latin typeface="Arial MT"/>
                <a:cs typeface="Arial MT"/>
              </a:rPr>
              <a:t>Phagocytize</a:t>
            </a:r>
            <a:r>
              <a:rPr sz="2600" spc="-1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antigen-antibody</a:t>
            </a:r>
            <a:r>
              <a:rPr sz="2600" spc="-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complexes</a:t>
            </a:r>
            <a:endParaRPr sz="26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dirty="0">
                <a:latin typeface="Arial MT"/>
                <a:cs typeface="Arial MT"/>
              </a:rPr>
              <a:t>Destroy</a:t>
            </a:r>
            <a:r>
              <a:rPr sz="2600" spc="-25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certain</a:t>
            </a:r>
            <a:r>
              <a:rPr sz="2600" spc="-1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parasitic</a:t>
            </a:r>
            <a:r>
              <a:rPr sz="2600" spc="-30" dirty="0">
                <a:latin typeface="Arial MT"/>
                <a:cs typeface="Arial MT"/>
              </a:rPr>
              <a:t> </a:t>
            </a:r>
            <a:r>
              <a:rPr sz="2600" dirty="0">
                <a:latin typeface="Arial MT"/>
                <a:cs typeface="Arial MT"/>
              </a:rPr>
              <a:t>worms.</a:t>
            </a:r>
            <a:endParaRPr sz="26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29005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A</a:t>
            </a:r>
            <a:r>
              <a:rPr dirty="0"/>
              <a:t>GRANULAR</a:t>
            </a:r>
            <a:r>
              <a:rPr spc="155" dirty="0"/>
              <a:t> </a:t>
            </a:r>
            <a:r>
              <a:rPr dirty="0"/>
              <a:t>LEUCOCYTES</a:t>
            </a:r>
            <a:endParaRPr sz="4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91666"/>
            <a:ext cx="6884034" cy="5017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solidFill>
                  <a:srgbClr val="565F6C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565F6C"/>
                </a:solidFill>
                <a:latin typeface="Arial"/>
                <a:cs typeface="Arial"/>
              </a:rPr>
              <a:t>ONOCYTES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3000" dirty="0">
                <a:latin typeface="Arial MT"/>
                <a:cs typeface="Arial MT"/>
              </a:rPr>
              <a:t>They</a:t>
            </a:r>
            <a:r>
              <a:rPr sz="3000" spc="-5" dirty="0">
                <a:latin typeface="Arial MT"/>
                <a:cs typeface="Arial MT"/>
              </a:rPr>
              <a:t> are</a:t>
            </a:r>
            <a:r>
              <a:rPr sz="3000" spc="-2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12-20</a:t>
            </a:r>
            <a:r>
              <a:rPr sz="300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micrometer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in diameter</a:t>
            </a:r>
            <a:endParaRPr sz="3000">
              <a:latin typeface="Arial MT"/>
              <a:cs typeface="Arial MT"/>
            </a:endParaRPr>
          </a:p>
          <a:p>
            <a:pPr marL="286385" marR="1134110" indent="-274320">
              <a:lnSpc>
                <a:spcPct val="15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3000" dirty="0">
                <a:latin typeface="Arial MT"/>
                <a:cs typeface="Arial MT"/>
              </a:rPr>
              <a:t>The </a:t>
            </a:r>
            <a:r>
              <a:rPr sz="3000" spc="-5" dirty="0">
                <a:latin typeface="Arial MT"/>
                <a:cs typeface="Arial MT"/>
              </a:rPr>
              <a:t>nucleus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is</a:t>
            </a:r>
            <a:r>
              <a:rPr sz="300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kidney</a:t>
            </a:r>
            <a:r>
              <a:rPr sz="3000" spc="-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shaped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or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horseshoe</a:t>
            </a:r>
            <a:r>
              <a:rPr sz="3000" spc="-4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shaped</a:t>
            </a:r>
            <a:endParaRPr sz="3000">
              <a:latin typeface="Arial MT"/>
              <a:cs typeface="Arial MT"/>
            </a:endParaRPr>
          </a:p>
          <a:p>
            <a:pPr marL="286385" marR="12065" indent="-274320">
              <a:lnSpc>
                <a:spcPct val="15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393065" algn="l"/>
                <a:tab pos="393700" algn="l"/>
              </a:tabLst>
            </a:pPr>
            <a:r>
              <a:rPr dirty="0"/>
              <a:t>	</a:t>
            </a:r>
            <a:r>
              <a:rPr sz="3000" dirty="0">
                <a:latin typeface="Arial MT"/>
                <a:cs typeface="Arial MT"/>
              </a:rPr>
              <a:t>Cytoplasm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is</a:t>
            </a:r>
            <a:r>
              <a:rPr sz="300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blue-gray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and has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foamy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appearance.</a:t>
            </a:r>
            <a:endParaRPr sz="30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24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3000" spc="-5" dirty="0">
                <a:latin typeface="Arial MT"/>
                <a:cs typeface="Arial MT"/>
              </a:rPr>
              <a:t>Make up</a:t>
            </a:r>
            <a:r>
              <a:rPr sz="3000" spc="-2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3-8% </a:t>
            </a:r>
            <a:r>
              <a:rPr sz="3000" dirty="0">
                <a:latin typeface="Arial MT"/>
                <a:cs typeface="Arial MT"/>
              </a:rPr>
              <a:t>of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all</a:t>
            </a:r>
            <a:r>
              <a:rPr sz="3000" spc="-2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white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blood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cells.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381000"/>
            <a:ext cx="8382000" cy="61722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7318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M</a:t>
            </a:r>
            <a:r>
              <a:rPr sz="2400" spc="-5" dirty="0"/>
              <a:t>ONOCYTES</a:t>
            </a:r>
            <a:r>
              <a:rPr sz="2400" spc="125" dirty="0"/>
              <a:t> </a:t>
            </a:r>
            <a:r>
              <a:rPr sz="2400" spc="-5" dirty="0"/>
              <a:t>FUNCTION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877009"/>
            <a:ext cx="7132955" cy="1123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840" indent="-35814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70205" algn="l"/>
                <a:tab pos="370840" algn="l"/>
                <a:tab pos="2355850" algn="l"/>
              </a:tabLst>
            </a:pPr>
            <a:r>
              <a:rPr sz="2400" dirty="0">
                <a:latin typeface="Arial MT"/>
                <a:cs typeface="Arial MT"/>
              </a:rPr>
              <a:t>Phagocytosis	this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occurs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after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they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transform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into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fixed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 wandering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macrophages.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67866"/>
            <a:ext cx="6920865" cy="4364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565F6C"/>
                </a:solidFill>
                <a:latin typeface="Arial MT"/>
                <a:cs typeface="Arial MT"/>
              </a:rPr>
              <a:t>LYMPHOCYTES</a:t>
            </a:r>
            <a:endParaRPr sz="24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spcBef>
                <a:spcPts val="23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15" dirty="0">
                <a:latin typeface="Arial"/>
                <a:cs typeface="Arial"/>
              </a:rPr>
              <a:t>Lymphocytes</a:t>
            </a:r>
            <a:r>
              <a:rPr sz="2400" b="1" spc="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are</a:t>
            </a:r>
            <a:r>
              <a:rPr sz="2400" b="1" dirty="0">
                <a:latin typeface="Arial"/>
                <a:cs typeface="Arial"/>
              </a:rPr>
              <a:t> divided</a:t>
            </a:r>
            <a:r>
              <a:rPr sz="2400" b="1" spc="-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in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three subtypes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050">
              <a:latin typeface="Arial"/>
              <a:cs typeface="Arial"/>
            </a:endParaRPr>
          </a:p>
          <a:p>
            <a:pPr marL="652780" lvl="1" indent="-275590">
              <a:lnSpc>
                <a:spcPct val="100000"/>
              </a:lnSpc>
              <a:buClr>
                <a:srgbClr val="FD8537"/>
              </a:buClr>
              <a:buSzPct val="80000"/>
              <a:buFont typeface="Segoe UI Symbol"/>
              <a:buChar char="⚫"/>
              <a:tabLst>
                <a:tab pos="653415" algn="l"/>
              </a:tabLst>
            </a:pPr>
            <a:r>
              <a:rPr sz="3000" dirty="0">
                <a:latin typeface="Arial MT"/>
                <a:cs typeface="Arial MT"/>
              </a:rPr>
              <a:t>T</a:t>
            </a:r>
            <a:r>
              <a:rPr sz="3000" spc="-9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Cells</a:t>
            </a:r>
            <a:endParaRPr sz="3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Clr>
                <a:srgbClr val="FD8537"/>
              </a:buClr>
              <a:buFont typeface="Segoe UI Symbol"/>
              <a:buChar char="⚫"/>
            </a:pPr>
            <a:endParaRPr sz="3750">
              <a:latin typeface="Arial MT"/>
              <a:cs typeface="Arial MT"/>
            </a:endParaRPr>
          </a:p>
          <a:p>
            <a:pPr marL="652780" lvl="1" indent="-275590">
              <a:lnSpc>
                <a:spcPct val="100000"/>
              </a:lnSpc>
              <a:buClr>
                <a:srgbClr val="FD8537"/>
              </a:buClr>
              <a:buSzPct val="80000"/>
              <a:buFont typeface="Segoe UI Symbol"/>
              <a:buChar char="⚫"/>
              <a:tabLst>
                <a:tab pos="653415" algn="l"/>
              </a:tabLst>
            </a:pPr>
            <a:r>
              <a:rPr sz="3000" dirty="0">
                <a:latin typeface="Arial MT"/>
                <a:cs typeface="Arial MT"/>
              </a:rPr>
              <a:t>B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cells</a:t>
            </a:r>
            <a:endParaRPr sz="3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Font typeface="Segoe UI Symbol"/>
              <a:buChar char="⚫"/>
            </a:pPr>
            <a:endParaRPr sz="3750">
              <a:latin typeface="Arial MT"/>
              <a:cs typeface="Arial MT"/>
            </a:endParaRPr>
          </a:p>
          <a:p>
            <a:pPr marL="652780" lvl="1" indent="-27559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80000"/>
              <a:buFont typeface="Segoe UI Symbol"/>
              <a:buChar char="⚫"/>
              <a:tabLst>
                <a:tab pos="653415" algn="l"/>
              </a:tabLst>
            </a:pPr>
            <a:r>
              <a:rPr sz="3000" spc="-5" dirty="0">
                <a:latin typeface="Arial MT"/>
                <a:cs typeface="Arial MT"/>
              </a:rPr>
              <a:t>Natural</a:t>
            </a:r>
            <a:r>
              <a:rPr sz="3000" spc="-3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killer</a:t>
            </a:r>
            <a:r>
              <a:rPr sz="3000" spc="-5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cells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67866"/>
            <a:ext cx="7218045" cy="4186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565F6C"/>
                </a:solidFill>
                <a:latin typeface="Arial"/>
                <a:cs typeface="Arial"/>
              </a:rPr>
              <a:t>LEUCOCYTES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227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3000" dirty="0">
                <a:latin typeface="Arial MT"/>
                <a:cs typeface="Arial MT"/>
              </a:rPr>
              <a:t>Make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up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20-25%</a:t>
            </a:r>
            <a:r>
              <a:rPr sz="3000" spc="-2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of</a:t>
            </a:r>
            <a:r>
              <a:rPr sz="3000" spc="-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all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white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blood</a:t>
            </a:r>
            <a:r>
              <a:rPr sz="3000" spc="-30" dirty="0">
                <a:latin typeface="Arial MT"/>
                <a:cs typeface="Arial MT"/>
              </a:rPr>
              <a:t> </a:t>
            </a:r>
            <a:r>
              <a:rPr sz="3000" dirty="0">
                <a:latin typeface="Arial MT"/>
                <a:cs typeface="Arial MT"/>
              </a:rPr>
              <a:t>cells.</a:t>
            </a:r>
            <a:endParaRPr sz="3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Wingdings"/>
              <a:buChar char=""/>
            </a:pPr>
            <a:endParaRPr sz="4150">
              <a:latin typeface="Arial MT"/>
              <a:cs typeface="Arial MT"/>
            </a:endParaRPr>
          </a:p>
          <a:p>
            <a:pPr marL="286385" marR="26034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3000" spc="-5" dirty="0">
                <a:latin typeface="Arial MT"/>
                <a:cs typeface="Arial MT"/>
              </a:rPr>
              <a:t>Small</a:t>
            </a:r>
            <a:r>
              <a:rPr sz="3000" spc="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lymphocytes</a:t>
            </a:r>
            <a:r>
              <a:rPr sz="3000" spc="-15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are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-10" dirty="0">
                <a:latin typeface="Arial MT"/>
                <a:cs typeface="Arial MT"/>
              </a:rPr>
              <a:t>6-9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micrometer</a:t>
            </a:r>
            <a:r>
              <a:rPr sz="3000" spc="10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in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diameter</a:t>
            </a:r>
            <a:endParaRPr sz="30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Wingdings"/>
              <a:buChar char=""/>
            </a:pPr>
            <a:endParaRPr sz="415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393065" algn="l"/>
                <a:tab pos="393700" algn="l"/>
              </a:tabLst>
            </a:pPr>
            <a:r>
              <a:rPr dirty="0"/>
              <a:t>	</a:t>
            </a:r>
            <a:r>
              <a:rPr sz="3000" spc="-5" dirty="0">
                <a:latin typeface="Arial MT"/>
                <a:cs typeface="Arial MT"/>
              </a:rPr>
              <a:t>large </a:t>
            </a:r>
            <a:r>
              <a:rPr sz="3000" dirty="0">
                <a:latin typeface="Arial MT"/>
                <a:cs typeface="Arial MT"/>
              </a:rPr>
              <a:t>lymphocytes </a:t>
            </a:r>
            <a:r>
              <a:rPr sz="3000" spc="-5" dirty="0">
                <a:latin typeface="Arial MT"/>
                <a:cs typeface="Arial MT"/>
              </a:rPr>
              <a:t>are </a:t>
            </a:r>
            <a:r>
              <a:rPr sz="3000" spc="-10" dirty="0">
                <a:latin typeface="Arial MT"/>
                <a:cs typeface="Arial MT"/>
              </a:rPr>
              <a:t>10-14 </a:t>
            </a:r>
            <a:r>
              <a:rPr sz="3000" spc="-5" dirty="0">
                <a:latin typeface="Arial MT"/>
                <a:cs typeface="Arial MT"/>
              </a:rPr>
              <a:t>micrometer </a:t>
            </a:r>
            <a:r>
              <a:rPr sz="3000" spc="-819" dirty="0">
                <a:latin typeface="Arial MT"/>
                <a:cs typeface="Arial MT"/>
              </a:rPr>
              <a:t> </a:t>
            </a:r>
            <a:r>
              <a:rPr sz="3000" spc="-5" dirty="0">
                <a:latin typeface="Arial MT"/>
                <a:cs typeface="Arial MT"/>
              </a:rPr>
              <a:t>in diameter</a:t>
            </a:r>
            <a:endParaRPr sz="3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67866"/>
            <a:ext cx="23037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90" dirty="0"/>
              <a:t>L</a:t>
            </a:r>
            <a:r>
              <a:rPr sz="2400" spc="-5" dirty="0"/>
              <a:t>YMP</a:t>
            </a:r>
            <a:r>
              <a:rPr sz="2400" spc="-15" dirty="0"/>
              <a:t>H</a:t>
            </a:r>
            <a:r>
              <a:rPr sz="2400" dirty="0"/>
              <a:t>OCY</a:t>
            </a:r>
            <a:r>
              <a:rPr sz="2400" spc="-10" dirty="0"/>
              <a:t>T</a:t>
            </a:r>
            <a:r>
              <a:rPr sz="2400" dirty="0"/>
              <a:t>ES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535940" y="1918842"/>
            <a:ext cx="7011670" cy="401827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6080" indent="-37338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385445" algn="l"/>
                <a:tab pos="386080" algn="l"/>
              </a:tabLst>
            </a:pPr>
            <a:r>
              <a:rPr sz="2800" dirty="0">
                <a:latin typeface="Arial MT"/>
                <a:cs typeface="Arial MT"/>
              </a:rPr>
              <a:t>nucleus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is </a:t>
            </a:r>
            <a:r>
              <a:rPr sz="2800" dirty="0">
                <a:latin typeface="Arial MT"/>
                <a:cs typeface="Arial MT"/>
              </a:rPr>
              <a:t>round</a:t>
            </a:r>
            <a:r>
              <a:rPr sz="2800" spc="-5" dirty="0">
                <a:latin typeface="Arial MT"/>
                <a:cs typeface="Arial MT"/>
              </a:rPr>
              <a:t> or</a:t>
            </a:r>
            <a:r>
              <a:rPr sz="2800" dirty="0">
                <a:latin typeface="Arial MT"/>
                <a:cs typeface="Arial MT"/>
              </a:rPr>
              <a:t> slightly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indented</a:t>
            </a:r>
            <a:endParaRPr sz="2800">
              <a:latin typeface="Arial MT"/>
              <a:cs typeface="Arial MT"/>
            </a:endParaRPr>
          </a:p>
          <a:p>
            <a:pPr marL="286385" marR="5080" indent="-274320">
              <a:lnSpc>
                <a:spcPct val="200100"/>
              </a:lnSpc>
              <a:spcBef>
                <a:spcPts val="595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385445" algn="l"/>
                <a:tab pos="386080" algn="l"/>
              </a:tabLst>
            </a:pPr>
            <a:r>
              <a:rPr dirty="0"/>
              <a:t>	</a:t>
            </a:r>
            <a:r>
              <a:rPr sz="2800" dirty="0">
                <a:latin typeface="Arial MT"/>
                <a:cs typeface="Arial MT"/>
              </a:rPr>
              <a:t>cytoplasm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forms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rim</a:t>
            </a:r>
            <a:r>
              <a:rPr sz="2800" dirty="0">
                <a:latin typeface="Arial MT"/>
                <a:cs typeface="Arial MT"/>
              </a:rPr>
              <a:t> around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 nucleus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that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looks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sky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blue</a:t>
            </a:r>
            <a:endParaRPr sz="2800">
              <a:latin typeface="Arial MT"/>
              <a:cs typeface="Arial MT"/>
            </a:endParaRPr>
          </a:p>
          <a:p>
            <a:pPr marL="286385" marR="223520" indent="-274320">
              <a:lnSpc>
                <a:spcPct val="200100"/>
              </a:lnSpc>
              <a:spcBef>
                <a:spcPts val="600"/>
              </a:spcBef>
              <a:buClr>
                <a:srgbClr val="FD8537"/>
              </a:buClr>
              <a:buSzPct val="69642"/>
              <a:buFont typeface="Wingdings"/>
              <a:buChar char=""/>
              <a:tabLst>
                <a:tab pos="385445" algn="l"/>
                <a:tab pos="386080" algn="l"/>
              </a:tabLst>
            </a:pPr>
            <a:r>
              <a:rPr dirty="0"/>
              <a:t>	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dirty="0">
                <a:latin typeface="Arial MT"/>
                <a:cs typeface="Arial MT"/>
              </a:rPr>
              <a:t>larger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dirty="0">
                <a:latin typeface="Arial MT"/>
                <a:cs typeface="Arial MT"/>
              </a:rPr>
              <a:t>cell, the more cytoplasm </a:t>
            </a:r>
            <a:r>
              <a:rPr sz="2800" spc="-5" dirty="0">
                <a:latin typeface="Arial MT"/>
                <a:cs typeface="Arial MT"/>
              </a:rPr>
              <a:t>is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visible.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0"/>
            <a:ext cx="8305800" cy="65532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" y="838200"/>
            <a:ext cx="8458200" cy="56388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228600"/>
            <a:ext cx="7391400" cy="58674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383540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5" dirty="0">
                <a:latin typeface="Arial"/>
                <a:cs typeface="Arial"/>
              </a:rPr>
              <a:t>L</a:t>
            </a:r>
            <a:r>
              <a:rPr sz="2400" b="1" spc="-5" dirty="0">
                <a:latin typeface="Arial"/>
                <a:cs typeface="Arial"/>
              </a:rPr>
              <a:t>EUCOCYTES</a:t>
            </a:r>
            <a:r>
              <a:rPr sz="2400" b="1" spc="1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FUNCTION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589278"/>
            <a:ext cx="6717665" cy="447040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86385" marR="114300" indent="-274320">
              <a:lnSpc>
                <a:spcPts val="2590"/>
              </a:lnSpc>
              <a:spcBef>
                <a:spcPts val="42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Mediate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immune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responses,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including</a:t>
            </a:r>
            <a:r>
              <a:rPr sz="2400" spc="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antigen-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antibody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reactions.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 MT"/>
              <a:cs typeface="Arial MT"/>
            </a:endParaRPr>
          </a:p>
          <a:p>
            <a:pPr marL="286385" marR="58419" indent="-274320">
              <a:lnSpc>
                <a:spcPts val="259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70205" algn="l"/>
                <a:tab pos="370840" algn="l"/>
              </a:tabLst>
            </a:pPr>
            <a:r>
              <a:rPr dirty="0"/>
              <a:t>	</a:t>
            </a:r>
            <a:r>
              <a:rPr sz="2400" dirty="0">
                <a:latin typeface="Arial MT"/>
                <a:cs typeface="Arial MT"/>
              </a:rPr>
              <a:t>B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develop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into</a:t>
            </a:r>
            <a:r>
              <a:rPr sz="2400" dirty="0">
                <a:latin typeface="Arial MT"/>
                <a:cs typeface="Arial MT"/>
              </a:rPr>
              <a:t> plasma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cell,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which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secrete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antibodies.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 MT"/>
              <a:cs typeface="Arial MT"/>
            </a:endParaRPr>
          </a:p>
          <a:p>
            <a:pPr marL="286385" marR="5080" indent="-274320">
              <a:lnSpc>
                <a:spcPts val="259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T</a:t>
            </a:r>
            <a:r>
              <a:rPr sz="2400" spc="-6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attack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invading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viruses, </a:t>
            </a:r>
            <a:r>
              <a:rPr sz="2400" spc="-5" dirty="0">
                <a:latin typeface="Arial MT"/>
                <a:cs typeface="Arial MT"/>
              </a:rPr>
              <a:t>cancer cells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transplanted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tissue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D8537"/>
              </a:buClr>
              <a:buFont typeface="Wingdings"/>
              <a:buChar char=""/>
            </a:pPr>
            <a:endParaRPr sz="3250">
              <a:latin typeface="Arial MT"/>
              <a:cs typeface="Arial MT"/>
            </a:endParaRPr>
          </a:p>
          <a:p>
            <a:pPr marL="286385" marR="170815" indent="-274320">
              <a:lnSpc>
                <a:spcPct val="900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70205" algn="l"/>
                <a:tab pos="370840" algn="l"/>
              </a:tabLst>
            </a:pPr>
            <a:r>
              <a:rPr dirty="0"/>
              <a:t>	</a:t>
            </a:r>
            <a:r>
              <a:rPr sz="2400" dirty="0">
                <a:latin typeface="Arial MT"/>
                <a:cs typeface="Arial MT"/>
              </a:rPr>
              <a:t>Natural </a:t>
            </a:r>
            <a:r>
              <a:rPr sz="2400" spc="-5" dirty="0">
                <a:latin typeface="Arial MT"/>
                <a:cs typeface="Arial MT"/>
              </a:rPr>
              <a:t>killer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attack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wide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variety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 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infectious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microbes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certain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spontaneously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arising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tumor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51407" y="3128594"/>
            <a:ext cx="6441185" cy="1107996"/>
          </a:xfrm>
        </p:spPr>
        <p:txBody>
          <a:bodyPr/>
          <a:lstStyle/>
          <a:p>
            <a:r>
              <a:rPr lang="en-US" sz="7200" dirty="0" smtClean="0">
                <a:latin typeface="Bodoni MT Black" panose="02070A03080606020203" pitchFamily="18" charset="0"/>
              </a:rPr>
              <a:t>THANK YOU</a:t>
            </a:r>
            <a:endParaRPr lang="en-IN" sz="7200" dirty="0">
              <a:latin typeface="Bodoni MT Black" panose="02070A030806060202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67866"/>
            <a:ext cx="21056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LE</a:t>
            </a:r>
            <a:r>
              <a:rPr sz="2400" b="1" spc="-15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COC</a:t>
            </a:r>
            <a:r>
              <a:rPr sz="2400" b="1" spc="-10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77009"/>
            <a:ext cx="6758305" cy="3470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White</a:t>
            </a:r>
            <a:r>
              <a:rPr sz="2400" spc="-5" dirty="0">
                <a:latin typeface="Arial MT"/>
                <a:cs typeface="Arial MT"/>
              </a:rPr>
              <a:t> blood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leucocytes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 </a:t>
            </a:r>
            <a:r>
              <a:rPr sz="2400" spc="-5" dirty="0">
                <a:latin typeface="Arial MT"/>
                <a:cs typeface="Arial MT"/>
              </a:rPr>
              <a:t>defined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as a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FD8537"/>
              </a:buClr>
              <a:buFont typeface="Wingdings"/>
              <a:buChar char=""/>
            </a:pPr>
            <a:endParaRPr sz="25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white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colorless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blood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(corpuscle).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They </a:t>
            </a: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5" dirty="0">
                <a:latin typeface="Arial MT"/>
                <a:cs typeface="Arial MT"/>
              </a:rPr>
              <a:t> capable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amoeboid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movement</a:t>
            </a:r>
            <a:endParaRPr sz="2400">
              <a:latin typeface="Arial MT"/>
              <a:cs typeface="Arial MT"/>
            </a:endParaRPr>
          </a:p>
          <a:p>
            <a:pPr marL="286385" marR="131445" indent="-274320">
              <a:lnSpc>
                <a:spcPct val="2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Its </a:t>
            </a:r>
            <a:r>
              <a:rPr sz="2400" spc="-5" dirty="0">
                <a:latin typeface="Arial MT"/>
                <a:cs typeface="Arial MT"/>
              </a:rPr>
              <a:t>chief functions is </a:t>
            </a:r>
            <a:r>
              <a:rPr sz="2400" dirty="0">
                <a:latin typeface="Arial MT"/>
                <a:cs typeface="Arial MT"/>
              </a:rPr>
              <a:t>to protect the </a:t>
            </a:r>
            <a:r>
              <a:rPr sz="2400" spc="-5" dirty="0">
                <a:latin typeface="Arial MT"/>
                <a:cs typeface="Arial MT"/>
              </a:rPr>
              <a:t>body against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micro</a:t>
            </a:r>
            <a:r>
              <a:rPr sz="2400" spc="-5" dirty="0">
                <a:latin typeface="Arial MT"/>
                <a:cs typeface="Arial MT"/>
              </a:rPr>
              <a:t> organisms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causing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disease.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67866"/>
            <a:ext cx="21056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LE</a:t>
            </a:r>
            <a:r>
              <a:rPr sz="2400" b="1" spc="-15" dirty="0">
                <a:latin typeface="Arial"/>
                <a:cs typeface="Arial"/>
              </a:rPr>
              <a:t>U</a:t>
            </a:r>
            <a:r>
              <a:rPr sz="2400" b="1" dirty="0">
                <a:latin typeface="Arial"/>
                <a:cs typeface="Arial"/>
              </a:rPr>
              <a:t>COC</a:t>
            </a:r>
            <a:r>
              <a:rPr sz="2400" b="1" spc="-10" dirty="0">
                <a:latin typeface="Arial"/>
                <a:cs typeface="Arial"/>
              </a:rPr>
              <a:t>Y</a:t>
            </a:r>
            <a:r>
              <a:rPr sz="2400" b="1" dirty="0">
                <a:latin typeface="Arial"/>
                <a:cs typeface="Arial"/>
              </a:rPr>
              <a:t>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877009"/>
            <a:ext cx="6909434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0840" indent="-35814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370205" algn="l"/>
                <a:tab pos="370840" algn="l"/>
              </a:tabLst>
            </a:pPr>
            <a:r>
              <a:rPr sz="2400" dirty="0">
                <a:latin typeface="Arial MT"/>
                <a:cs typeface="Arial MT"/>
              </a:rPr>
              <a:t>Leucocytes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formed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bone marrow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from</a:t>
            </a:r>
            <a:endParaRPr sz="2400">
              <a:latin typeface="Arial MT"/>
              <a:cs typeface="Arial MT"/>
            </a:endParaRPr>
          </a:p>
          <a:p>
            <a:pPr marL="286385" marR="5080">
              <a:lnSpc>
                <a:spcPct val="200000"/>
              </a:lnSpc>
              <a:spcBef>
                <a:spcPts val="5"/>
              </a:spcBef>
            </a:pPr>
            <a:r>
              <a:rPr sz="2400" spc="-5" dirty="0">
                <a:latin typeface="Arial MT"/>
                <a:cs typeface="Arial MT"/>
              </a:rPr>
              <a:t>myeloid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stem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some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being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formed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in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lymph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nodes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from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lymphoid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stem </a:t>
            </a:r>
            <a:r>
              <a:rPr sz="2400" spc="-5" dirty="0"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4956124"/>
            <a:ext cx="72263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Leucocytes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units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of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15" dirty="0">
                <a:latin typeface="Arial MT"/>
                <a:cs typeface="Arial MT"/>
              </a:rPr>
              <a:t>body’s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resistance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 MT"/>
                <a:cs typeface="Arial MT"/>
              </a:rPr>
              <a:t>infection,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disease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67866"/>
            <a:ext cx="6892925" cy="4608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565F6C"/>
                </a:solidFill>
                <a:latin typeface="Arial MT"/>
                <a:cs typeface="Arial MT"/>
              </a:rPr>
              <a:t>CLASSIFCATION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75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They</a:t>
            </a:r>
            <a:r>
              <a:rPr sz="2400" dirty="0">
                <a:latin typeface="Arial MT"/>
                <a:cs typeface="Arial MT"/>
              </a:rPr>
              <a:t> are </a:t>
            </a:r>
            <a:r>
              <a:rPr sz="2400" spc="-5" dirty="0">
                <a:latin typeface="Arial MT"/>
                <a:cs typeface="Arial MT"/>
              </a:rPr>
              <a:t>classified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two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main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groups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which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are</a:t>
            </a:r>
            <a:endParaRPr sz="2400">
              <a:latin typeface="Arial MT"/>
              <a:cs typeface="Arial MT"/>
            </a:endParaRPr>
          </a:p>
          <a:p>
            <a:pPr marL="286385">
              <a:lnSpc>
                <a:spcPct val="100000"/>
              </a:lnSpc>
              <a:spcBef>
                <a:spcPts val="1445"/>
              </a:spcBef>
            </a:pPr>
            <a:r>
              <a:rPr sz="2400" spc="-5" dirty="0">
                <a:latin typeface="Arial MT"/>
                <a:cs typeface="Arial MT"/>
              </a:rPr>
              <a:t>granular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 </a:t>
            </a:r>
            <a:r>
              <a:rPr sz="2400" spc="-20" dirty="0">
                <a:latin typeface="Arial MT"/>
                <a:cs typeface="Arial MT"/>
              </a:rPr>
              <a:t>agranular.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2700">
              <a:latin typeface="Arial MT"/>
              <a:cs typeface="Arial MT"/>
            </a:endParaRPr>
          </a:p>
          <a:p>
            <a:pPr marL="286385" marR="5080" indent="-274320">
              <a:lnSpc>
                <a:spcPct val="150000"/>
              </a:lnSpc>
              <a:spcBef>
                <a:spcPts val="242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This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is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dependent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on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whether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they </a:t>
            </a:r>
            <a:r>
              <a:rPr sz="2400" spc="-5" dirty="0">
                <a:latin typeface="Arial MT"/>
                <a:cs typeface="Arial MT"/>
              </a:rPr>
              <a:t>contain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conspicuous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visible)</a:t>
            </a:r>
            <a:r>
              <a:rPr sz="2400" spc="4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chemical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filled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cytoplasmic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granules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( </a:t>
            </a:r>
            <a:r>
              <a:rPr sz="2400" spc="-5" dirty="0">
                <a:latin typeface="Arial MT"/>
                <a:cs typeface="Arial MT"/>
              </a:rPr>
              <a:t>vesicles),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that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are</a:t>
            </a:r>
            <a:r>
              <a:rPr sz="2400" dirty="0">
                <a:latin typeface="Arial MT"/>
                <a:cs typeface="Arial MT"/>
              </a:rPr>
              <a:t> made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visible</a:t>
            </a:r>
            <a:r>
              <a:rPr sz="2400" spc="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by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staining.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1666"/>
            <a:ext cx="664337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D</a:t>
            </a:r>
            <a:r>
              <a:rPr sz="2400" spc="-5" dirty="0"/>
              <a:t>IFFERENCES</a:t>
            </a:r>
            <a:r>
              <a:rPr sz="2400" spc="180" dirty="0"/>
              <a:t> </a:t>
            </a:r>
            <a:r>
              <a:rPr sz="2400" spc="-5" dirty="0"/>
              <a:t>BETWEEN</a:t>
            </a:r>
            <a:r>
              <a:rPr sz="2400" dirty="0"/>
              <a:t> A</a:t>
            </a:r>
            <a:r>
              <a:rPr sz="2400" spc="-125" dirty="0"/>
              <a:t> </a:t>
            </a:r>
            <a:r>
              <a:rPr sz="2400" spc="-5" dirty="0"/>
              <a:t>AND</a:t>
            </a:r>
            <a:r>
              <a:rPr sz="2400" spc="170" dirty="0"/>
              <a:t> </a:t>
            </a:r>
            <a:r>
              <a:rPr sz="2400" spc="-5" dirty="0"/>
              <a:t>GRANULAR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966342"/>
            <a:ext cx="25063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/>
              <a:t>C</a:t>
            </a:r>
            <a:r>
              <a:rPr sz="2400" spc="-15" dirty="0"/>
              <a:t>L</a:t>
            </a:r>
            <a:r>
              <a:rPr sz="2400" dirty="0"/>
              <a:t>A</a:t>
            </a:r>
            <a:r>
              <a:rPr sz="2400" spc="-10" dirty="0"/>
              <a:t>S</a:t>
            </a:r>
            <a:r>
              <a:rPr sz="2400" dirty="0"/>
              <a:t>SIFIC</a:t>
            </a:r>
            <a:r>
              <a:rPr sz="2400" spc="-190" dirty="0"/>
              <a:t>A</a:t>
            </a:r>
            <a:r>
              <a:rPr sz="2400" dirty="0"/>
              <a:t>TION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451350" y="2388234"/>
            <a:ext cx="2084705" cy="1275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95" dirty="0">
                <a:latin typeface="Arial MT"/>
                <a:cs typeface="Arial MT"/>
              </a:rPr>
              <a:t>L</a:t>
            </a:r>
            <a:r>
              <a:rPr sz="2400" spc="-5" dirty="0">
                <a:latin typeface="Arial MT"/>
                <a:cs typeface="Arial MT"/>
              </a:rPr>
              <a:t>ymphocytes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 MT"/>
                <a:cs typeface="Arial MT"/>
              </a:rPr>
              <a:t>Monocytes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1569719"/>
            <a:ext cx="3657600" cy="658495"/>
          </a:xfrm>
          <a:custGeom>
            <a:avLst/>
            <a:gdLst/>
            <a:ahLst/>
            <a:cxnLst/>
            <a:rect l="l" t="t" r="r" b="b"/>
            <a:pathLst>
              <a:path w="3657600" h="658494">
                <a:moveTo>
                  <a:pt x="3547872" y="0"/>
                </a:moveTo>
                <a:lnTo>
                  <a:pt x="109728" y="0"/>
                </a:lnTo>
                <a:lnTo>
                  <a:pt x="67015" y="8626"/>
                </a:lnTo>
                <a:lnTo>
                  <a:pt x="32137" y="32146"/>
                </a:lnTo>
                <a:lnTo>
                  <a:pt x="8622" y="67026"/>
                </a:lnTo>
                <a:lnTo>
                  <a:pt x="0" y="109727"/>
                </a:lnTo>
                <a:lnTo>
                  <a:pt x="0" y="548639"/>
                </a:lnTo>
                <a:lnTo>
                  <a:pt x="8622" y="591341"/>
                </a:lnTo>
                <a:lnTo>
                  <a:pt x="32137" y="626221"/>
                </a:lnTo>
                <a:lnTo>
                  <a:pt x="67015" y="649741"/>
                </a:lnTo>
                <a:lnTo>
                  <a:pt x="109728" y="658367"/>
                </a:lnTo>
                <a:lnTo>
                  <a:pt x="3547872" y="658367"/>
                </a:lnTo>
                <a:lnTo>
                  <a:pt x="3590573" y="649741"/>
                </a:lnTo>
                <a:lnTo>
                  <a:pt x="3625453" y="626221"/>
                </a:lnTo>
                <a:lnTo>
                  <a:pt x="3648973" y="591341"/>
                </a:lnTo>
                <a:lnTo>
                  <a:pt x="3657600" y="548639"/>
                </a:lnTo>
                <a:lnTo>
                  <a:pt x="3657600" y="109727"/>
                </a:lnTo>
                <a:lnTo>
                  <a:pt x="3648973" y="67026"/>
                </a:lnTo>
                <a:lnTo>
                  <a:pt x="3625453" y="32146"/>
                </a:lnTo>
                <a:lnTo>
                  <a:pt x="3590573" y="8626"/>
                </a:lnTo>
                <a:lnTo>
                  <a:pt x="3547872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726438"/>
            <a:ext cx="1854200" cy="2821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Granular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00">
              <a:latin typeface="Arial"/>
              <a:cs typeface="Arial"/>
            </a:endParaRPr>
          </a:p>
          <a:p>
            <a:pPr marL="370840" indent="-35814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370205" algn="l"/>
                <a:tab pos="370840" algn="l"/>
              </a:tabLst>
            </a:pPr>
            <a:r>
              <a:rPr sz="2400" spc="-5" dirty="0">
                <a:latin typeface="Arial MT"/>
                <a:cs typeface="Arial MT"/>
              </a:rPr>
              <a:t>Basophils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Neutrophils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E</a:t>
            </a:r>
            <a:r>
              <a:rPr sz="2400" spc="-15" dirty="0">
                <a:latin typeface="Arial MT"/>
                <a:cs typeface="Arial MT"/>
              </a:rPr>
              <a:t>o</a:t>
            </a:r>
            <a:r>
              <a:rPr sz="2400" spc="-5" dirty="0">
                <a:latin typeface="Arial MT"/>
                <a:cs typeface="Arial MT"/>
              </a:rPr>
              <a:t>si</a:t>
            </a:r>
            <a:r>
              <a:rPr sz="2400" spc="-15" dirty="0">
                <a:latin typeface="Arial MT"/>
                <a:cs typeface="Arial MT"/>
              </a:rPr>
              <a:t>n</a:t>
            </a:r>
            <a:r>
              <a:rPr sz="2400" spc="-5" dirty="0">
                <a:latin typeface="Arial MT"/>
                <a:cs typeface="Arial MT"/>
              </a:rPr>
              <a:t>op</a:t>
            </a:r>
            <a:r>
              <a:rPr sz="2400" spc="-15" dirty="0">
                <a:latin typeface="Arial MT"/>
                <a:cs typeface="Arial MT"/>
              </a:rPr>
              <a:t>h</a:t>
            </a:r>
            <a:r>
              <a:rPr sz="2400" spc="-5" dirty="0">
                <a:latin typeface="Arial MT"/>
                <a:cs typeface="Arial MT"/>
              </a:rPr>
              <a:t>i</a:t>
            </a:r>
            <a:r>
              <a:rPr sz="2400" spc="-15" dirty="0">
                <a:latin typeface="Arial MT"/>
                <a:cs typeface="Arial MT"/>
              </a:rPr>
              <a:t>l</a:t>
            </a:r>
            <a:r>
              <a:rPr sz="2400" dirty="0">
                <a:latin typeface="Arial MT"/>
                <a:cs typeface="Arial MT"/>
              </a:rPr>
              <a:t>s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343400" y="1569719"/>
            <a:ext cx="3657600" cy="658495"/>
          </a:xfrm>
          <a:custGeom>
            <a:avLst/>
            <a:gdLst/>
            <a:ahLst/>
            <a:cxnLst/>
            <a:rect l="l" t="t" r="r" b="b"/>
            <a:pathLst>
              <a:path w="3657600" h="658494">
                <a:moveTo>
                  <a:pt x="3547872" y="0"/>
                </a:moveTo>
                <a:lnTo>
                  <a:pt x="109727" y="0"/>
                </a:lnTo>
                <a:lnTo>
                  <a:pt x="67026" y="8626"/>
                </a:lnTo>
                <a:lnTo>
                  <a:pt x="32146" y="32146"/>
                </a:lnTo>
                <a:lnTo>
                  <a:pt x="8626" y="67026"/>
                </a:lnTo>
                <a:lnTo>
                  <a:pt x="0" y="109727"/>
                </a:lnTo>
                <a:lnTo>
                  <a:pt x="0" y="548639"/>
                </a:lnTo>
                <a:lnTo>
                  <a:pt x="8626" y="591341"/>
                </a:lnTo>
                <a:lnTo>
                  <a:pt x="32146" y="626221"/>
                </a:lnTo>
                <a:lnTo>
                  <a:pt x="67026" y="649741"/>
                </a:lnTo>
                <a:lnTo>
                  <a:pt x="109727" y="658367"/>
                </a:lnTo>
                <a:lnTo>
                  <a:pt x="3547872" y="658367"/>
                </a:lnTo>
                <a:lnTo>
                  <a:pt x="3590573" y="649741"/>
                </a:lnTo>
                <a:lnTo>
                  <a:pt x="3625453" y="626221"/>
                </a:lnTo>
                <a:lnTo>
                  <a:pt x="3648973" y="591341"/>
                </a:lnTo>
                <a:lnTo>
                  <a:pt x="3657600" y="548639"/>
                </a:lnTo>
                <a:lnTo>
                  <a:pt x="3657600" y="109727"/>
                </a:lnTo>
                <a:lnTo>
                  <a:pt x="3648973" y="67026"/>
                </a:lnTo>
                <a:lnTo>
                  <a:pt x="3625453" y="32146"/>
                </a:lnTo>
                <a:lnTo>
                  <a:pt x="3590573" y="8626"/>
                </a:lnTo>
                <a:lnTo>
                  <a:pt x="3547872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55033" y="1726438"/>
            <a:ext cx="122809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Agranular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7375" y="3343478"/>
            <a:ext cx="47866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0" dirty="0"/>
              <a:t>G</a:t>
            </a:r>
            <a:r>
              <a:rPr sz="2850" spc="10" dirty="0"/>
              <a:t>RANULAR</a:t>
            </a:r>
            <a:r>
              <a:rPr sz="2850" spc="195" dirty="0"/>
              <a:t> </a:t>
            </a:r>
            <a:r>
              <a:rPr sz="3600" spc="15" dirty="0"/>
              <a:t>L</a:t>
            </a:r>
            <a:r>
              <a:rPr sz="2850" spc="15" dirty="0"/>
              <a:t>EUCOCYTES</a:t>
            </a:r>
            <a:endParaRPr sz="285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2140" y="997965"/>
            <a:ext cx="1859914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rial"/>
                <a:cs typeface="Arial"/>
              </a:rPr>
              <a:t>B</a:t>
            </a:r>
            <a:r>
              <a:rPr sz="2400" b="1" dirty="0">
                <a:latin typeface="Arial"/>
                <a:cs typeface="Arial"/>
              </a:rPr>
              <a:t>ASOPHILS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6976745" cy="3409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Make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up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0.5-1%</a:t>
            </a:r>
            <a:r>
              <a:rPr sz="2400" dirty="0">
                <a:latin typeface="Arial MT"/>
                <a:cs typeface="Arial MT"/>
              </a:rPr>
              <a:t> of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all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white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blood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cells.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They are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8-10 </a:t>
            </a:r>
            <a:r>
              <a:rPr sz="2400" dirty="0">
                <a:latin typeface="Arial MT"/>
                <a:cs typeface="Arial MT"/>
              </a:rPr>
              <a:t>micrometer </a:t>
            </a:r>
            <a:r>
              <a:rPr sz="2400" spc="-10" dirty="0">
                <a:latin typeface="Arial MT"/>
                <a:cs typeface="Arial MT"/>
              </a:rPr>
              <a:t>in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diameter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 MT"/>
              <a:cs typeface="Arial MT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The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nucleus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contains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2</a:t>
            </a:r>
            <a:r>
              <a:rPr sz="2400" spc="-5" dirty="0">
                <a:latin typeface="Arial MT"/>
                <a:cs typeface="Arial MT"/>
              </a:rPr>
              <a:t> lobes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 MT"/>
              <a:cs typeface="Arial MT"/>
            </a:endParaRPr>
          </a:p>
          <a:p>
            <a:pPr marL="286385" marR="508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 MT"/>
                <a:cs typeface="Arial MT"/>
              </a:rPr>
              <a:t>When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stained,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large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cytoplasmic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granules</a:t>
            </a:r>
            <a:r>
              <a:rPr sz="2400" spc="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appear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deep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blue-purple.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371</Words>
  <Application>Microsoft Office PowerPoint</Application>
  <PresentationFormat>On-screen Show (4:3)</PresentationFormat>
  <Paragraphs>119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Algerian</vt:lpstr>
      <vt:lpstr>Arial</vt:lpstr>
      <vt:lpstr>Arial MT</vt:lpstr>
      <vt:lpstr>Bodoni MT Black</vt:lpstr>
      <vt:lpstr>Calibri</vt:lpstr>
      <vt:lpstr>Segoe UI Symbol</vt:lpstr>
      <vt:lpstr>Wingdings</vt:lpstr>
      <vt:lpstr>Office Theme</vt:lpstr>
      <vt:lpstr>WHITE BLOOD CELLS</vt:lpstr>
      <vt:lpstr>PowerPoint Presentation</vt:lpstr>
      <vt:lpstr>LEUCOCYTES</vt:lpstr>
      <vt:lpstr>LEUCOCYTES</vt:lpstr>
      <vt:lpstr>PowerPoint Presentation</vt:lpstr>
      <vt:lpstr>DIFFERENCES BETWEEN A AND GRANULAR</vt:lpstr>
      <vt:lpstr>CLASSIFICATION</vt:lpstr>
      <vt:lpstr>GRANULAR LEUCOCYTES</vt:lpstr>
      <vt:lpstr>BASOPHILS</vt:lpstr>
      <vt:lpstr>PowerPoint Presentation</vt:lpstr>
      <vt:lpstr>Liberate heparin, histamine, and</vt:lpstr>
      <vt:lpstr>PowerPoint Presentation</vt:lpstr>
      <vt:lpstr>PowerPoint Presentation</vt:lpstr>
      <vt:lpstr>NEUTROPHILS FUNCTION</vt:lpstr>
      <vt:lpstr>EOSINOPHILS</vt:lpstr>
      <vt:lpstr>PowerPoint Presentation</vt:lpstr>
      <vt:lpstr>EOSINOPHILS FUNCTION</vt:lpstr>
      <vt:lpstr>AGRANULAR LEUCOCYTES</vt:lpstr>
      <vt:lpstr>PowerPoint Presentation</vt:lpstr>
      <vt:lpstr>PowerPoint Presentation</vt:lpstr>
      <vt:lpstr>MONOCYTES FUNCTION</vt:lpstr>
      <vt:lpstr>PowerPoint Presentation</vt:lpstr>
      <vt:lpstr>PowerPoint Presentation</vt:lpstr>
      <vt:lpstr>LYMPHOCYTES</vt:lpstr>
      <vt:lpstr>PowerPoint Presentation</vt:lpstr>
      <vt:lpstr>PowerPoint Presentation</vt:lpstr>
      <vt:lpstr>PowerPoint Presentation</vt:lpstr>
      <vt:lpstr>LEUCOCYTES FUNCTION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BLOOD CELLS</dc:title>
  <cp:lastModifiedBy>Staff</cp:lastModifiedBy>
  <cp:revision>4</cp:revision>
  <dcterms:created xsi:type="dcterms:W3CDTF">2022-04-20T07:56:29Z</dcterms:created>
  <dcterms:modified xsi:type="dcterms:W3CDTF">2022-04-20T08:26:29Z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2017-12-21T00:00:00Z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2022-04-20T00:00:00Z</vt:filetime>
  </property>
</Properties>
</file>