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F266"/>
    <a:srgbClr val="EAEBD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808207-6FE0-41F7-AE26-4B5E44E6AAE8}" type="doc">
      <dgm:prSet loTypeId="urn:microsoft.com/office/officeart/2005/8/layout/default#1" loCatId="list" qsTypeId="urn:microsoft.com/office/officeart/2005/8/quickstyle/simple1" qsCatId="simple" csTypeId="urn:microsoft.com/office/officeart/2005/8/colors/colorful1#1" csCatId="colorful" phldr="1"/>
      <dgm:spPr/>
      <dgm:t>
        <a:bodyPr/>
        <a:lstStyle/>
        <a:p>
          <a:endParaRPr lang="en-US"/>
        </a:p>
      </dgm:t>
    </dgm:pt>
    <dgm:pt modelId="{550DD58F-1591-4679-80AA-3E6E591B4F76}">
      <dgm:prSet phldrT="[Text]"/>
      <dgm:spPr/>
      <dgm:t>
        <a:bodyPr/>
        <a:lstStyle/>
        <a:p>
          <a:r>
            <a:rPr lang="en-US" dirty="0" smtClean="0"/>
            <a:t>1960’s</a:t>
          </a:r>
          <a:endParaRPr lang="en-US" dirty="0"/>
        </a:p>
      </dgm:t>
    </dgm:pt>
    <dgm:pt modelId="{B7007E8D-7587-4390-B86E-59D654A6CE09}" type="parTrans" cxnId="{31EE477E-7DAF-4795-937F-5CD8D985BB4F}">
      <dgm:prSet/>
      <dgm:spPr/>
      <dgm:t>
        <a:bodyPr/>
        <a:lstStyle/>
        <a:p>
          <a:endParaRPr lang="en-US"/>
        </a:p>
      </dgm:t>
    </dgm:pt>
    <dgm:pt modelId="{DE195D30-4294-4DBC-B925-77659A3DB663}" type="sibTrans" cxnId="{31EE477E-7DAF-4795-937F-5CD8D985BB4F}">
      <dgm:prSet/>
      <dgm:spPr/>
      <dgm:t>
        <a:bodyPr/>
        <a:lstStyle/>
        <a:p>
          <a:endParaRPr lang="en-US"/>
        </a:p>
      </dgm:t>
    </dgm:pt>
    <dgm:pt modelId="{3D87AC62-7F6E-4206-84CA-D161A61CE0F4}">
      <dgm:prSet phldrT="[Text]"/>
      <dgm:spPr/>
      <dgm:t>
        <a:bodyPr/>
        <a:lstStyle/>
        <a:p>
          <a:r>
            <a:rPr lang="en-US" dirty="0" smtClean="0"/>
            <a:t>Relational</a:t>
          </a:r>
          <a:endParaRPr lang="en-US" dirty="0"/>
        </a:p>
      </dgm:t>
    </dgm:pt>
    <dgm:pt modelId="{4FC14AFA-6DA8-4FFA-85CF-1DBE24651F74}" type="parTrans" cxnId="{686353AA-7E5D-4EE7-8B9D-04C985F7CEB5}">
      <dgm:prSet/>
      <dgm:spPr/>
      <dgm:t>
        <a:bodyPr/>
        <a:lstStyle/>
        <a:p>
          <a:endParaRPr lang="en-US"/>
        </a:p>
      </dgm:t>
    </dgm:pt>
    <dgm:pt modelId="{D72404A5-87B9-442F-9EC6-797D6CB33918}" type="sibTrans" cxnId="{686353AA-7E5D-4EE7-8B9D-04C985F7CEB5}">
      <dgm:prSet/>
      <dgm:spPr/>
      <dgm:t>
        <a:bodyPr/>
        <a:lstStyle/>
        <a:p>
          <a:endParaRPr lang="en-US"/>
        </a:p>
      </dgm:t>
    </dgm:pt>
    <dgm:pt modelId="{59C585B0-588A-4A11-A519-EEF006CBED72}">
      <dgm:prSet phldrT="[Text]"/>
      <dgm:spPr/>
      <dgm:t>
        <a:bodyPr/>
        <a:lstStyle/>
        <a:p>
          <a:r>
            <a:rPr lang="en-US" dirty="0" smtClean="0"/>
            <a:t>1970’s</a:t>
          </a:r>
          <a:endParaRPr lang="en-US" dirty="0"/>
        </a:p>
      </dgm:t>
    </dgm:pt>
    <dgm:pt modelId="{288DA723-09D9-4C27-A6C5-FA5E6B2875BD}" type="parTrans" cxnId="{999A5D09-0066-49CE-B349-70BE1CAC7766}">
      <dgm:prSet/>
      <dgm:spPr/>
      <dgm:t>
        <a:bodyPr/>
        <a:lstStyle/>
        <a:p>
          <a:endParaRPr lang="en-US"/>
        </a:p>
      </dgm:t>
    </dgm:pt>
    <dgm:pt modelId="{98326F97-8984-4C0C-AC9F-46225213766E}" type="sibTrans" cxnId="{999A5D09-0066-49CE-B349-70BE1CAC7766}">
      <dgm:prSet/>
      <dgm:spPr/>
      <dgm:t>
        <a:bodyPr/>
        <a:lstStyle/>
        <a:p>
          <a:endParaRPr lang="en-US"/>
        </a:p>
      </dgm:t>
    </dgm:pt>
    <dgm:pt modelId="{66C207C5-6CBC-4E97-9113-CD8E2314EE91}">
      <dgm:prSet phldrT="[Text]"/>
      <dgm:spPr/>
      <dgm:t>
        <a:bodyPr/>
        <a:lstStyle/>
        <a:p>
          <a:r>
            <a:rPr lang="en-US" dirty="0" smtClean="0"/>
            <a:t>1990’s</a:t>
          </a:r>
          <a:endParaRPr lang="en-US" dirty="0"/>
        </a:p>
      </dgm:t>
    </dgm:pt>
    <dgm:pt modelId="{FB1DE197-11F8-4CB7-B7B4-6A297326ED73}" type="parTrans" cxnId="{8F7356CA-3016-445F-B683-76127EEBCD8F}">
      <dgm:prSet/>
      <dgm:spPr/>
      <dgm:t>
        <a:bodyPr/>
        <a:lstStyle/>
        <a:p>
          <a:endParaRPr lang="en-US"/>
        </a:p>
      </dgm:t>
    </dgm:pt>
    <dgm:pt modelId="{7327829D-06AC-44CA-BE26-7E4F7096861B}" type="sibTrans" cxnId="{8F7356CA-3016-445F-B683-76127EEBCD8F}">
      <dgm:prSet/>
      <dgm:spPr/>
      <dgm:t>
        <a:bodyPr/>
        <a:lstStyle/>
        <a:p>
          <a:endParaRPr lang="en-US"/>
        </a:p>
      </dgm:t>
    </dgm:pt>
    <dgm:pt modelId="{271DE129-6CED-46BE-B2A3-375454163EA8}">
      <dgm:prSet phldrT="[Text]"/>
      <dgm:spPr/>
      <dgm:t>
        <a:bodyPr/>
        <a:lstStyle/>
        <a:p>
          <a:r>
            <a:rPr lang="en-US" dirty="0" smtClean="0"/>
            <a:t>1995+</a:t>
          </a:r>
          <a:endParaRPr lang="en-US" dirty="0"/>
        </a:p>
      </dgm:t>
    </dgm:pt>
    <dgm:pt modelId="{052324E3-7871-477C-8B7B-BB249B67EE65}" type="parTrans" cxnId="{DA6AB57A-2372-4E75-A315-65A7914DD253}">
      <dgm:prSet/>
      <dgm:spPr/>
      <dgm:t>
        <a:bodyPr/>
        <a:lstStyle/>
        <a:p>
          <a:endParaRPr lang="en-US"/>
        </a:p>
      </dgm:t>
    </dgm:pt>
    <dgm:pt modelId="{09592165-9FC3-4CD9-8847-1088DDABB69C}" type="sibTrans" cxnId="{DA6AB57A-2372-4E75-A315-65A7914DD253}">
      <dgm:prSet/>
      <dgm:spPr/>
      <dgm:t>
        <a:bodyPr/>
        <a:lstStyle/>
        <a:p>
          <a:endParaRPr lang="en-US"/>
        </a:p>
      </dgm:t>
    </dgm:pt>
    <dgm:pt modelId="{FF1BB892-F455-4FDD-AC37-A757CE435B23}">
      <dgm:prSet phldrT="[Text]"/>
      <dgm:spPr/>
      <dgm:t>
        <a:bodyPr/>
        <a:lstStyle/>
        <a:p>
          <a:r>
            <a:rPr lang="en-US" dirty="0" smtClean="0"/>
            <a:t>Object-Oriented</a:t>
          </a:r>
          <a:endParaRPr lang="en-US" dirty="0"/>
        </a:p>
      </dgm:t>
    </dgm:pt>
    <dgm:pt modelId="{E077699D-C67C-48DF-9E1D-F39388672FD0}" type="parTrans" cxnId="{1F79D814-3D54-4E81-A4F2-742AD6FA85A7}">
      <dgm:prSet/>
      <dgm:spPr/>
      <dgm:t>
        <a:bodyPr/>
        <a:lstStyle/>
        <a:p>
          <a:endParaRPr lang="en-US"/>
        </a:p>
      </dgm:t>
    </dgm:pt>
    <dgm:pt modelId="{50A6860D-CC78-439C-900F-D0658062CF07}" type="sibTrans" cxnId="{1F79D814-3D54-4E81-A4F2-742AD6FA85A7}">
      <dgm:prSet/>
      <dgm:spPr/>
      <dgm:t>
        <a:bodyPr/>
        <a:lstStyle/>
        <a:p>
          <a:endParaRPr lang="en-US"/>
        </a:p>
      </dgm:t>
    </dgm:pt>
    <dgm:pt modelId="{E977C10A-CE2D-442F-8F1D-01FE7C94DB7A}">
      <dgm:prSet phldrT="[Text]"/>
      <dgm:spPr/>
      <dgm:t>
        <a:bodyPr/>
        <a:lstStyle/>
        <a:p>
          <a:r>
            <a:rPr lang="en-US" dirty="0" smtClean="0"/>
            <a:t>Hierarchical</a:t>
          </a:r>
          <a:endParaRPr lang="en-US" dirty="0"/>
        </a:p>
      </dgm:t>
    </dgm:pt>
    <dgm:pt modelId="{69146A59-017D-4F78-AB6E-5BFB1C7CC031}" type="parTrans" cxnId="{EA1A0CF2-AFD1-49E5-A47F-68A980C4172C}">
      <dgm:prSet/>
      <dgm:spPr/>
      <dgm:t>
        <a:bodyPr/>
        <a:lstStyle/>
        <a:p>
          <a:endParaRPr lang="en-US"/>
        </a:p>
      </dgm:t>
    </dgm:pt>
    <dgm:pt modelId="{4AD82BA9-CC82-4B7F-AAE2-1BFE1C5F45D0}" type="sibTrans" cxnId="{EA1A0CF2-AFD1-49E5-A47F-68A980C4172C}">
      <dgm:prSet/>
      <dgm:spPr/>
      <dgm:t>
        <a:bodyPr/>
        <a:lstStyle/>
        <a:p>
          <a:endParaRPr lang="en-US"/>
        </a:p>
      </dgm:t>
    </dgm:pt>
    <dgm:pt modelId="{12F197C1-4003-4F2A-96DD-1F00CEFFD477}">
      <dgm:prSet phldrT="[Text]"/>
      <dgm:spPr/>
      <dgm:t>
        <a:bodyPr/>
        <a:lstStyle/>
        <a:p>
          <a:r>
            <a:rPr lang="en-US" dirty="0" smtClean="0"/>
            <a:t>XML</a:t>
          </a:r>
          <a:endParaRPr lang="en-US" dirty="0"/>
        </a:p>
      </dgm:t>
    </dgm:pt>
    <dgm:pt modelId="{75BA85BE-9063-4852-A459-81B4A64B91BA}" type="parTrans" cxnId="{3833C4A1-1CB8-4F61-AF35-E1B1D0D7452E}">
      <dgm:prSet/>
      <dgm:spPr/>
      <dgm:t>
        <a:bodyPr/>
        <a:lstStyle/>
        <a:p>
          <a:endParaRPr lang="en-US"/>
        </a:p>
      </dgm:t>
    </dgm:pt>
    <dgm:pt modelId="{171592AF-FF9A-4847-A889-BEFFCEF6A8E0}" type="sibTrans" cxnId="{3833C4A1-1CB8-4F61-AF35-E1B1D0D7452E}">
      <dgm:prSet/>
      <dgm:spPr/>
      <dgm:t>
        <a:bodyPr/>
        <a:lstStyle/>
        <a:p>
          <a:endParaRPr lang="en-US"/>
        </a:p>
      </dgm:t>
    </dgm:pt>
    <dgm:pt modelId="{EB555A9F-5646-4A65-AFF8-2E5CD1E78AB4}">
      <dgm:prSet phldrT="[Text]"/>
      <dgm:spPr/>
      <dgm:t>
        <a:bodyPr/>
        <a:lstStyle/>
        <a:p>
          <a:r>
            <a:rPr lang="en-US" dirty="0" smtClean="0"/>
            <a:t>Network</a:t>
          </a:r>
          <a:endParaRPr lang="en-US" dirty="0"/>
        </a:p>
      </dgm:t>
    </dgm:pt>
    <dgm:pt modelId="{B5BB10F0-6D58-4279-BFD2-7BE012E282FB}" type="parTrans" cxnId="{5FA6DCD0-73C2-4E72-990E-B653BC32C1C0}">
      <dgm:prSet/>
      <dgm:spPr/>
      <dgm:t>
        <a:bodyPr/>
        <a:lstStyle/>
        <a:p>
          <a:endParaRPr lang="en-US"/>
        </a:p>
      </dgm:t>
    </dgm:pt>
    <dgm:pt modelId="{B6DA33B1-B87F-4BEE-8009-34223C5E704F}" type="sibTrans" cxnId="{5FA6DCD0-73C2-4E72-990E-B653BC32C1C0}">
      <dgm:prSet/>
      <dgm:spPr/>
      <dgm:t>
        <a:bodyPr/>
        <a:lstStyle/>
        <a:p>
          <a:endParaRPr lang="en-US"/>
        </a:p>
      </dgm:t>
    </dgm:pt>
    <dgm:pt modelId="{ACF7362A-3262-46CA-8A08-012751382B26}">
      <dgm:prSet phldrT="[Text]"/>
      <dgm:spPr/>
      <dgm:t>
        <a:bodyPr/>
        <a:lstStyle/>
        <a:p>
          <a:r>
            <a:rPr lang="en-US" dirty="0" smtClean="0"/>
            <a:t>Object-relational</a:t>
          </a:r>
          <a:endParaRPr lang="en-US" dirty="0"/>
        </a:p>
      </dgm:t>
    </dgm:pt>
    <dgm:pt modelId="{C38E2E9E-4182-4DDE-A327-CCB8184378D3}" type="parTrans" cxnId="{BC4E9FFE-D8CE-4554-9275-8C12384006D4}">
      <dgm:prSet/>
      <dgm:spPr/>
      <dgm:t>
        <a:bodyPr/>
        <a:lstStyle/>
        <a:p>
          <a:endParaRPr lang="en-US"/>
        </a:p>
      </dgm:t>
    </dgm:pt>
    <dgm:pt modelId="{64377AA9-BE89-468A-B882-EE02CA557615}" type="sibTrans" cxnId="{BC4E9FFE-D8CE-4554-9275-8C12384006D4}">
      <dgm:prSet/>
      <dgm:spPr/>
      <dgm:t>
        <a:bodyPr/>
        <a:lstStyle/>
        <a:p>
          <a:endParaRPr lang="en-US"/>
        </a:p>
      </dgm:t>
    </dgm:pt>
    <dgm:pt modelId="{0FCF8913-051A-47EE-8953-E00A09D379F5}">
      <dgm:prSet phldrT="[Text]"/>
      <dgm:spPr/>
      <dgm:t>
        <a:bodyPr/>
        <a:lstStyle/>
        <a:p>
          <a:r>
            <a:rPr lang="en-US" dirty="0" smtClean="0"/>
            <a:t>Java</a:t>
          </a:r>
          <a:endParaRPr lang="en-US" dirty="0"/>
        </a:p>
      </dgm:t>
    </dgm:pt>
    <dgm:pt modelId="{5EEBF492-B3F4-4172-921A-85A1517DB5A8}" type="parTrans" cxnId="{469CE2E8-B3DE-4B4D-88BC-E76BEEB09ECF}">
      <dgm:prSet/>
      <dgm:spPr/>
      <dgm:t>
        <a:bodyPr/>
        <a:lstStyle/>
        <a:p>
          <a:endParaRPr lang="en-US"/>
        </a:p>
      </dgm:t>
    </dgm:pt>
    <dgm:pt modelId="{B4074A7B-2F4B-4E41-A726-6695FF5DE8C1}" type="sibTrans" cxnId="{469CE2E8-B3DE-4B4D-88BC-E76BEEB09ECF}">
      <dgm:prSet/>
      <dgm:spPr/>
      <dgm:t>
        <a:bodyPr/>
        <a:lstStyle/>
        <a:p>
          <a:endParaRPr lang="en-US"/>
        </a:p>
      </dgm:t>
    </dgm:pt>
    <dgm:pt modelId="{C40DF98D-D1C0-4F5D-A740-DA91612ECEE5}" type="pres">
      <dgm:prSet presAssocID="{F6808207-6FE0-41F7-AE26-4B5E44E6AAE8}" presName="diagram" presStyleCnt="0">
        <dgm:presLayoutVars>
          <dgm:dir/>
          <dgm:resizeHandles val="exact"/>
        </dgm:presLayoutVars>
      </dgm:prSet>
      <dgm:spPr/>
      <dgm:t>
        <a:bodyPr/>
        <a:lstStyle/>
        <a:p>
          <a:endParaRPr lang="en-IN"/>
        </a:p>
      </dgm:t>
    </dgm:pt>
    <dgm:pt modelId="{2F00CB52-5C55-4CB9-8E04-D062F1C1FEA9}" type="pres">
      <dgm:prSet presAssocID="{3D87AC62-7F6E-4206-84CA-D161A61CE0F4}" presName="node" presStyleLbl="node1" presStyleIdx="0" presStyleCnt="11" custScaleX="39213" custScaleY="30478" custLinFactNeighborX="70337" custLinFactNeighborY="29516">
        <dgm:presLayoutVars>
          <dgm:bulletEnabled val="1"/>
        </dgm:presLayoutVars>
      </dgm:prSet>
      <dgm:spPr/>
      <dgm:t>
        <a:bodyPr/>
        <a:lstStyle/>
        <a:p>
          <a:endParaRPr lang="en-IN"/>
        </a:p>
      </dgm:t>
    </dgm:pt>
    <dgm:pt modelId="{54E0B900-3FAD-435E-B913-41A406A1F5F1}" type="pres">
      <dgm:prSet presAssocID="{D72404A5-87B9-442F-9EC6-797D6CB33918}" presName="sibTrans" presStyleCnt="0"/>
      <dgm:spPr/>
    </dgm:pt>
    <dgm:pt modelId="{069EA779-F325-4667-944F-1593C99E412D}" type="pres">
      <dgm:prSet presAssocID="{FF1BB892-F455-4FDD-AC37-A757CE435B23}" presName="node" presStyleLbl="node1" presStyleIdx="1" presStyleCnt="11" custScaleX="39213" custScaleY="30478" custLinFactNeighborX="-6183" custLinFactNeighborY="77555">
        <dgm:presLayoutVars>
          <dgm:bulletEnabled val="1"/>
        </dgm:presLayoutVars>
      </dgm:prSet>
      <dgm:spPr/>
      <dgm:t>
        <a:bodyPr/>
        <a:lstStyle/>
        <a:p>
          <a:endParaRPr lang="en-IN"/>
        </a:p>
      </dgm:t>
    </dgm:pt>
    <dgm:pt modelId="{5247D32E-79B2-4E1D-8732-921611E43B5F}" type="pres">
      <dgm:prSet presAssocID="{50A6860D-CC78-439C-900F-D0658062CF07}" presName="sibTrans" presStyleCnt="0"/>
      <dgm:spPr/>
    </dgm:pt>
    <dgm:pt modelId="{BCCD05F1-59BC-41F4-ABEF-14A222A169E6}" type="pres">
      <dgm:prSet presAssocID="{E977C10A-CE2D-442F-8F1D-01FE7C94DB7A}" presName="node" presStyleLbl="node1" presStyleIdx="2" presStyleCnt="11" custScaleX="39213" custScaleY="30478" custLinFactNeighborX="-55396" custLinFactNeighborY="-10939">
        <dgm:presLayoutVars>
          <dgm:bulletEnabled val="1"/>
        </dgm:presLayoutVars>
      </dgm:prSet>
      <dgm:spPr/>
      <dgm:t>
        <a:bodyPr/>
        <a:lstStyle/>
        <a:p>
          <a:endParaRPr lang="en-IN"/>
        </a:p>
      </dgm:t>
    </dgm:pt>
    <dgm:pt modelId="{320CFE3E-E213-44BB-914A-44183A6F6828}" type="pres">
      <dgm:prSet presAssocID="{4AD82BA9-CC82-4B7F-AAE2-1BFE1C5F45D0}" presName="sibTrans" presStyleCnt="0"/>
      <dgm:spPr/>
    </dgm:pt>
    <dgm:pt modelId="{687D2FAB-6C0A-4678-B7C4-C2C6AE33E744}" type="pres">
      <dgm:prSet presAssocID="{12F197C1-4003-4F2A-96DD-1F00CEFFD477}" presName="node" presStyleLbl="node1" presStyleIdx="3" presStyleCnt="11" custScaleX="39213" custScaleY="30478" custLinFactNeighborX="97643" custLinFactNeighborY="78450">
        <dgm:presLayoutVars>
          <dgm:bulletEnabled val="1"/>
        </dgm:presLayoutVars>
      </dgm:prSet>
      <dgm:spPr/>
      <dgm:t>
        <a:bodyPr/>
        <a:lstStyle/>
        <a:p>
          <a:endParaRPr lang="en-IN"/>
        </a:p>
      </dgm:t>
    </dgm:pt>
    <dgm:pt modelId="{1E2C2336-428A-45DF-A97A-D9ED25F51C38}" type="pres">
      <dgm:prSet presAssocID="{171592AF-FF9A-4847-A889-BEFFCEF6A8E0}" presName="sibTrans" presStyleCnt="0"/>
      <dgm:spPr/>
    </dgm:pt>
    <dgm:pt modelId="{0021172C-077F-48B9-9C15-6BC63CD0B689}" type="pres">
      <dgm:prSet presAssocID="{EB555A9F-5646-4A65-AFF8-2E5CD1E78AB4}" presName="node" presStyleLbl="node1" presStyleIdx="4" presStyleCnt="11" custScaleX="39213" custScaleY="30478" custLinFactNeighborX="49947" custLinFactNeighborY="-58083">
        <dgm:presLayoutVars>
          <dgm:bulletEnabled val="1"/>
        </dgm:presLayoutVars>
      </dgm:prSet>
      <dgm:spPr/>
      <dgm:t>
        <a:bodyPr/>
        <a:lstStyle/>
        <a:p>
          <a:endParaRPr lang="en-IN"/>
        </a:p>
      </dgm:t>
    </dgm:pt>
    <dgm:pt modelId="{F931FCB3-6E2B-48A4-AF6D-8D605E51159D}" type="pres">
      <dgm:prSet presAssocID="{B6DA33B1-B87F-4BEE-8009-34223C5E704F}" presName="sibTrans" presStyleCnt="0"/>
      <dgm:spPr/>
    </dgm:pt>
    <dgm:pt modelId="{7393A6D2-D7A2-44A9-B7F6-2ECBA164EEB7}" type="pres">
      <dgm:prSet presAssocID="{ACF7362A-3262-46CA-8A08-012751382B26}" presName="node" presStyleLbl="node1" presStyleIdx="5" presStyleCnt="11" custScaleX="39213" custScaleY="30478" custLinFactNeighborX="-783" custLinFactNeighborY="30411">
        <dgm:presLayoutVars>
          <dgm:bulletEnabled val="1"/>
        </dgm:presLayoutVars>
      </dgm:prSet>
      <dgm:spPr/>
      <dgm:t>
        <a:bodyPr/>
        <a:lstStyle/>
        <a:p>
          <a:endParaRPr lang="en-IN"/>
        </a:p>
      </dgm:t>
    </dgm:pt>
    <dgm:pt modelId="{65788240-6CEE-4E7D-9EAB-526C8E651722}" type="pres">
      <dgm:prSet presAssocID="{64377AA9-BE89-468A-B882-EE02CA557615}" presName="sibTrans" presStyleCnt="0"/>
      <dgm:spPr/>
    </dgm:pt>
    <dgm:pt modelId="{1B857E73-F6F1-48E2-BFC2-EF8F343F80A9}" type="pres">
      <dgm:prSet presAssocID="{0FCF8913-051A-47EE-8953-E00A09D379F5}" presName="node" presStyleLbl="node1" presStyleIdx="6" presStyleCnt="11" custScaleX="39213" custScaleY="30478" custLinFactNeighborX="51684" custLinFactNeighborY="31306">
        <dgm:presLayoutVars>
          <dgm:bulletEnabled val="1"/>
        </dgm:presLayoutVars>
      </dgm:prSet>
      <dgm:spPr/>
      <dgm:t>
        <a:bodyPr/>
        <a:lstStyle/>
        <a:p>
          <a:endParaRPr lang="en-IN"/>
        </a:p>
      </dgm:t>
    </dgm:pt>
    <dgm:pt modelId="{3ABB36BF-BB80-4912-90DB-CD9477E7D0C4}" type="pres">
      <dgm:prSet presAssocID="{B4074A7B-2F4B-4E41-A726-6695FF5DE8C1}" presName="sibTrans" presStyleCnt="0"/>
      <dgm:spPr/>
    </dgm:pt>
    <dgm:pt modelId="{D3301B3B-0B1F-4ED2-A298-01AF61F752E0}" type="pres">
      <dgm:prSet presAssocID="{550DD58F-1591-4679-80AA-3E6E591B4F76}" presName="node" presStyleLbl="node1" presStyleIdx="7" presStyleCnt="11" custScaleX="28578" custScaleY="16205" custLinFactNeighborX="-43040" custLinFactNeighborY="-61796">
        <dgm:presLayoutVars>
          <dgm:bulletEnabled val="1"/>
        </dgm:presLayoutVars>
      </dgm:prSet>
      <dgm:spPr/>
      <dgm:t>
        <a:bodyPr/>
        <a:lstStyle/>
        <a:p>
          <a:endParaRPr lang="en-US"/>
        </a:p>
      </dgm:t>
    </dgm:pt>
    <dgm:pt modelId="{DE9181D2-F78A-410B-AB37-6D8BCE324504}" type="pres">
      <dgm:prSet presAssocID="{DE195D30-4294-4DBC-B925-77659A3DB663}" presName="sibTrans" presStyleCnt="0"/>
      <dgm:spPr/>
    </dgm:pt>
    <dgm:pt modelId="{DAF3EF80-E967-495E-B3DA-61F4D786520F}" type="pres">
      <dgm:prSet presAssocID="{59C585B0-588A-4A11-A519-EEF006CBED72}" presName="node" presStyleLbl="node1" presStyleIdx="8" presStyleCnt="11" custScaleX="28578" custScaleY="16205" custLinFactNeighborX="-81618" custLinFactNeighborY="-18814">
        <dgm:presLayoutVars>
          <dgm:bulletEnabled val="1"/>
        </dgm:presLayoutVars>
      </dgm:prSet>
      <dgm:spPr/>
      <dgm:t>
        <a:bodyPr/>
        <a:lstStyle/>
        <a:p>
          <a:endParaRPr lang="en-US"/>
        </a:p>
      </dgm:t>
    </dgm:pt>
    <dgm:pt modelId="{15CBDB39-643D-4FF6-AA4E-942DC2192257}" type="pres">
      <dgm:prSet presAssocID="{98326F97-8984-4C0C-AC9F-46225213766E}" presName="sibTrans" presStyleCnt="0"/>
      <dgm:spPr/>
    </dgm:pt>
    <dgm:pt modelId="{64BC417A-6FDC-4341-B8CA-E0CA7F39B1E4}" type="pres">
      <dgm:prSet presAssocID="{66C207C5-6CBC-4E97-9113-CD8E2314EE91}" presName="node" presStyleLbl="node1" presStyleIdx="9" presStyleCnt="11" custScaleX="28578" custScaleY="16205" custLinFactX="-20196" custLinFactY="-7308" custLinFactNeighborX="-100000" custLinFactNeighborY="-100000">
        <dgm:presLayoutVars>
          <dgm:bulletEnabled val="1"/>
        </dgm:presLayoutVars>
      </dgm:prSet>
      <dgm:spPr/>
      <dgm:t>
        <a:bodyPr/>
        <a:lstStyle/>
        <a:p>
          <a:endParaRPr lang="en-US"/>
        </a:p>
      </dgm:t>
    </dgm:pt>
    <dgm:pt modelId="{F8A2710D-29DB-4111-8558-B1115EB33C5E}" type="pres">
      <dgm:prSet presAssocID="{7327829D-06AC-44CA-BE26-7E4F7096861B}" presName="sibTrans" presStyleCnt="0"/>
      <dgm:spPr/>
    </dgm:pt>
    <dgm:pt modelId="{41F16C25-EA8A-4100-80B1-E3737E4755A9}" type="pres">
      <dgm:prSet presAssocID="{271DE129-6CED-46BE-B2A3-375454163EA8}" presName="node" presStyleLbl="node1" presStyleIdx="10" presStyleCnt="11" custScaleX="28578" custScaleY="16205" custLinFactNeighborX="-57012" custLinFactNeighborY="-8254">
        <dgm:presLayoutVars>
          <dgm:bulletEnabled val="1"/>
        </dgm:presLayoutVars>
      </dgm:prSet>
      <dgm:spPr/>
      <dgm:t>
        <a:bodyPr/>
        <a:lstStyle/>
        <a:p>
          <a:endParaRPr lang="en-US"/>
        </a:p>
      </dgm:t>
    </dgm:pt>
  </dgm:ptLst>
  <dgm:cxnLst>
    <dgm:cxn modelId="{0A918C24-49B0-470B-B0DA-9EEB1C115D81}" type="presOf" srcId="{271DE129-6CED-46BE-B2A3-375454163EA8}" destId="{41F16C25-EA8A-4100-80B1-E3737E4755A9}" srcOrd="0" destOrd="0" presId="urn:microsoft.com/office/officeart/2005/8/layout/default#1"/>
    <dgm:cxn modelId="{FA4515A8-290A-470A-B08F-93504A4001B4}" type="presOf" srcId="{E977C10A-CE2D-442F-8F1D-01FE7C94DB7A}" destId="{BCCD05F1-59BC-41F4-ABEF-14A222A169E6}" srcOrd="0" destOrd="0" presId="urn:microsoft.com/office/officeart/2005/8/layout/default#1"/>
    <dgm:cxn modelId="{19A81DCA-B66B-44C8-80E5-6B7E4B9657F2}" type="presOf" srcId="{FF1BB892-F455-4FDD-AC37-A757CE435B23}" destId="{069EA779-F325-4667-944F-1593C99E412D}" srcOrd="0" destOrd="0" presId="urn:microsoft.com/office/officeart/2005/8/layout/default#1"/>
    <dgm:cxn modelId="{8F7356CA-3016-445F-B683-76127EEBCD8F}" srcId="{F6808207-6FE0-41F7-AE26-4B5E44E6AAE8}" destId="{66C207C5-6CBC-4E97-9113-CD8E2314EE91}" srcOrd="9" destOrd="0" parTransId="{FB1DE197-11F8-4CB7-B7B4-6A297326ED73}" sibTransId="{7327829D-06AC-44CA-BE26-7E4F7096861B}"/>
    <dgm:cxn modelId="{2DBBD253-530A-44BD-9771-24F036B80880}" type="presOf" srcId="{550DD58F-1591-4679-80AA-3E6E591B4F76}" destId="{D3301B3B-0B1F-4ED2-A298-01AF61F752E0}" srcOrd="0" destOrd="0" presId="urn:microsoft.com/office/officeart/2005/8/layout/default#1"/>
    <dgm:cxn modelId="{A55BCD69-0AF0-4F52-82C8-C906C6B7364C}" type="presOf" srcId="{ACF7362A-3262-46CA-8A08-012751382B26}" destId="{7393A6D2-D7A2-44A9-B7F6-2ECBA164EEB7}" srcOrd="0" destOrd="0" presId="urn:microsoft.com/office/officeart/2005/8/layout/default#1"/>
    <dgm:cxn modelId="{3833C4A1-1CB8-4F61-AF35-E1B1D0D7452E}" srcId="{F6808207-6FE0-41F7-AE26-4B5E44E6AAE8}" destId="{12F197C1-4003-4F2A-96DD-1F00CEFFD477}" srcOrd="3" destOrd="0" parTransId="{75BA85BE-9063-4852-A459-81B4A64B91BA}" sibTransId="{171592AF-FF9A-4847-A889-BEFFCEF6A8E0}"/>
    <dgm:cxn modelId="{F62A1D63-8A2B-4834-88E6-C47CD83014A0}" type="presOf" srcId="{12F197C1-4003-4F2A-96DD-1F00CEFFD477}" destId="{687D2FAB-6C0A-4678-B7C4-C2C6AE33E744}" srcOrd="0" destOrd="0" presId="urn:microsoft.com/office/officeart/2005/8/layout/default#1"/>
    <dgm:cxn modelId="{067E0353-8229-4FA5-9182-8303ACF37E41}" type="presOf" srcId="{66C207C5-6CBC-4E97-9113-CD8E2314EE91}" destId="{64BC417A-6FDC-4341-B8CA-E0CA7F39B1E4}" srcOrd="0" destOrd="0" presId="urn:microsoft.com/office/officeart/2005/8/layout/default#1"/>
    <dgm:cxn modelId="{EA1A0CF2-AFD1-49E5-A47F-68A980C4172C}" srcId="{F6808207-6FE0-41F7-AE26-4B5E44E6AAE8}" destId="{E977C10A-CE2D-442F-8F1D-01FE7C94DB7A}" srcOrd="2" destOrd="0" parTransId="{69146A59-017D-4F78-AB6E-5BFB1C7CC031}" sibTransId="{4AD82BA9-CC82-4B7F-AAE2-1BFE1C5F45D0}"/>
    <dgm:cxn modelId="{1F79D814-3D54-4E81-A4F2-742AD6FA85A7}" srcId="{F6808207-6FE0-41F7-AE26-4B5E44E6AAE8}" destId="{FF1BB892-F455-4FDD-AC37-A757CE435B23}" srcOrd="1" destOrd="0" parTransId="{E077699D-C67C-48DF-9E1D-F39388672FD0}" sibTransId="{50A6860D-CC78-439C-900F-D0658062CF07}"/>
    <dgm:cxn modelId="{DA6AB57A-2372-4E75-A315-65A7914DD253}" srcId="{F6808207-6FE0-41F7-AE26-4B5E44E6AAE8}" destId="{271DE129-6CED-46BE-B2A3-375454163EA8}" srcOrd="10" destOrd="0" parTransId="{052324E3-7871-477C-8B7B-BB249B67EE65}" sibTransId="{09592165-9FC3-4CD9-8847-1088DDABB69C}"/>
    <dgm:cxn modelId="{999A5D09-0066-49CE-B349-70BE1CAC7766}" srcId="{F6808207-6FE0-41F7-AE26-4B5E44E6AAE8}" destId="{59C585B0-588A-4A11-A519-EEF006CBED72}" srcOrd="8" destOrd="0" parTransId="{288DA723-09D9-4C27-A6C5-FA5E6B2875BD}" sibTransId="{98326F97-8984-4C0C-AC9F-46225213766E}"/>
    <dgm:cxn modelId="{BC4E9FFE-D8CE-4554-9275-8C12384006D4}" srcId="{F6808207-6FE0-41F7-AE26-4B5E44E6AAE8}" destId="{ACF7362A-3262-46CA-8A08-012751382B26}" srcOrd="5" destOrd="0" parTransId="{C38E2E9E-4182-4DDE-A327-CCB8184378D3}" sibTransId="{64377AA9-BE89-468A-B882-EE02CA557615}"/>
    <dgm:cxn modelId="{B8792221-4538-4F31-9498-AD4FF64F2439}" type="presOf" srcId="{0FCF8913-051A-47EE-8953-E00A09D379F5}" destId="{1B857E73-F6F1-48E2-BFC2-EF8F343F80A9}" srcOrd="0" destOrd="0" presId="urn:microsoft.com/office/officeart/2005/8/layout/default#1"/>
    <dgm:cxn modelId="{FD635BCE-D5A8-4E7F-B169-E61C9975F733}" type="presOf" srcId="{EB555A9F-5646-4A65-AFF8-2E5CD1E78AB4}" destId="{0021172C-077F-48B9-9C15-6BC63CD0B689}" srcOrd="0" destOrd="0" presId="urn:microsoft.com/office/officeart/2005/8/layout/default#1"/>
    <dgm:cxn modelId="{93A0EEB4-AED7-4807-B5FF-4F2EA655F67B}" type="presOf" srcId="{3D87AC62-7F6E-4206-84CA-D161A61CE0F4}" destId="{2F00CB52-5C55-4CB9-8E04-D062F1C1FEA9}" srcOrd="0" destOrd="0" presId="urn:microsoft.com/office/officeart/2005/8/layout/default#1"/>
    <dgm:cxn modelId="{469CE2E8-B3DE-4B4D-88BC-E76BEEB09ECF}" srcId="{F6808207-6FE0-41F7-AE26-4B5E44E6AAE8}" destId="{0FCF8913-051A-47EE-8953-E00A09D379F5}" srcOrd="6" destOrd="0" parTransId="{5EEBF492-B3F4-4172-921A-85A1517DB5A8}" sibTransId="{B4074A7B-2F4B-4E41-A726-6695FF5DE8C1}"/>
    <dgm:cxn modelId="{020CD625-AAC7-4992-8BC8-475C04FAB1B2}" type="presOf" srcId="{59C585B0-588A-4A11-A519-EEF006CBED72}" destId="{DAF3EF80-E967-495E-B3DA-61F4D786520F}" srcOrd="0" destOrd="0" presId="urn:microsoft.com/office/officeart/2005/8/layout/default#1"/>
    <dgm:cxn modelId="{31EE477E-7DAF-4795-937F-5CD8D985BB4F}" srcId="{F6808207-6FE0-41F7-AE26-4B5E44E6AAE8}" destId="{550DD58F-1591-4679-80AA-3E6E591B4F76}" srcOrd="7" destOrd="0" parTransId="{B7007E8D-7587-4390-B86E-59D654A6CE09}" sibTransId="{DE195D30-4294-4DBC-B925-77659A3DB663}"/>
    <dgm:cxn modelId="{5FA6DCD0-73C2-4E72-990E-B653BC32C1C0}" srcId="{F6808207-6FE0-41F7-AE26-4B5E44E6AAE8}" destId="{EB555A9F-5646-4A65-AFF8-2E5CD1E78AB4}" srcOrd="4" destOrd="0" parTransId="{B5BB10F0-6D58-4279-BFD2-7BE012E282FB}" sibTransId="{B6DA33B1-B87F-4BEE-8009-34223C5E704F}"/>
    <dgm:cxn modelId="{686353AA-7E5D-4EE7-8B9D-04C985F7CEB5}" srcId="{F6808207-6FE0-41F7-AE26-4B5E44E6AAE8}" destId="{3D87AC62-7F6E-4206-84CA-D161A61CE0F4}" srcOrd="0" destOrd="0" parTransId="{4FC14AFA-6DA8-4FFA-85CF-1DBE24651F74}" sibTransId="{D72404A5-87B9-442F-9EC6-797D6CB33918}"/>
    <dgm:cxn modelId="{D7E16A3D-6D63-4929-A7B4-79E9D7740EC4}" type="presOf" srcId="{F6808207-6FE0-41F7-AE26-4B5E44E6AAE8}" destId="{C40DF98D-D1C0-4F5D-A740-DA91612ECEE5}" srcOrd="0" destOrd="0" presId="urn:microsoft.com/office/officeart/2005/8/layout/default#1"/>
    <dgm:cxn modelId="{65A05572-2A33-4386-8893-FF4DA3597E04}" type="presParOf" srcId="{C40DF98D-D1C0-4F5D-A740-DA91612ECEE5}" destId="{2F00CB52-5C55-4CB9-8E04-D062F1C1FEA9}" srcOrd="0" destOrd="0" presId="urn:microsoft.com/office/officeart/2005/8/layout/default#1"/>
    <dgm:cxn modelId="{4647CD32-B95B-4D37-9CEE-C9623590D66A}" type="presParOf" srcId="{C40DF98D-D1C0-4F5D-A740-DA91612ECEE5}" destId="{54E0B900-3FAD-435E-B913-41A406A1F5F1}" srcOrd="1" destOrd="0" presId="urn:microsoft.com/office/officeart/2005/8/layout/default#1"/>
    <dgm:cxn modelId="{2D409461-2949-4909-8D4B-285AE0D52935}" type="presParOf" srcId="{C40DF98D-D1C0-4F5D-A740-DA91612ECEE5}" destId="{069EA779-F325-4667-944F-1593C99E412D}" srcOrd="2" destOrd="0" presId="urn:microsoft.com/office/officeart/2005/8/layout/default#1"/>
    <dgm:cxn modelId="{FE15724C-A1B8-4E15-A961-251A2727BF89}" type="presParOf" srcId="{C40DF98D-D1C0-4F5D-A740-DA91612ECEE5}" destId="{5247D32E-79B2-4E1D-8732-921611E43B5F}" srcOrd="3" destOrd="0" presId="urn:microsoft.com/office/officeart/2005/8/layout/default#1"/>
    <dgm:cxn modelId="{2061C0A7-24EF-4E65-BC9F-E74095EE08F7}" type="presParOf" srcId="{C40DF98D-D1C0-4F5D-A740-DA91612ECEE5}" destId="{BCCD05F1-59BC-41F4-ABEF-14A222A169E6}" srcOrd="4" destOrd="0" presId="urn:microsoft.com/office/officeart/2005/8/layout/default#1"/>
    <dgm:cxn modelId="{CCEBB199-E304-4D04-B56E-4D55B1CB92E4}" type="presParOf" srcId="{C40DF98D-D1C0-4F5D-A740-DA91612ECEE5}" destId="{320CFE3E-E213-44BB-914A-44183A6F6828}" srcOrd="5" destOrd="0" presId="urn:microsoft.com/office/officeart/2005/8/layout/default#1"/>
    <dgm:cxn modelId="{836E8E81-6724-4B41-9ABB-6ABD9AD6B0F3}" type="presParOf" srcId="{C40DF98D-D1C0-4F5D-A740-DA91612ECEE5}" destId="{687D2FAB-6C0A-4678-B7C4-C2C6AE33E744}" srcOrd="6" destOrd="0" presId="urn:microsoft.com/office/officeart/2005/8/layout/default#1"/>
    <dgm:cxn modelId="{09D20E73-FE22-455B-805A-A3C677E683F4}" type="presParOf" srcId="{C40DF98D-D1C0-4F5D-A740-DA91612ECEE5}" destId="{1E2C2336-428A-45DF-A97A-D9ED25F51C38}" srcOrd="7" destOrd="0" presId="urn:microsoft.com/office/officeart/2005/8/layout/default#1"/>
    <dgm:cxn modelId="{66FC428C-DAEE-4F2D-A2B1-E4C3CF55F2AC}" type="presParOf" srcId="{C40DF98D-D1C0-4F5D-A740-DA91612ECEE5}" destId="{0021172C-077F-48B9-9C15-6BC63CD0B689}" srcOrd="8" destOrd="0" presId="urn:microsoft.com/office/officeart/2005/8/layout/default#1"/>
    <dgm:cxn modelId="{F9BF20E6-680C-4386-853C-BDC5F3746536}" type="presParOf" srcId="{C40DF98D-D1C0-4F5D-A740-DA91612ECEE5}" destId="{F931FCB3-6E2B-48A4-AF6D-8D605E51159D}" srcOrd="9" destOrd="0" presId="urn:microsoft.com/office/officeart/2005/8/layout/default#1"/>
    <dgm:cxn modelId="{7E9E401D-95D0-4D0D-B3FB-DA6F20DE353E}" type="presParOf" srcId="{C40DF98D-D1C0-4F5D-A740-DA91612ECEE5}" destId="{7393A6D2-D7A2-44A9-B7F6-2ECBA164EEB7}" srcOrd="10" destOrd="0" presId="urn:microsoft.com/office/officeart/2005/8/layout/default#1"/>
    <dgm:cxn modelId="{13339A1D-5ADC-47BF-B1B6-5BCA512A889C}" type="presParOf" srcId="{C40DF98D-D1C0-4F5D-A740-DA91612ECEE5}" destId="{65788240-6CEE-4E7D-9EAB-526C8E651722}" srcOrd="11" destOrd="0" presId="urn:microsoft.com/office/officeart/2005/8/layout/default#1"/>
    <dgm:cxn modelId="{7F75C9C2-7B71-4DD9-98EF-430447ABB12F}" type="presParOf" srcId="{C40DF98D-D1C0-4F5D-A740-DA91612ECEE5}" destId="{1B857E73-F6F1-48E2-BFC2-EF8F343F80A9}" srcOrd="12" destOrd="0" presId="urn:microsoft.com/office/officeart/2005/8/layout/default#1"/>
    <dgm:cxn modelId="{F8256CA2-4752-4B29-95DB-26627F94FC3D}" type="presParOf" srcId="{C40DF98D-D1C0-4F5D-A740-DA91612ECEE5}" destId="{3ABB36BF-BB80-4912-90DB-CD9477E7D0C4}" srcOrd="13" destOrd="0" presId="urn:microsoft.com/office/officeart/2005/8/layout/default#1"/>
    <dgm:cxn modelId="{3957B529-5D2B-412A-957A-C55CFE7CC644}" type="presParOf" srcId="{C40DF98D-D1C0-4F5D-A740-DA91612ECEE5}" destId="{D3301B3B-0B1F-4ED2-A298-01AF61F752E0}" srcOrd="14" destOrd="0" presId="urn:microsoft.com/office/officeart/2005/8/layout/default#1"/>
    <dgm:cxn modelId="{E295D174-8C5A-4AD3-A384-24E1A0EBF1DC}" type="presParOf" srcId="{C40DF98D-D1C0-4F5D-A740-DA91612ECEE5}" destId="{DE9181D2-F78A-410B-AB37-6D8BCE324504}" srcOrd="15" destOrd="0" presId="urn:microsoft.com/office/officeart/2005/8/layout/default#1"/>
    <dgm:cxn modelId="{EA088D0A-2BB8-49DD-B5C2-37ACC0D12C73}" type="presParOf" srcId="{C40DF98D-D1C0-4F5D-A740-DA91612ECEE5}" destId="{DAF3EF80-E967-495E-B3DA-61F4D786520F}" srcOrd="16" destOrd="0" presId="urn:microsoft.com/office/officeart/2005/8/layout/default#1"/>
    <dgm:cxn modelId="{4776761D-D61B-4841-93BF-F64DE4D71541}" type="presParOf" srcId="{C40DF98D-D1C0-4F5D-A740-DA91612ECEE5}" destId="{15CBDB39-643D-4FF6-AA4E-942DC2192257}" srcOrd="17" destOrd="0" presId="urn:microsoft.com/office/officeart/2005/8/layout/default#1"/>
    <dgm:cxn modelId="{D785ADD7-2374-4F24-8666-1E7B712D6C53}" type="presParOf" srcId="{C40DF98D-D1C0-4F5D-A740-DA91612ECEE5}" destId="{64BC417A-6FDC-4341-B8CA-E0CA7F39B1E4}" srcOrd="18" destOrd="0" presId="urn:microsoft.com/office/officeart/2005/8/layout/default#1"/>
    <dgm:cxn modelId="{A7674B04-8DEE-4B62-AF21-CF5F38A64685}" type="presParOf" srcId="{C40DF98D-D1C0-4F5D-A740-DA91612ECEE5}" destId="{F8A2710D-29DB-4111-8558-B1115EB33C5E}" srcOrd="19" destOrd="0" presId="urn:microsoft.com/office/officeart/2005/8/layout/default#1"/>
    <dgm:cxn modelId="{6E2966E3-ED39-49E8-90A2-7FC7DBF8CCD2}" type="presParOf" srcId="{C40DF98D-D1C0-4F5D-A740-DA91612ECEE5}" destId="{41F16C25-EA8A-4100-80B1-E3737E4755A9}" srcOrd="20"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0CB52-5C55-4CB9-8E04-D062F1C1FEA9}">
      <dsp:nvSpPr>
        <dsp:cNvPr id="0" name=""/>
        <dsp:cNvSpPr/>
      </dsp:nvSpPr>
      <dsp:spPr>
        <a:xfrm>
          <a:off x="4191023" y="1524006"/>
          <a:ext cx="1969649" cy="91853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Relational</a:t>
          </a:r>
          <a:endParaRPr lang="en-US" sz="2300" kern="1200" dirty="0"/>
        </a:p>
      </dsp:txBody>
      <dsp:txXfrm>
        <a:off x="4191023" y="1524006"/>
        <a:ext cx="1969649" cy="918536"/>
      </dsp:txXfrm>
    </dsp:sp>
    <dsp:sp modelId="{069EA779-F325-4667-944F-1593C99E412D}">
      <dsp:nvSpPr>
        <dsp:cNvPr id="0" name=""/>
        <dsp:cNvSpPr/>
      </dsp:nvSpPr>
      <dsp:spPr>
        <a:xfrm>
          <a:off x="2819406" y="2971790"/>
          <a:ext cx="1969649" cy="91853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Object-Oriented</a:t>
          </a:r>
          <a:endParaRPr lang="en-US" sz="2300" kern="1200" dirty="0"/>
        </a:p>
      </dsp:txBody>
      <dsp:txXfrm>
        <a:off x="2819406" y="2971790"/>
        <a:ext cx="1969649" cy="918536"/>
      </dsp:txXfrm>
    </dsp:sp>
    <dsp:sp modelId="{BCCD05F1-59BC-41F4-ABEF-14A222A169E6}">
      <dsp:nvSpPr>
        <dsp:cNvPr id="0" name=""/>
        <dsp:cNvSpPr/>
      </dsp:nvSpPr>
      <dsp:spPr>
        <a:xfrm>
          <a:off x="2819406" y="304785"/>
          <a:ext cx="1969649" cy="918536"/>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Hierarchical</a:t>
          </a:r>
          <a:endParaRPr lang="en-US" sz="2300" kern="1200" dirty="0"/>
        </a:p>
      </dsp:txBody>
      <dsp:txXfrm>
        <a:off x="2819406" y="304785"/>
        <a:ext cx="1969649" cy="918536"/>
      </dsp:txXfrm>
    </dsp:sp>
    <dsp:sp modelId="{687D2FAB-6C0A-4678-B7C4-C2C6AE33E744}">
      <dsp:nvSpPr>
        <dsp:cNvPr id="0" name=""/>
        <dsp:cNvSpPr/>
      </dsp:nvSpPr>
      <dsp:spPr>
        <a:xfrm>
          <a:off x="5562589" y="4419595"/>
          <a:ext cx="1969649" cy="918536"/>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XML</a:t>
          </a:r>
          <a:endParaRPr lang="en-US" sz="2300" kern="1200" dirty="0"/>
        </a:p>
      </dsp:txBody>
      <dsp:txXfrm>
        <a:off x="5562589" y="4419595"/>
        <a:ext cx="1969649" cy="918536"/>
      </dsp:txXfrm>
    </dsp:sp>
    <dsp:sp modelId="{0021172C-077F-48B9-9C15-6BC63CD0B689}">
      <dsp:nvSpPr>
        <dsp:cNvPr id="0" name=""/>
        <dsp:cNvSpPr/>
      </dsp:nvSpPr>
      <dsp:spPr>
        <a:xfrm>
          <a:off x="5638787" y="304805"/>
          <a:ext cx="1969649" cy="918536"/>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Network</a:t>
          </a:r>
          <a:endParaRPr lang="en-US" sz="2300" kern="1200" dirty="0"/>
        </a:p>
      </dsp:txBody>
      <dsp:txXfrm>
        <a:off x="5638787" y="304805"/>
        <a:ext cx="1969649" cy="918536"/>
      </dsp:txXfrm>
    </dsp:sp>
    <dsp:sp modelId="{7393A6D2-D7A2-44A9-B7F6-2ECBA164EEB7}">
      <dsp:nvSpPr>
        <dsp:cNvPr id="0" name=""/>
        <dsp:cNvSpPr/>
      </dsp:nvSpPr>
      <dsp:spPr>
        <a:xfrm>
          <a:off x="5562589" y="2971810"/>
          <a:ext cx="1969649" cy="91853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Object-relational</a:t>
          </a:r>
          <a:endParaRPr lang="en-US" sz="2300" kern="1200" dirty="0"/>
        </a:p>
      </dsp:txBody>
      <dsp:txXfrm>
        <a:off x="5562589" y="2971810"/>
        <a:ext cx="1969649" cy="918536"/>
      </dsp:txXfrm>
    </dsp:sp>
    <dsp:sp modelId="{1B857E73-F6F1-48E2-BFC2-EF8F343F80A9}">
      <dsp:nvSpPr>
        <dsp:cNvPr id="0" name=""/>
        <dsp:cNvSpPr/>
      </dsp:nvSpPr>
      <dsp:spPr>
        <a:xfrm>
          <a:off x="2819406" y="4419615"/>
          <a:ext cx="1969649" cy="918536"/>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Java</a:t>
          </a:r>
          <a:endParaRPr lang="en-US" sz="2300" kern="1200" dirty="0"/>
        </a:p>
      </dsp:txBody>
      <dsp:txXfrm>
        <a:off x="2819406" y="4419615"/>
        <a:ext cx="1969649" cy="918536"/>
      </dsp:txXfrm>
    </dsp:sp>
    <dsp:sp modelId="{D3301B3B-0B1F-4ED2-A298-01AF61F752E0}">
      <dsp:nvSpPr>
        <dsp:cNvPr id="0" name=""/>
        <dsp:cNvSpPr/>
      </dsp:nvSpPr>
      <dsp:spPr>
        <a:xfrm>
          <a:off x="533412" y="1828813"/>
          <a:ext cx="1435458" cy="488381"/>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1960’s</a:t>
          </a:r>
          <a:endParaRPr lang="en-US" sz="2300" kern="1200" dirty="0"/>
        </a:p>
      </dsp:txBody>
      <dsp:txXfrm>
        <a:off x="533412" y="1828813"/>
        <a:ext cx="1435458" cy="488381"/>
      </dsp:txXfrm>
    </dsp:sp>
    <dsp:sp modelId="{DAF3EF80-E967-495E-B3DA-61F4D786520F}">
      <dsp:nvSpPr>
        <dsp:cNvPr id="0" name=""/>
        <dsp:cNvSpPr/>
      </dsp:nvSpPr>
      <dsp:spPr>
        <a:xfrm>
          <a:off x="533412" y="3124192"/>
          <a:ext cx="1435458" cy="488381"/>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1970’s</a:t>
          </a:r>
          <a:endParaRPr lang="en-US" sz="2300" kern="1200" dirty="0"/>
        </a:p>
      </dsp:txBody>
      <dsp:txXfrm>
        <a:off x="533412" y="3124192"/>
        <a:ext cx="1435458" cy="488381"/>
      </dsp:txXfrm>
    </dsp:sp>
    <dsp:sp modelId="{64BC417A-6FDC-4341-B8CA-E0CA7F39B1E4}">
      <dsp:nvSpPr>
        <dsp:cNvPr id="0" name=""/>
        <dsp:cNvSpPr/>
      </dsp:nvSpPr>
      <dsp:spPr>
        <a:xfrm>
          <a:off x="533412" y="457186"/>
          <a:ext cx="1435458" cy="488381"/>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1990’s</a:t>
          </a:r>
          <a:endParaRPr lang="en-US" sz="2300" kern="1200" dirty="0"/>
        </a:p>
      </dsp:txBody>
      <dsp:txXfrm>
        <a:off x="533412" y="457186"/>
        <a:ext cx="1435458" cy="488381"/>
      </dsp:txXfrm>
    </dsp:sp>
    <dsp:sp modelId="{41F16C25-EA8A-4100-80B1-E3737E4755A9}">
      <dsp:nvSpPr>
        <dsp:cNvPr id="0" name=""/>
        <dsp:cNvSpPr/>
      </dsp:nvSpPr>
      <dsp:spPr>
        <a:xfrm>
          <a:off x="533386" y="4648200"/>
          <a:ext cx="1435458" cy="4883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1995+</a:t>
          </a:r>
          <a:endParaRPr lang="en-US" sz="2300" kern="1200" dirty="0"/>
        </a:p>
      </dsp:txBody>
      <dsp:txXfrm>
        <a:off x="533386" y="4648200"/>
        <a:ext cx="1435458" cy="488381"/>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4/7/2023</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4/7/2023</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142984"/>
            <a:ext cx="7315200" cy="1500198"/>
          </a:xfrm>
        </p:spPr>
        <p:txBody>
          <a:bodyPr>
            <a:normAutofit/>
          </a:bodyPr>
          <a:lstStyle/>
          <a:p>
            <a:pPr algn="ctr"/>
            <a:r>
              <a:rPr lang="en-IN" b="1" dirty="0" smtClean="0"/>
              <a:t>DATABASE MANAGEMENT SYSTEM</a:t>
            </a:r>
            <a:endParaRPr lang="en-US" dirty="0"/>
          </a:p>
        </p:txBody>
      </p:sp>
      <p:sp>
        <p:nvSpPr>
          <p:cNvPr id="5" name="Content Placeholder 4"/>
          <p:cNvSpPr>
            <a:spLocks noGrp="1"/>
          </p:cNvSpPr>
          <p:nvPr>
            <p:ph idx="1"/>
          </p:nvPr>
        </p:nvSpPr>
        <p:spPr>
          <a:xfrm>
            <a:off x="609600" y="4286256"/>
            <a:ext cx="8077200" cy="2266943"/>
          </a:xfrm>
        </p:spPr>
        <p:txBody>
          <a:bodyPr>
            <a:normAutofit/>
          </a:bodyPr>
          <a:lstStyle/>
          <a:p>
            <a:pPr>
              <a:buNone/>
            </a:pPr>
            <a:r>
              <a:rPr lang="en-US" sz="2400" dirty="0" smtClean="0"/>
              <a:t>N.JAFRIN</a:t>
            </a:r>
          </a:p>
          <a:p>
            <a:pPr>
              <a:buNone/>
            </a:pPr>
            <a:r>
              <a:rPr lang="en-US" sz="2400" dirty="0" smtClean="0"/>
              <a:t>ASSISTANT PROFESSOR</a:t>
            </a:r>
          </a:p>
          <a:p>
            <a:pPr>
              <a:buNone/>
            </a:pPr>
            <a:r>
              <a:rPr lang="en-US" sz="2400" dirty="0" smtClean="0"/>
              <a:t>DEPARTMENT OF COMPUTER SCIENCE &amp;IT</a:t>
            </a:r>
          </a:p>
          <a:p>
            <a:pPr>
              <a:buNone/>
            </a:pPr>
            <a:r>
              <a:rPr lang="en-US" sz="2400" dirty="0" smtClean="0"/>
              <a:t>JAMAL MOHAMED COLLEGE(AUTONOMOUS)</a:t>
            </a:r>
          </a:p>
          <a:p>
            <a:pPr>
              <a:buNone/>
            </a:pPr>
            <a:r>
              <a:rPr lang="en-US" sz="2400" dirty="0" smtClean="0"/>
              <a:t>TRICHY</a:t>
            </a:r>
            <a:endParaRPr lang="en-US" sz="2400" dirty="0"/>
          </a:p>
        </p:txBody>
      </p:sp>
    </p:spTree>
    <p:extLst>
      <p:ext uri="{BB962C8B-B14F-4D97-AF65-F5344CB8AC3E}">
        <p14:creationId xmlns:p14="http://schemas.microsoft.com/office/powerpoint/2010/main" xmlns="" val="449238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838200"/>
            <a:ext cx="8610600" cy="5715000"/>
          </a:xfrm>
        </p:spPr>
        <p:txBody>
          <a:bodyPr>
            <a:normAutofit/>
          </a:bodyPr>
          <a:lstStyle/>
          <a:p>
            <a:r>
              <a:rPr lang="en-IN" b="1" dirty="0">
                <a:solidFill>
                  <a:srgbClr val="CAF266"/>
                </a:solidFill>
              </a:rPr>
              <a:t>Airlines:</a:t>
            </a:r>
            <a:endParaRPr lang="en-US" dirty="0">
              <a:solidFill>
                <a:srgbClr val="CAF266"/>
              </a:solidFill>
            </a:endParaRPr>
          </a:p>
          <a:p>
            <a:pPr marL="45720" indent="0" algn="ctr">
              <a:buNone/>
            </a:pPr>
            <a:r>
              <a:rPr lang="en-IN" dirty="0"/>
              <a:t>This system is the same as the railway reservation system. This system also uses a database management system to store the records of flights departure, arrival, and delay status.</a:t>
            </a:r>
            <a:endParaRPr lang="en-US" dirty="0"/>
          </a:p>
          <a:p>
            <a:r>
              <a:rPr lang="en-IN" b="1" dirty="0">
                <a:solidFill>
                  <a:srgbClr val="CAF266"/>
                </a:solidFill>
              </a:rPr>
              <a:t>Education sector:</a:t>
            </a:r>
            <a:endParaRPr lang="en-US" dirty="0">
              <a:solidFill>
                <a:srgbClr val="CAF266"/>
              </a:solidFill>
            </a:endParaRPr>
          </a:p>
          <a:p>
            <a:pPr marL="45720" indent="0" algn="ctr">
              <a:buNone/>
            </a:pPr>
            <a:r>
              <a:rPr lang="en-IN" dirty="0" smtClean="0"/>
              <a:t>Database </a:t>
            </a:r>
            <a:r>
              <a:rPr lang="en-IN" dirty="0"/>
              <a:t>systems are frequently used in schools and colleges to store and retrieve the data regarding student details, staff details, course details, exam details, payroll data, attendance details, fees details etc. There is a hell lot amount of inter-related data that needs to be stored and retrieved in an efficient manner.</a:t>
            </a:r>
            <a:endParaRPr lang="en-US" dirty="0"/>
          </a:p>
          <a:p>
            <a:r>
              <a:rPr lang="en-IN" b="1" dirty="0">
                <a:solidFill>
                  <a:srgbClr val="CAF266"/>
                </a:solidFill>
              </a:rPr>
              <a:t>Online shopping:</a:t>
            </a:r>
            <a:r>
              <a:rPr lang="en-IN" dirty="0">
                <a:solidFill>
                  <a:srgbClr val="CAF266"/>
                </a:solidFill>
              </a:rPr>
              <a:t> </a:t>
            </a:r>
            <a:endParaRPr lang="en-US" dirty="0">
              <a:solidFill>
                <a:srgbClr val="CAF266"/>
              </a:solidFill>
            </a:endParaRPr>
          </a:p>
          <a:p>
            <a:pPr marL="45720" indent="0" algn="ctr">
              <a:buNone/>
            </a:pPr>
            <a:r>
              <a:rPr lang="en-IN" dirty="0"/>
              <a:t>You must be aware of the online shopping websites such as Amazon, Flipkart etc. These sites store the product information, your addresses and preferences, credit details and provide you the relevant list of products based on your query. All this involves a Database management system.</a:t>
            </a:r>
            <a:endParaRPr lang="en-US" dirty="0"/>
          </a:p>
        </p:txBody>
      </p:sp>
    </p:spTree>
    <p:extLst>
      <p:ext uri="{BB962C8B-B14F-4D97-AF65-F5344CB8AC3E}">
        <p14:creationId xmlns:p14="http://schemas.microsoft.com/office/powerpoint/2010/main" xmlns="" val="2294212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838200"/>
            <a:ext cx="8610600" cy="5715000"/>
          </a:xfrm>
        </p:spPr>
        <p:txBody>
          <a:bodyPr>
            <a:noAutofit/>
          </a:bodyPr>
          <a:lstStyle/>
          <a:p>
            <a:pPr marL="45720" indent="0">
              <a:buNone/>
            </a:pPr>
            <a:r>
              <a:rPr lang="en-IN" sz="2200" b="1" dirty="0">
                <a:solidFill>
                  <a:srgbClr val="CAF266"/>
                </a:solidFill>
              </a:rPr>
              <a:t>FLAT </a:t>
            </a:r>
            <a:r>
              <a:rPr lang="en-IN" sz="2200" b="1" dirty="0" smtClean="0">
                <a:solidFill>
                  <a:srgbClr val="CAF266"/>
                </a:solidFill>
              </a:rPr>
              <a:t>FILE</a:t>
            </a:r>
            <a:endParaRPr lang="en-US" sz="2200" dirty="0">
              <a:solidFill>
                <a:srgbClr val="CAF266"/>
              </a:solidFill>
            </a:endParaRPr>
          </a:p>
          <a:p>
            <a:r>
              <a:rPr lang="en-IN" sz="2200" dirty="0" smtClean="0"/>
              <a:t>A </a:t>
            </a:r>
            <a:r>
              <a:rPr lang="en-IN" sz="2200" dirty="0"/>
              <a:t>flat file database is a type of database that stores data in a single table</a:t>
            </a:r>
            <a:r>
              <a:rPr lang="en-IN" sz="2200" dirty="0" smtClean="0"/>
              <a:t>.</a:t>
            </a:r>
            <a:endParaRPr lang="en-US" sz="2200" dirty="0"/>
          </a:p>
          <a:p>
            <a:pPr lvl="0"/>
            <a:r>
              <a:rPr lang="en-IN" sz="2200" dirty="0"/>
              <a:t>Flat file databases are generally in plain-text form, where each line holds only one record</a:t>
            </a:r>
            <a:r>
              <a:rPr lang="en-IN" sz="2200" dirty="0" smtClean="0"/>
              <a:t>.</a:t>
            </a:r>
            <a:endParaRPr lang="en-US" sz="2200" dirty="0"/>
          </a:p>
          <a:p>
            <a:pPr lvl="0"/>
            <a:r>
              <a:rPr lang="en-IN" sz="2200" dirty="0"/>
              <a:t>It is like a cabinet containing only one folder which has many pages in it, each page containing all information for that specific </a:t>
            </a:r>
            <a:r>
              <a:rPr lang="en-IN" sz="2200" dirty="0" smtClean="0"/>
              <a:t>entry. This </a:t>
            </a:r>
            <a:r>
              <a:rPr lang="en-IN" sz="2200" dirty="0"/>
              <a:t>makes it easy for the </a:t>
            </a:r>
            <a:r>
              <a:rPr lang="en-IN" sz="2200" dirty="0" smtClean="0"/>
              <a:t>user</a:t>
            </a:r>
            <a:r>
              <a:rPr lang="en-US" sz="2200" dirty="0"/>
              <a:t>.</a:t>
            </a:r>
          </a:p>
          <a:p>
            <a:pPr lvl="0"/>
            <a:r>
              <a:rPr lang="en-IN" sz="2200" dirty="0"/>
              <a:t>An entire data are at one </a:t>
            </a:r>
            <a:r>
              <a:rPr lang="en-IN" sz="2200" dirty="0" smtClean="0"/>
              <a:t>place, retrieval </a:t>
            </a:r>
            <a:r>
              <a:rPr lang="en-IN" sz="2200" dirty="0"/>
              <a:t>of data is easy and </a:t>
            </a:r>
            <a:r>
              <a:rPr lang="en-IN" sz="2200" dirty="0" smtClean="0"/>
              <a:t>fast</a:t>
            </a:r>
            <a:endParaRPr lang="en-US" sz="2200" dirty="0"/>
          </a:p>
          <a:p>
            <a:pPr lvl="0"/>
            <a:r>
              <a:rPr lang="en-IN" sz="2200" dirty="0"/>
              <a:t>The fields in the record are separated using delimiters such as tabs and commas</a:t>
            </a:r>
            <a:r>
              <a:rPr lang="en-IN" sz="2200" dirty="0" smtClean="0"/>
              <a:t>.</a:t>
            </a:r>
            <a:endParaRPr lang="en-US" sz="2200" dirty="0"/>
          </a:p>
          <a:p>
            <a:pPr lvl="0"/>
            <a:r>
              <a:rPr lang="en-IN" sz="2200" dirty="0"/>
              <a:t>Flat file database tables can be set in various application types, including HTML documents, simple word processors or worksheets in spread sheet applications.</a:t>
            </a:r>
            <a:endParaRPr lang="en-US" sz="2200" dirty="0"/>
          </a:p>
        </p:txBody>
      </p:sp>
    </p:spTree>
    <p:extLst>
      <p:ext uri="{BB962C8B-B14F-4D97-AF65-F5344CB8AC3E}">
        <p14:creationId xmlns:p14="http://schemas.microsoft.com/office/powerpoint/2010/main" xmlns="" val="4166882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3962400"/>
            <a:ext cx="8610600" cy="2438400"/>
          </a:xfrm>
        </p:spPr>
        <p:txBody>
          <a:bodyPr>
            <a:noAutofit/>
          </a:bodyPr>
          <a:lstStyle/>
          <a:p>
            <a:pPr marL="45720" indent="0">
              <a:buNone/>
            </a:pPr>
            <a:r>
              <a:rPr lang="en-IN" b="1" dirty="0">
                <a:solidFill>
                  <a:srgbClr val="CAF266"/>
                </a:solidFill>
              </a:rPr>
              <a:t>Drawbacks:</a:t>
            </a:r>
            <a:endParaRPr lang="en-US" sz="1600" dirty="0">
              <a:solidFill>
                <a:srgbClr val="CAF266"/>
              </a:solidFill>
            </a:endParaRPr>
          </a:p>
          <a:p>
            <a:pPr lvl="1"/>
            <a:r>
              <a:rPr lang="en-IN" dirty="0"/>
              <a:t>Flat file contains redundant data, i.e. Twice the name, address, and phone number of the customer.</a:t>
            </a:r>
            <a:endParaRPr lang="en-US" sz="1400" dirty="0"/>
          </a:p>
          <a:p>
            <a:pPr lvl="1"/>
            <a:r>
              <a:rPr lang="en-IN" dirty="0"/>
              <a:t>If his address is to be changed then it is to be changed at two places.</a:t>
            </a:r>
            <a:endParaRPr lang="en-US" sz="1400" dirty="0"/>
          </a:p>
          <a:p>
            <a:pPr lvl="1"/>
            <a:r>
              <a:rPr lang="en-IN" dirty="0"/>
              <a:t>Duplication of data</a:t>
            </a:r>
            <a:endParaRPr lang="en-US" sz="1400" dirty="0"/>
          </a:p>
          <a:p>
            <a:pPr lvl="1"/>
            <a:r>
              <a:rPr lang="en-IN" dirty="0"/>
              <a:t>Same data is held by different locations.</a:t>
            </a:r>
            <a:endParaRPr lang="en-US" sz="1400" dirty="0"/>
          </a:p>
          <a:p>
            <a:pPr lvl="1"/>
            <a:r>
              <a:rPr lang="en-IN" dirty="0"/>
              <a:t>Wasted space   </a:t>
            </a:r>
            <a:endParaRPr lang="en-US" sz="1400" dirty="0"/>
          </a:p>
        </p:txBody>
      </p:sp>
      <p:pic>
        <p:nvPicPr>
          <p:cNvPr id="3" name="Picture 2" descr="flat file example"/>
          <p:cNvPicPr/>
          <p:nvPr/>
        </p:nvPicPr>
        <p:blipFill>
          <a:blip r:embed="rId2">
            <a:extLst>
              <a:ext uri="{28A0092B-C50C-407E-A947-70E740481C1C}">
                <a14:useLocalDpi xmlns:a14="http://schemas.microsoft.com/office/drawing/2010/main" xmlns="" val="0"/>
              </a:ext>
            </a:extLst>
          </a:blip>
          <a:srcRect/>
          <a:stretch>
            <a:fillRect/>
          </a:stretch>
        </p:blipFill>
        <p:spPr bwMode="auto">
          <a:xfrm>
            <a:off x="2895600" y="533400"/>
            <a:ext cx="3621468" cy="2895600"/>
          </a:xfrm>
          <a:prstGeom prst="rect">
            <a:avLst/>
          </a:prstGeom>
          <a:noFill/>
          <a:ln>
            <a:noFill/>
          </a:ln>
        </p:spPr>
      </p:pic>
    </p:spTree>
    <p:extLst>
      <p:ext uri="{BB962C8B-B14F-4D97-AF65-F5344CB8AC3E}">
        <p14:creationId xmlns:p14="http://schemas.microsoft.com/office/powerpoint/2010/main" xmlns="" val="995046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457200"/>
            <a:ext cx="8610600" cy="2438400"/>
          </a:xfrm>
        </p:spPr>
        <p:txBody>
          <a:bodyPr>
            <a:noAutofit/>
          </a:bodyPr>
          <a:lstStyle/>
          <a:p>
            <a:pPr marL="45720" indent="0" algn="ctr">
              <a:buNone/>
            </a:pPr>
            <a:r>
              <a:rPr lang="en-IN" sz="2800" b="1" dirty="0">
                <a:solidFill>
                  <a:srgbClr val="CAF266"/>
                </a:solidFill>
              </a:rPr>
              <a:t>DATABASE SYSTEM</a:t>
            </a:r>
            <a:endParaRPr lang="en-US" sz="2800" dirty="0">
              <a:solidFill>
                <a:srgbClr val="CAF266"/>
              </a:solidFill>
            </a:endParaRPr>
          </a:p>
          <a:p>
            <a:pPr marL="45720" indent="0" algn="ctr">
              <a:buNone/>
            </a:pPr>
            <a:r>
              <a:rPr lang="en-IN" dirty="0"/>
              <a:t>A Database System involves four </a:t>
            </a:r>
            <a:r>
              <a:rPr lang="en-IN" dirty="0" smtClean="0"/>
              <a:t>components</a:t>
            </a:r>
            <a:endParaRPr lang="en-US" dirty="0"/>
          </a:p>
          <a:p>
            <a:pPr algn="ctr"/>
            <a:r>
              <a:rPr lang="en-IN" dirty="0" smtClean="0"/>
              <a:t>Data,</a:t>
            </a:r>
            <a:endParaRPr lang="en-US" dirty="0"/>
          </a:p>
          <a:p>
            <a:pPr algn="ctr"/>
            <a:r>
              <a:rPr lang="en-IN" dirty="0" smtClean="0"/>
              <a:t>Software,</a:t>
            </a:r>
            <a:endParaRPr lang="en-US" dirty="0"/>
          </a:p>
          <a:p>
            <a:pPr algn="ctr"/>
            <a:r>
              <a:rPr lang="en-IN" dirty="0" smtClean="0"/>
              <a:t>Hardware </a:t>
            </a:r>
            <a:r>
              <a:rPr lang="en-IN" dirty="0"/>
              <a:t>and</a:t>
            </a:r>
            <a:endParaRPr lang="en-US" dirty="0"/>
          </a:p>
          <a:p>
            <a:pPr algn="ctr"/>
            <a:r>
              <a:rPr lang="en-IN" dirty="0" smtClean="0"/>
              <a:t>User.</a:t>
            </a:r>
            <a:endParaRPr lang="en-US" dirty="0"/>
          </a:p>
        </p:txBody>
      </p:sp>
      <p:pic>
        <p:nvPicPr>
          <p:cNvPr id="4" name="Picture 3" descr="Components of DBMS"/>
          <p:cNvPicPr/>
          <p:nvPr/>
        </p:nvPicPr>
        <p:blipFill>
          <a:blip r:embed="rId2">
            <a:extLst>
              <a:ext uri="{28A0092B-C50C-407E-A947-70E740481C1C}">
                <a14:useLocalDpi xmlns:a14="http://schemas.microsoft.com/office/drawing/2010/main" xmlns="" val="0"/>
              </a:ext>
            </a:extLst>
          </a:blip>
          <a:srcRect/>
          <a:stretch>
            <a:fillRect/>
          </a:stretch>
        </p:blipFill>
        <p:spPr bwMode="auto">
          <a:xfrm>
            <a:off x="1981200" y="2819400"/>
            <a:ext cx="5038725" cy="3603625"/>
          </a:xfrm>
          <a:prstGeom prst="rect">
            <a:avLst/>
          </a:prstGeom>
          <a:noFill/>
          <a:ln>
            <a:noFill/>
          </a:ln>
        </p:spPr>
      </p:pic>
    </p:spTree>
    <p:extLst>
      <p:ext uri="{BB962C8B-B14F-4D97-AF65-F5344CB8AC3E}">
        <p14:creationId xmlns:p14="http://schemas.microsoft.com/office/powerpoint/2010/main" xmlns="" val="962382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457200"/>
            <a:ext cx="8610600" cy="6172200"/>
          </a:xfrm>
        </p:spPr>
        <p:txBody>
          <a:bodyPr>
            <a:noAutofit/>
          </a:bodyPr>
          <a:lstStyle/>
          <a:p>
            <a:pPr marL="45720" indent="0">
              <a:buNone/>
            </a:pPr>
            <a:r>
              <a:rPr lang="en-IN" sz="2400" b="1" dirty="0">
                <a:solidFill>
                  <a:srgbClr val="CAF266"/>
                </a:solidFill>
              </a:rPr>
              <a:t>DATA</a:t>
            </a:r>
            <a:endParaRPr lang="en-US" sz="2400" dirty="0">
              <a:solidFill>
                <a:srgbClr val="CAF266"/>
              </a:solidFill>
            </a:endParaRPr>
          </a:p>
          <a:p>
            <a:r>
              <a:rPr lang="en-IN" sz="2400" dirty="0"/>
              <a:t>Data are sub-divided into one or more databases.</a:t>
            </a:r>
            <a:endParaRPr lang="en-US" sz="2400" dirty="0"/>
          </a:p>
          <a:p>
            <a:r>
              <a:rPr lang="en-IN" sz="2400" dirty="0"/>
              <a:t>It is the most important component of the database management system.</a:t>
            </a:r>
            <a:endParaRPr lang="en-US" sz="2400" dirty="0"/>
          </a:p>
          <a:p>
            <a:r>
              <a:rPr lang="en-IN" sz="2400" dirty="0"/>
              <a:t>The main task of </a:t>
            </a:r>
            <a:r>
              <a:rPr lang="en-IN" sz="2400" dirty="0">
                <a:solidFill>
                  <a:srgbClr val="CAF266"/>
                </a:solidFill>
              </a:rPr>
              <a:t>DBMS</a:t>
            </a:r>
            <a:r>
              <a:rPr lang="en-IN" sz="2400" dirty="0"/>
              <a:t> is to process the data. Here, databases are defined, stored, retrieved, and updated from the databases.</a:t>
            </a:r>
            <a:endParaRPr lang="en-US" sz="2400" dirty="0"/>
          </a:p>
          <a:p>
            <a:r>
              <a:rPr lang="en-IN" sz="2400" dirty="0"/>
              <a:t>The database contains both the metadata (description about data or data about data) </a:t>
            </a:r>
            <a:endParaRPr lang="en-US" sz="2400" dirty="0"/>
          </a:p>
          <a:p>
            <a:r>
              <a:rPr lang="en-IN" sz="2400" dirty="0" smtClean="0"/>
              <a:t>The </a:t>
            </a:r>
            <a:r>
              <a:rPr lang="en-IN" sz="2400" dirty="0"/>
              <a:t>term “shared” means the individual data items to database can be shared among several different users. </a:t>
            </a:r>
            <a:endParaRPr lang="en-US" sz="2400" dirty="0"/>
          </a:p>
          <a:p>
            <a:r>
              <a:rPr lang="en-IN" sz="2400" dirty="0"/>
              <a:t>A data </a:t>
            </a:r>
            <a:r>
              <a:rPr lang="en-IN" sz="2400" dirty="0" smtClean="0"/>
              <a:t>items are by </a:t>
            </a:r>
            <a:r>
              <a:rPr lang="en-IN" sz="2400" dirty="0"/>
              <a:t>users </a:t>
            </a:r>
            <a:r>
              <a:rPr lang="en-IN" sz="2400" dirty="0" smtClean="0"/>
              <a:t>concurrently</a:t>
            </a:r>
            <a:r>
              <a:rPr lang="en-IN" sz="2400" dirty="0"/>
              <a:t>. </a:t>
            </a:r>
            <a:r>
              <a:rPr lang="en-IN" sz="2400" dirty="0">
                <a:solidFill>
                  <a:srgbClr val="CAF266"/>
                </a:solidFill>
              </a:rPr>
              <a:t>i.e.</a:t>
            </a:r>
            <a:r>
              <a:rPr lang="en-IN" sz="2400" dirty="0"/>
              <a:t> at the same time. A database system supporting this form of sharing is called </a:t>
            </a:r>
            <a:r>
              <a:rPr lang="en-IN" sz="2400" b="1" dirty="0">
                <a:solidFill>
                  <a:srgbClr val="CAF266"/>
                </a:solidFill>
              </a:rPr>
              <a:t>multiuser system</a:t>
            </a:r>
            <a:r>
              <a:rPr lang="en-IN" sz="2400" b="1" dirty="0"/>
              <a:t>.</a:t>
            </a:r>
            <a:endParaRPr lang="en-US" sz="2400" dirty="0"/>
          </a:p>
        </p:txBody>
      </p:sp>
    </p:spTree>
    <p:extLst>
      <p:ext uri="{BB962C8B-B14F-4D97-AF65-F5344CB8AC3E}">
        <p14:creationId xmlns:p14="http://schemas.microsoft.com/office/powerpoint/2010/main" xmlns="" val="12934849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457200"/>
            <a:ext cx="8610600" cy="6172200"/>
          </a:xfrm>
        </p:spPr>
        <p:txBody>
          <a:bodyPr>
            <a:noAutofit/>
          </a:bodyPr>
          <a:lstStyle/>
          <a:p>
            <a:pPr marL="45720" indent="0">
              <a:buNone/>
            </a:pPr>
            <a:r>
              <a:rPr lang="en-IN" sz="2400" b="1" dirty="0" smtClean="0">
                <a:solidFill>
                  <a:srgbClr val="CAF266"/>
                </a:solidFill>
              </a:rPr>
              <a:t>SOFTWARE</a:t>
            </a:r>
          </a:p>
          <a:p>
            <a:pPr marL="45720" indent="0">
              <a:buNone/>
            </a:pPr>
            <a:endParaRPr lang="en-US" sz="2400" dirty="0">
              <a:solidFill>
                <a:srgbClr val="CAF266"/>
              </a:solidFill>
            </a:endParaRPr>
          </a:p>
          <a:p>
            <a:r>
              <a:rPr lang="en-IN" sz="2400" dirty="0" smtClean="0"/>
              <a:t>The </a:t>
            </a:r>
            <a:r>
              <a:rPr lang="en-IN" sz="2400" dirty="0"/>
              <a:t>main component of a Database management system is the software. It is the set of programs which is used to manage the database and to control the overall computerized database.</a:t>
            </a:r>
            <a:endParaRPr lang="en-US" sz="2400" dirty="0"/>
          </a:p>
          <a:p>
            <a:r>
              <a:rPr lang="en-IN" sz="2400" dirty="0"/>
              <a:t>The DBMS software provides an easy-to-use interface to store, retrieve, and update data in the database.</a:t>
            </a:r>
            <a:endParaRPr lang="en-US" sz="2400" dirty="0"/>
          </a:p>
          <a:p>
            <a:r>
              <a:rPr lang="en-IN" sz="2400" dirty="0"/>
              <a:t>Database Management System (DBMS) </a:t>
            </a:r>
            <a:r>
              <a:rPr lang="en-IN" sz="2400" dirty="0" smtClean="0"/>
              <a:t>Software Interface between </a:t>
            </a:r>
            <a:r>
              <a:rPr lang="en-IN" sz="2400" dirty="0"/>
              <a:t>the physical database and users of the system.</a:t>
            </a:r>
            <a:endParaRPr lang="en-US" sz="2400" dirty="0"/>
          </a:p>
          <a:p>
            <a:r>
              <a:rPr lang="en-IN" sz="2400" dirty="0"/>
              <a:t> Access requests coming from users are handled by </a:t>
            </a:r>
            <a:r>
              <a:rPr lang="en-IN" sz="2400" dirty="0">
                <a:solidFill>
                  <a:srgbClr val="CAF266"/>
                </a:solidFill>
              </a:rPr>
              <a:t>DBMS</a:t>
            </a:r>
            <a:r>
              <a:rPr lang="en-IN" sz="2400" dirty="0"/>
              <a:t>. The database users from hardware-level details and supports user operation by retrieving data.</a:t>
            </a:r>
            <a:endParaRPr lang="en-US" sz="2400" dirty="0"/>
          </a:p>
        </p:txBody>
      </p:sp>
    </p:spTree>
    <p:extLst>
      <p:ext uri="{BB962C8B-B14F-4D97-AF65-F5344CB8AC3E}">
        <p14:creationId xmlns:p14="http://schemas.microsoft.com/office/powerpoint/2010/main" xmlns="" val="1726158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685800"/>
            <a:ext cx="8610600" cy="5791200"/>
          </a:xfrm>
        </p:spPr>
        <p:txBody>
          <a:bodyPr>
            <a:noAutofit/>
          </a:bodyPr>
          <a:lstStyle/>
          <a:p>
            <a:pPr marL="45720" indent="0">
              <a:buNone/>
            </a:pPr>
            <a:r>
              <a:rPr lang="en-IN" sz="2200" b="1" dirty="0" smtClean="0">
                <a:solidFill>
                  <a:srgbClr val="CAF266"/>
                </a:solidFill>
              </a:rPr>
              <a:t>HARDWARE</a:t>
            </a:r>
            <a:endParaRPr lang="en-US" sz="2200" dirty="0">
              <a:solidFill>
                <a:srgbClr val="CAF266"/>
              </a:solidFill>
            </a:endParaRPr>
          </a:p>
          <a:p>
            <a:r>
              <a:rPr lang="en-IN" sz="2200" dirty="0" smtClean="0"/>
              <a:t>This </a:t>
            </a:r>
            <a:r>
              <a:rPr lang="en-IN" sz="2200" dirty="0"/>
              <a:t>component of DBMS consists of a set of physical electronic devices such as computers, I/O channels, storage devices, </a:t>
            </a:r>
            <a:r>
              <a:rPr lang="en-IN" sz="2200" dirty="0" smtClean="0"/>
              <a:t>etc. </a:t>
            </a:r>
            <a:r>
              <a:rPr lang="en-IN" sz="2200" dirty="0"/>
              <a:t>that create an interface between computers and the </a:t>
            </a:r>
            <a:r>
              <a:rPr lang="en-IN" sz="2200" dirty="0" smtClean="0"/>
              <a:t>users.</a:t>
            </a:r>
            <a:endParaRPr lang="en-US" sz="2200" dirty="0"/>
          </a:p>
          <a:p>
            <a:r>
              <a:rPr lang="en-IN" sz="2200" dirty="0" smtClean="0"/>
              <a:t>This </a:t>
            </a:r>
            <a:r>
              <a:rPr lang="en-IN" sz="2200" dirty="0"/>
              <a:t>DBMS component is used for keeping and storing the data in the database</a:t>
            </a:r>
            <a:r>
              <a:rPr lang="en-IN" sz="2200" dirty="0" smtClean="0"/>
              <a:t>.</a:t>
            </a:r>
          </a:p>
          <a:p>
            <a:pPr marL="45720" indent="0">
              <a:buNone/>
            </a:pPr>
            <a:endParaRPr lang="en-US" sz="2200" dirty="0"/>
          </a:p>
          <a:p>
            <a:pPr marL="45720" indent="0">
              <a:buNone/>
            </a:pPr>
            <a:r>
              <a:rPr lang="en-IN" sz="2200" b="1" dirty="0" smtClean="0">
                <a:solidFill>
                  <a:srgbClr val="CAF266"/>
                </a:solidFill>
              </a:rPr>
              <a:t>USERS</a:t>
            </a:r>
            <a:endParaRPr lang="en-US" sz="2200" dirty="0">
              <a:solidFill>
                <a:srgbClr val="CAF266"/>
              </a:solidFill>
            </a:endParaRPr>
          </a:p>
          <a:p>
            <a:pPr marL="45720" indent="0" algn="ctr">
              <a:buNone/>
            </a:pPr>
            <a:r>
              <a:rPr lang="en-IN" sz="2200" dirty="0" smtClean="0"/>
              <a:t>The </a:t>
            </a:r>
            <a:r>
              <a:rPr lang="en-IN" sz="2200" dirty="0"/>
              <a:t>users are the people who control and manage the databases and perform different types of operations on the databases in the database management system</a:t>
            </a:r>
            <a:r>
              <a:rPr lang="en-IN" sz="2200" dirty="0" smtClean="0"/>
              <a:t>.</a:t>
            </a:r>
          </a:p>
          <a:p>
            <a:pPr marL="45720" indent="0">
              <a:buNone/>
            </a:pPr>
            <a:r>
              <a:rPr lang="en-IN" sz="2200" dirty="0"/>
              <a:t>There are three types of </a:t>
            </a:r>
            <a:r>
              <a:rPr lang="en-IN" sz="2200" dirty="0" smtClean="0"/>
              <a:t>users:</a:t>
            </a:r>
            <a:endParaRPr lang="en-US" sz="2200" dirty="0"/>
          </a:p>
          <a:p>
            <a:r>
              <a:rPr lang="en-IN" sz="2200" dirty="0" smtClean="0">
                <a:solidFill>
                  <a:srgbClr val="CAF266"/>
                </a:solidFill>
              </a:rPr>
              <a:t>Application </a:t>
            </a:r>
            <a:r>
              <a:rPr lang="en-IN" sz="2200" dirty="0">
                <a:solidFill>
                  <a:srgbClr val="CAF266"/>
                </a:solidFill>
              </a:rPr>
              <a:t>Programmers</a:t>
            </a:r>
            <a:endParaRPr lang="en-US" sz="2200" dirty="0">
              <a:solidFill>
                <a:srgbClr val="CAF266"/>
              </a:solidFill>
            </a:endParaRPr>
          </a:p>
          <a:p>
            <a:r>
              <a:rPr lang="en-IN" sz="2200" dirty="0">
                <a:solidFill>
                  <a:srgbClr val="CAF266"/>
                </a:solidFill>
              </a:rPr>
              <a:t>Database Administrator </a:t>
            </a:r>
            <a:r>
              <a:rPr lang="en-IN" sz="2200" dirty="0" smtClean="0">
                <a:solidFill>
                  <a:srgbClr val="CAF266"/>
                </a:solidFill>
              </a:rPr>
              <a:t>and</a:t>
            </a:r>
            <a:endParaRPr lang="en-US" sz="2200" dirty="0">
              <a:solidFill>
                <a:srgbClr val="CAF266"/>
              </a:solidFill>
            </a:endParaRPr>
          </a:p>
          <a:p>
            <a:r>
              <a:rPr lang="en-IN" sz="2200" dirty="0">
                <a:solidFill>
                  <a:srgbClr val="CAF266"/>
                </a:solidFill>
              </a:rPr>
              <a:t>End – User</a:t>
            </a:r>
            <a:r>
              <a:rPr lang="en-IN" sz="2200" dirty="0" smtClean="0">
                <a:solidFill>
                  <a:srgbClr val="CAF266"/>
                </a:solidFill>
              </a:rPr>
              <a:t>.</a:t>
            </a:r>
            <a:endParaRPr lang="en-US" sz="2200" dirty="0">
              <a:solidFill>
                <a:srgbClr val="CAF266"/>
              </a:solidFill>
            </a:endParaRPr>
          </a:p>
          <a:p>
            <a:pPr marL="45720" indent="0">
              <a:buNone/>
            </a:pPr>
            <a:endParaRPr lang="en-US" sz="2400" dirty="0"/>
          </a:p>
        </p:txBody>
      </p:sp>
    </p:spTree>
    <p:extLst>
      <p:ext uri="{BB962C8B-B14F-4D97-AF65-F5344CB8AC3E}">
        <p14:creationId xmlns:p14="http://schemas.microsoft.com/office/powerpoint/2010/main" xmlns="" val="407735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1066800"/>
            <a:ext cx="8610600" cy="5181600"/>
          </a:xfrm>
        </p:spPr>
        <p:txBody>
          <a:bodyPr>
            <a:noAutofit/>
          </a:bodyPr>
          <a:lstStyle/>
          <a:p>
            <a:pPr marL="45720" indent="0">
              <a:buNone/>
            </a:pPr>
            <a:r>
              <a:rPr lang="en-IN" sz="2200" b="1" dirty="0">
                <a:solidFill>
                  <a:srgbClr val="CAF266"/>
                </a:solidFill>
              </a:rPr>
              <a:t>1. Application </a:t>
            </a:r>
            <a:r>
              <a:rPr lang="en-IN" sz="2200" b="1" dirty="0" smtClean="0">
                <a:solidFill>
                  <a:srgbClr val="CAF266"/>
                </a:solidFill>
              </a:rPr>
              <a:t>Programmers:</a:t>
            </a:r>
            <a:endParaRPr lang="en-US" sz="2200" dirty="0">
              <a:solidFill>
                <a:srgbClr val="CAF266"/>
              </a:solidFill>
            </a:endParaRPr>
          </a:p>
          <a:p>
            <a:pPr marL="45720" indent="0" algn="ctr">
              <a:buNone/>
            </a:pPr>
            <a:r>
              <a:rPr lang="en-IN" sz="2200" dirty="0"/>
              <a:t>The users who write the application programs in programming languages (such as Java, C++, or Visual Basic) to interact with databases are called Application Programmer</a:t>
            </a:r>
            <a:r>
              <a:rPr lang="en-IN" sz="2200" dirty="0" smtClean="0"/>
              <a:t>.</a:t>
            </a:r>
            <a:endParaRPr lang="en-US" sz="2200" dirty="0"/>
          </a:p>
          <a:p>
            <a:pPr marL="45720" indent="0">
              <a:buNone/>
            </a:pPr>
            <a:r>
              <a:rPr lang="en-IN" sz="2200" b="1" dirty="0">
                <a:solidFill>
                  <a:srgbClr val="CAF266"/>
                </a:solidFill>
              </a:rPr>
              <a:t>2. Database Administrators (DBA</a:t>
            </a:r>
            <a:r>
              <a:rPr lang="en-IN" sz="2200" b="1" dirty="0" smtClean="0">
                <a:solidFill>
                  <a:srgbClr val="CAF266"/>
                </a:solidFill>
              </a:rPr>
              <a:t>)</a:t>
            </a:r>
            <a:r>
              <a:rPr lang="en-IN" sz="2200" b="1" dirty="0" smtClean="0"/>
              <a:t>:</a:t>
            </a:r>
            <a:endParaRPr lang="en-US" sz="2200" dirty="0"/>
          </a:p>
          <a:p>
            <a:pPr marL="45720" indent="0" algn="ctr">
              <a:buNone/>
            </a:pPr>
            <a:r>
              <a:rPr lang="en-IN" sz="2200" dirty="0" smtClean="0"/>
              <a:t>A </a:t>
            </a:r>
            <a:r>
              <a:rPr lang="en-IN" sz="2200" dirty="0"/>
              <a:t>person who manages the overall DBMS is called a database administrator or simply </a:t>
            </a:r>
            <a:r>
              <a:rPr lang="en-IN" sz="2200" b="1" dirty="0"/>
              <a:t>DBA</a:t>
            </a:r>
            <a:r>
              <a:rPr lang="en-IN" sz="2200" b="1" dirty="0" smtClean="0"/>
              <a:t>.</a:t>
            </a:r>
            <a:r>
              <a:rPr lang="en-IN" sz="2200" dirty="0"/>
              <a:t> </a:t>
            </a:r>
            <a:endParaRPr lang="en-US" sz="2200" dirty="0"/>
          </a:p>
          <a:p>
            <a:pPr marL="45720" indent="0">
              <a:buNone/>
            </a:pPr>
            <a:r>
              <a:rPr lang="en-IN" sz="2200" b="1" dirty="0">
                <a:solidFill>
                  <a:srgbClr val="CAF266"/>
                </a:solidFill>
              </a:rPr>
              <a:t>3. </a:t>
            </a:r>
            <a:r>
              <a:rPr lang="en-IN" sz="2200" b="1" dirty="0" smtClean="0">
                <a:solidFill>
                  <a:srgbClr val="CAF266"/>
                </a:solidFill>
              </a:rPr>
              <a:t>End-Users:</a:t>
            </a:r>
            <a:endParaRPr lang="en-US" sz="2200" dirty="0">
              <a:solidFill>
                <a:srgbClr val="CAF266"/>
              </a:solidFill>
            </a:endParaRPr>
          </a:p>
          <a:p>
            <a:pPr marL="45720" indent="0" algn="ctr">
              <a:buNone/>
            </a:pPr>
            <a:r>
              <a:rPr lang="en-IN" sz="2200" dirty="0"/>
              <a:t>The end-users are those who interact with the database management system to perform different operations by using the different database commands such as insert, update, retrieve, and delete on the data, etc.</a:t>
            </a:r>
            <a:endParaRPr lang="en-US" sz="2200" dirty="0"/>
          </a:p>
        </p:txBody>
      </p:sp>
    </p:spTree>
    <p:extLst>
      <p:ext uri="{BB962C8B-B14F-4D97-AF65-F5344CB8AC3E}">
        <p14:creationId xmlns:p14="http://schemas.microsoft.com/office/powerpoint/2010/main" xmlns="" val="426102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228600"/>
            <a:ext cx="8610600" cy="3657600"/>
          </a:xfrm>
        </p:spPr>
        <p:txBody>
          <a:bodyPr>
            <a:noAutofit/>
          </a:bodyPr>
          <a:lstStyle/>
          <a:p>
            <a:pPr marL="45720" indent="0" algn="ctr">
              <a:buNone/>
            </a:pPr>
            <a:r>
              <a:rPr lang="en-IN" sz="2800" b="1" dirty="0">
                <a:solidFill>
                  <a:srgbClr val="CAF266"/>
                </a:solidFill>
              </a:rPr>
              <a:t>Advantages of DBMS</a:t>
            </a:r>
            <a:endParaRPr lang="en-US" sz="2800" dirty="0">
              <a:solidFill>
                <a:srgbClr val="CAF266"/>
              </a:solidFill>
            </a:endParaRPr>
          </a:p>
          <a:p>
            <a:pPr marL="45720" indent="0">
              <a:buNone/>
            </a:pPr>
            <a:endParaRPr lang="en-IN" b="1" dirty="0" smtClean="0">
              <a:solidFill>
                <a:srgbClr val="CAF266"/>
              </a:solidFill>
            </a:endParaRPr>
          </a:p>
          <a:p>
            <a:pPr marL="45720" indent="0">
              <a:buNone/>
            </a:pPr>
            <a:r>
              <a:rPr lang="en-IN" b="1" dirty="0" smtClean="0">
                <a:solidFill>
                  <a:srgbClr val="CAF266"/>
                </a:solidFill>
              </a:rPr>
              <a:t>1</a:t>
            </a:r>
            <a:r>
              <a:rPr lang="en-IN" b="1" dirty="0">
                <a:solidFill>
                  <a:srgbClr val="CAF266"/>
                </a:solidFill>
              </a:rPr>
              <a:t>. Controlling Redundancy:</a:t>
            </a:r>
            <a:endParaRPr lang="en-US" dirty="0">
              <a:solidFill>
                <a:srgbClr val="CAF266"/>
              </a:solidFill>
            </a:endParaRPr>
          </a:p>
          <a:p>
            <a:pPr lvl="0"/>
            <a:r>
              <a:rPr lang="en-IN" dirty="0"/>
              <a:t>In file system, each application has its own private files, which cannot be shared between multiple applications. </a:t>
            </a:r>
            <a:endParaRPr lang="en-US" dirty="0"/>
          </a:p>
          <a:p>
            <a:pPr lvl="0"/>
            <a:r>
              <a:rPr lang="en-IN" dirty="0"/>
              <a:t>This can often lead to considerable redundancy in the stored data, which results in wastage of storage space.</a:t>
            </a:r>
            <a:endParaRPr lang="en-US" dirty="0"/>
          </a:p>
          <a:p>
            <a:pPr marL="45720" indent="0">
              <a:buNone/>
            </a:pPr>
            <a:r>
              <a:rPr lang="en-IN" dirty="0">
                <a:solidFill>
                  <a:srgbClr val="CAF266"/>
                </a:solidFill>
              </a:rPr>
              <a:t>For example: </a:t>
            </a:r>
            <a:r>
              <a:rPr lang="en-IN" dirty="0"/>
              <a:t>In case of college database, there may be the number of applications like General Office, Library, Account Office, Hostel etc. Each of these applications may maintain the following information into own private file applications:</a:t>
            </a:r>
            <a:endParaRPr lang="en-US" dirty="0"/>
          </a:p>
        </p:txBody>
      </p:sp>
      <p:pic>
        <p:nvPicPr>
          <p:cNvPr id="3" name="Picture 2" descr="What is DBMS? Advantages and Disadvantages of DBMS."/>
          <p:cNvPicPr/>
          <p:nvPr/>
        </p:nvPicPr>
        <p:blipFill>
          <a:blip r:embed="rId2">
            <a:extLst>
              <a:ext uri="{28A0092B-C50C-407E-A947-70E740481C1C}">
                <a14:useLocalDpi xmlns:a14="http://schemas.microsoft.com/office/drawing/2010/main" xmlns="" val="0"/>
              </a:ext>
            </a:extLst>
          </a:blip>
          <a:srcRect/>
          <a:stretch>
            <a:fillRect/>
          </a:stretch>
        </p:blipFill>
        <p:spPr bwMode="auto">
          <a:xfrm>
            <a:off x="1219200" y="4191000"/>
            <a:ext cx="6743700" cy="2286000"/>
          </a:xfrm>
          <a:prstGeom prst="rect">
            <a:avLst/>
          </a:prstGeom>
          <a:noFill/>
          <a:ln>
            <a:noFill/>
          </a:ln>
        </p:spPr>
      </p:pic>
    </p:spTree>
    <p:extLst>
      <p:ext uri="{BB962C8B-B14F-4D97-AF65-F5344CB8AC3E}">
        <p14:creationId xmlns:p14="http://schemas.microsoft.com/office/powerpoint/2010/main" xmlns="" val="3706962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609600"/>
            <a:ext cx="8305800" cy="2667000"/>
          </a:xfrm>
        </p:spPr>
        <p:txBody>
          <a:bodyPr>
            <a:noAutofit/>
          </a:bodyPr>
          <a:lstStyle/>
          <a:p>
            <a:pPr marL="45720" indent="0">
              <a:buNone/>
            </a:pPr>
            <a:r>
              <a:rPr lang="en-IN" sz="2200" dirty="0"/>
              <a:t>It is clear from the above file systems, that there is some common data of the student which has to be mentioned in each application, like Roll-on, Name, Class, Phone_ No, Address etc. This will cause the problem of redundancy which results in wastage of storage space and difficult to maintain, but in case of centralized database, data can be shared by number of applications and the whole college can maintain its computerized data with the following database:</a:t>
            </a:r>
            <a:endParaRPr lang="en-US" sz="2200" dirty="0"/>
          </a:p>
        </p:txBody>
      </p:sp>
      <p:pic>
        <p:nvPicPr>
          <p:cNvPr id="4" name="Picture 3" descr="https://ecomputernotes.com/images/Redundancy-b.jpg"/>
          <p:cNvPicPr/>
          <p:nvPr/>
        </p:nvPicPr>
        <p:blipFill>
          <a:blip r:embed="rId2">
            <a:extLst>
              <a:ext uri="{28A0092B-C50C-407E-A947-70E740481C1C}">
                <a14:useLocalDpi xmlns:a14="http://schemas.microsoft.com/office/drawing/2010/main" xmlns="" val="0"/>
              </a:ext>
            </a:extLst>
          </a:blip>
          <a:srcRect/>
          <a:stretch>
            <a:fillRect/>
          </a:stretch>
        </p:blipFill>
        <p:spPr bwMode="auto">
          <a:xfrm>
            <a:off x="2133600" y="3429000"/>
            <a:ext cx="5317807" cy="3136900"/>
          </a:xfrm>
          <a:prstGeom prst="rect">
            <a:avLst/>
          </a:prstGeom>
          <a:noFill/>
          <a:ln>
            <a:noFill/>
          </a:ln>
        </p:spPr>
      </p:pic>
    </p:spTree>
    <p:extLst>
      <p:ext uri="{BB962C8B-B14F-4D97-AF65-F5344CB8AC3E}">
        <p14:creationId xmlns:p14="http://schemas.microsoft.com/office/powerpoint/2010/main" xmlns="" val="1474090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304800"/>
            <a:ext cx="7315200" cy="1154097"/>
          </a:xfrm>
        </p:spPr>
        <p:txBody>
          <a:bodyPr>
            <a:normAutofit/>
          </a:bodyPr>
          <a:lstStyle/>
          <a:p>
            <a:pPr algn="ctr"/>
            <a:r>
              <a:rPr lang="en-IN" b="1" dirty="0">
                <a:solidFill>
                  <a:srgbClr val="CAF266"/>
                </a:solidFill>
              </a:rPr>
              <a:t>Introduction</a:t>
            </a:r>
            <a:r>
              <a:rPr lang="en-IN" b="1" dirty="0"/>
              <a:t> to </a:t>
            </a:r>
            <a:r>
              <a:rPr lang="en-IN" b="1" dirty="0" smtClean="0"/>
              <a:t>DBMS</a:t>
            </a:r>
            <a:endParaRPr lang="en-US" dirty="0"/>
          </a:p>
        </p:txBody>
      </p:sp>
      <p:sp>
        <p:nvSpPr>
          <p:cNvPr id="5" name="Content Placeholder 4"/>
          <p:cNvSpPr>
            <a:spLocks noGrp="1"/>
          </p:cNvSpPr>
          <p:nvPr>
            <p:ph idx="1"/>
          </p:nvPr>
        </p:nvSpPr>
        <p:spPr>
          <a:xfrm>
            <a:off x="609600" y="1752600"/>
            <a:ext cx="8077200" cy="4800599"/>
          </a:xfrm>
        </p:spPr>
        <p:txBody>
          <a:bodyPr>
            <a:normAutofit/>
          </a:bodyPr>
          <a:lstStyle/>
          <a:p>
            <a:r>
              <a:rPr lang="en-IN" sz="2400" dirty="0"/>
              <a:t>DBMS stands for </a:t>
            </a:r>
            <a:r>
              <a:rPr lang="en-IN" sz="2400" b="1" dirty="0">
                <a:solidFill>
                  <a:srgbClr val="CAF266"/>
                </a:solidFill>
              </a:rPr>
              <a:t>D</a:t>
            </a:r>
            <a:r>
              <a:rPr lang="en-IN" sz="2400" dirty="0"/>
              <a:t>ata</a:t>
            </a:r>
            <a:r>
              <a:rPr lang="en-IN" sz="2400" b="1" dirty="0"/>
              <a:t>b</a:t>
            </a:r>
            <a:r>
              <a:rPr lang="en-IN" sz="2400" dirty="0"/>
              <a:t>ase </a:t>
            </a:r>
            <a:r>
              <a:rPr lang="en-IN" sz="2400" b="1" dirty="0">
                <a:solidFill>
                  <a:srgbClr val="CAF266"/>
                </a:solidFill>
              </a:rPr>
              <a:t>M</a:t>
            </a:r>
            <a:r>
              <a:rPr lang="en-IN" sz="2400" dirty="0"/>
              <a:t>anagement </a:t>
            </a:r>
            <a:r>
              <a:rPr lang="en-IN" sz="2400" b="1" dirty="0">
                <a:solidFill>
                  <a:srgbClr val="CAF266"/>
                </a:solidFill>
              </a:rPr>
              <a:t>S</a:t>
            </a:r>
            <a:r>
              <a:rPr lang="en-IN" sz="2400" dirty="0"/>
              <a:t>ystem. We can break it like this </a:t>
            </a:r>
            <a:r>
              <a:rPr lang="en-IN" sz="2400" dirty="0">
                <a:solidFill>
                  <a:srgbClr val="CAF266"/>
                </a:solidFill>
              </a:rPr>
              <a:t>DBMS</a:t>
            </a:r>
            <a:r>
              <a:rPr lang="en-IN" sz="2400" dirty="0"/>
              <a:t> = Database + Management System.</a:t>
            </a:r>
            <a:endParaRPr lang="en-US" sz="2400" dirty="0"/>
          </a:p>
          <a:p>
            <a:r>
              <a:rPr lang="en-IN" sz="2400" dirty="0"/>
              <a:t> Database is a collection of data and Management System is a set of programs to store and retrieve those data. </a:t>
            </a:r>
            <a:endParaRPr lang="en-US" sz="2400" dirty="0"/>
          </a:p>
          <a:p>
            <a:r>
              <a:rPr lang="en-IN" sz="2400" dirty="0" smtClean="0">
                <a:solidFill>
                  <a:srgbClr val="CAF266"/>
                </a:solidFill>
              </a:rPr>
              <a:t>DBMS</a:t>
            </a:r>
            <a:r>
              <a:rPr lang="en-IN" sz="2400" dirty="0" smtClean="0"/>
              <a:t> </a:t>
            </a:r>
            <a:r>
              <a:rPr lang="en-IN" sz="2400" dirty="0"/>
              <a:t>is a collection of inter-related data and set of programs to store &amp; access those data in an easy and effective manner.</a:t>
            </a:r>
            <a:endParaRPr lang="en-US" sz="2400" dirty="0"/>
          </a:p>
          <a:p>
            <a:r>
              <a:rPr lang="en-IN" sz="2400" dirty="0">
                <a:solidFill>
                  <a:srgbClr val="CAF266"/>
                </a:solidFill>
              </a:rPr>
              <a:t>DBMS</a:t>
            </a:r>
            <a:r>
              <a:rPr lang="en-IN" sz="2400" dirty="0"/>
              <a:t> is a software tool to organize (create, retrieve, update, and manage) data in a database</a:t>
            </a:r>
            <a:r>
              <a:rPr lang="en-IN" sz="2400" dirty="0" smtClean="0"/>
              <a:t>.</a:t>
            </a:r>
            <a:endParaRPr lang="en-US" sz="2400" dirty="0"/>
          </a:p>
        </p:txBody>
      </p:sp>
    </p:spTree>
    <p:extLst>
      <p:ext uri="{BB962C8B-B14F-4D97-AF65-F5344CB8AC3E}">
        <p14:creationId xmlns:p14="http://schemas.microsoft.com/office/powerpoint/2010/main" xmlns="" val="449238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609600"/>
            <a:ext cx="8305800" cy="2667000"/>
          </a:xfrm>
        </p:spPr>
        <p:txBody>
          <a:bodyPr>
            <a:noAutofit/>
          </a:bodyPr>
          <a:lstStyle/>
          <a:p>
            <a:pPr marL="45720" indent="0">
              <a:buNone/>
            </a:pPr>
            <a:r>
              <a:rPr lang="en-IN" sz="2200" b="1" dirty="0">
                <a:solidFill>
                  <a:srgbClr val="CAF266"/>
                </a:solidFill>
              </a:rPr>
              <a:t>2. Integrity can be enforced:</a:t>
            </a:r>
            <a:endParaRPr lang="en-US" sz="2200" dirty="0">
              <a:solidFill>
                <a:srgbClr val="CAF266"/>
              </a:solidFill>
            </a:endParaRPr>
          </a:p>
          <a:p>
            <a:pPr marL="45720" lvl="0" indent="0" algn="ctr">
              <a:buNone/>
            </a:pPr>
            <a:r>
              <a:rPr lang="en-IN" sz="2200" dirty="0"/>
              <a:t>Integrity of data means that data in database is always accurate, such that incorrect information cannot be stored in database.</a:t>
            </a:r>
            <a:endParaRPr lang="en-US" sz="2200" dirty="0"/>
          </a:p>
          <a:p>
            <a:pPr marL="45720" indent="0">
              <a:buNone/>
            </a:pPr>
            <a:r>
              <a:rPr lang="en-IN" sz="2200" b="1" dirty="0">
                <a:solidFill>
                  <a:srgbClr val="CAF266"/>
                </a:solidFill>
              </a:rPr>
              <a:t>For Example:</a:t>
            </a:r>
            <a:endParaRPr lang="en-US" sz="2200" dirty="0">
              <a:solidFill>
                <a:srgbClr val="CAF266"/>
              </a:solidFill>
            </a:endParaRPr>
          </a:p>
          <a:p>
            <a:pPr marL="45720" indent="0">
              <a:buNone/>
            </a:pPr>
            <a:r>
              <a:rPr lang="en-IN" sz="2200" dirty="0" smtClean="0"/>
              <a:t>Let </a:t>
            </a:r>
            <a:r>
              <a:rPr lang="en-IN" sz="2200" dirty="0"/>
              <a:t>us consider the case of college database and suppose that college having only </a:t>
            </a:r>
            <a:r>
              <a:rPr lang="en-IN" sz="2200" dirty="0" err="1"/>
              <a:t>BTech</a:t>
            </a:r>
            <a:r>
              <a:rPr lang="en-IN" sz="2200" dirty="0"/>
              <a:t>, </a:t>
            </a:r>
            <a:r>
              <a:rPr lang="en-IN" sz="2200" dirty="0" err="1"/>
              <a:t>MTech</a:t>
            </a:r>
            <a:r>
              <a:rPr lang="en-IN" sz="2200" dirty="0"/>
              <a:t>, MSc, BCA, BBA and BCOM classes. But if a user enters the class MCA, then this incorrect information must not be stored in database and must be prompted that this is an invalid data entry.</a:t>
            </a:r>
            <a:endParaRPr lang="en-US" sz="2200" dirty="0"/>
          </a:p>
          <a:p>
            <a:pPr marL="45720" indent="0">
              <a:buNone/>
            </a:pPr>
            <a:endParaRPr lang="en-IN" sz="2200" b="1" dirty="0" smtClean="0"/>
          </a:p>
          <a:p>
            <a:pPr marL="45720" indent="0">
              <a:buNone/>
            </a:pPr>
            <a:r>
              <a:rPr lang="en-IN" sz="2200" b="1" dirty="0" smtClean="0">
                <a:solidFill>
                  <a:srgbClr val="CAF266"/>
                </a:solidFill>
              </a:rPr>
              <a:t>3</a:t>
            </a:r>
            <a:r>
              <a:rPr lang="en-IN" sz="2200" b="1" dirty="0">
                <a:solidFill>
                  <a:srgbClr val="CAF266"/>
                </a:solidFill>
              </a:rPr>
              <a:t>. Minimized data inconsistency</a:t>
            </a:r>
            <a:r>
              <a:rPr lang="en-IN" sz="2200" b="1" dirty="0"/>
              <a:t>:</a:t>
            </a:r>
            <a:endParaRPr lang="en-US" sz="2200" dirty="0"/>
          </a:p>
          <a:p>
            <a:pPr marL="45720" lvl="0" indent="0" algn="ctr">
              <a:buNone/>
            </a:pPr>
            <a:r>
              <a:rPr lang="en-IN" sz="2200" dirty="0"/>
              <a:t>When the same data is duplicated and changes are made at one site, which is not propagated to the other site, it gives rise to inconsistency</a:t>
            </a:r>
            <a:endParaRPr lang="en-US" sz="2200" dirty="0"/>
          </a:p>
        </p:txBody>
      </p:sp>
    </p:spTree>
    <p:extLst>
      <p:ext uri="{BB962C8B-B14F-4D97-AF65-F5344CB8AC3E}">
        <p14:creationId xmlns:p14="http://schemas.microsoft.com/office/powerpoint/2010/main" xmlns="" val="2048883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609600"/>
            <a:ext cx="8305800" cy="5867400"/>
          </a:xfrm>
        </p:spPr>
        <p:txBody>
          <a:bodyPr>
            <a:noAutofit/>
          </a:bodyPr>
          <a:lstStyle/>
          <a:p>
            <a:pPr marL="45720" indent="0">
              <a:buNone/>
            </a:pPr>
            <a:r>
              <a:rPr lang="en-IN" sz="2200" b="1" dirty="0">
                <a:solidFill>
                  <a:srgbClr val="CAF266"/>
                </a:solidFill>
              </a:rPr>
              <a:t>For example:</a:t>
            </a:r>
            <a:endParaRPr lang="en-US" sz="2200" dirty="0">
              <a:solidFill>
                <a:srgbClr val="CAF266"/>
              </a:solidFill>
            </a:endParaRPr>
          </a:p>
          <a:p>
            <a:pPr marL="45720" indent="0">
              <a:buNone/>
            </a:pPr>
            <a:r>
              <a:rPr lang="en-IN" sz="2200" dirty="0"/>
              <a:t>D</a:t>
            </a:r>
            <a:r>
              <a:rPr lang="en-IN" sz="2200" dirty="0" smtClean="0"/>
              <a:t>ata </a:t>
            </a:r>
            <a:r>
              <a:rPr lang="en-IN" sz="2200" dirty="0"/>
              <a:t>inconsistency exists when a company’s sales department stores a sales representative’s name as “Bill Brown” and the company’s personnel department stores that same person’s name as “William G. Brown,” or when the company’s regional sales office shows the price of a product as $45.95 and its national sales office shows the same product’s price as $43.95. The probability of data inconsistency is greatly reduced in a properly designed </a:t>
            </a:r>
            <a:r>
              <a:rPr lang="en-IN" sz="2200" dirty="0" smtClean="0"/>
              <a:t>database.</a:t>
            </a:r>
          </a:p>
          <a:p>
            <a:pPr marL="45720" indent="0">
              <a:buNone/>
            </a:pPr>
            <a:endParaRPr lang="en-US" sz="2200" dirty="0"/>
          </a:p>
          <a:p>
            <a:pPr marL="45720" indent="0">
              <a:buNone/>
            </a:pPr>
            <a:r>
              <a:rPr lang="en-IN" sz="2200" b="1" dirty="0" smtClean="0">
                <a:solidFill>
                  <a:srgbClr val="CAF266"/>
                </a:solidFill>
              </a:rPr>
              <a:t>4</a:t>
            </a:r>
            <a:r>
              <a:rPr lang="en-IN" sz="2200" b="1" dirty="0">
                <a:solidFill>
                  <a:srgbClr val="CAF266"/>
                </a:solidFill>
              </a:rPr>
              <a:t>. Data can be shared:</a:t>
            </a:r>
            <a:r>
              <a:rPr lang="en-IN" sz="2200" b="1" dirty="0"/>
              <a:t>	</a:t>
            </a:r>
            <a:endParaRPr lang="en-US" sz="2200" dirty="0"/>
          </a:p>
          <a:p>
            <a:pPr lvl="0"/>
            <a:r>
              <a:rPr lang="en-IN" sz="2200" dirty="0"/>
              <a:t>The data stored for one </a:t>
            </a:r>
            <a:r>
              <a:rPr lang="en-IN" sz="2200" dirty="0" smtClean="0"/>
              <a:t>application, can </a:t>
            </a:r>
            <a:r>
              <a:rPr lang="en-IN" sz="2200" dirty="0"/>
              <a:t>be used for another application.</a:t>
            </a:r>
            <a:endParaRPr lang="en-US" sz="2200" dirty="0"/>
          </a:p>
          <a:p>
            <a:pPr lvl="0"/>
            <a:r>
              <a:rPr lang="en-IN" sz="2200" dirty="0"/>
              <a:t>Thus, the database stored for one application can be shared with new application.</a:t>
            </a:r>
            <a:endParaRPr lang="en-US" sz="2200" dirty="0"/>
          </a:p>
        </p:txBody>
      </p:sp>
    </p:spTree>
    <p:extLst>
      <p:ext uri="{BB962C8B-B14F-4D97-AF65-F5344CB8AC3E}">
        <p14:creationId xmlns:p14="http://schemas.microsoft.com/office/powerpoint/2010/main" xmlns="" val="37121660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381000"/>
            <a:ext cx="8305800" cy="5867400"/>
          </a:xfrm>
        </p:spPr>
        <p:txBody>
          <a:bodyPr>
            <a:noAutofit/>
          </a:bodyPr>
          <a:lstStyle/>
          <a:p>
            <a:pPr marL="45720" indent="0">
              <a:buNone/>
            </a:pPr>
            <a:r>
              <a:rPr lang="en-IN" sz="2200" b="1" dirty="0">
                <a:solidFill>
                  <a:srgbClr val="CAF266"/>
                </a:solidFill>
              </a:rPr>
              <a:t>5. Standards can be enforced :</a:t>
            </a:r>
            <a:endParaRPr lang="en-US" sz="2200" dirty="0">
              <a:solidFill>
                <a:srgbClr val="CAF266"/>
              </a:solidFill>
            </a:endParaRPr>
          </a:p>
          <a:p>
            <a:pPr marL="45720" lvl="0" indent="0" algn="ctr">
              <a:buNone/>
            </a:pPr>
            <a:r>
              <a:rPr lang="en-IN" sz="2200" dirty="0"/>
              <a:t>DBMS is a central system, so standard can be enforced easily may be at Company level, Department level, National level or International level. The standardized data is very helpful during interchanging of data.</a:t>
            </a:r>
            <a:endParaRPr lang="en-US" sz="2200" dirty="0"/>
          </a:p>
          <a:p>
            <a:pPr marL="45720" indent="0">
              <a:buNone/>
            </a:pPr>
            <a:r>
              <a:rPr lang="en-IN" sz="2200" b="1" dirty="0">
                <a:solidFill>
                  <a:srgbClr val="CAF266"/>
                </a:solidFill>
              </a:rPr>
              <a:t>6. Restricting unauthorized access:</a:t>
            </a:r>
            <a:r>
              <a:rPr lang="en-IN" sz="2200" dirty="0"/>
              <a:t> </a:t>
            </a:r>
            <a:endParaRPr lang="en-US" sz="2200" dirty="0"/>
          </a:p>
          <a:p>
            <a:pPr marL="45720" lvl="0" indent="0" algn="ctr">
              <a:buNone/>
            </a:pPr>
            <a:r>
              <a:rPr lang="en-IN" sz="2200" dirty="0"/>
              <a:t>When multiple users share a database, it is likely that some users will not be authorized to access all information in the database. </a:t>
            </a:r>
            <a:endParaRPr lang="en-US" sz="2200" dirty="0"/>
          </a:p>
          <a:p>
            <a:pPr marL="45720" indent="0">
              <a:buNone/>
            </a:pPr>
            <a:r>
              <a:rPr lang="en-IN" sz="2200" b="1" dirty="0">
                <a:solidFill>
                  <a:srgbClr val="CAF266"/>
                </a:solidFill>
              </a:rPr>
              <a:t>7. Providing Backup and Recovery:</a:t>
            </a:r>
            <a:r>
              <a:rPr lang="en-IN" sz="2200" dirty="0">
                <a:solidFill>
                  <a:srgbClr val="CAF266"/>
                </a:solidFill>
              </a:rPr>
              <a:t> </a:t>
            </a:r>
            <a:endParaRPr lang="en-US" sz="2200" dirty="0">
              <a:solidFill>
                <a:srgbClr val="CAF266"/>
              </a:solidFill>
            </a:endParaRPr>
          </a:p>
          <a:p>
            <a:pPr marL="45720" lvl="0" indent="0" algn="ctr">
              <a:buNone/>
            </a:pPr>
            <a:r>
              <a:rPr lang="en-IN" sz="2200" dirty="0"/>
              <a:t>A DBMS must provide facilities for recovering from hardware or software failures. The backup and recovery subsystem of the DBMS is responsible for recovery.</a:t>
            </a:r>
            <a:endParaRPr lang="en-US" sz="2200" dirty="0"/>
          </a:p>
          <a:p>
            <a:pPr marL="45720" indent="0">
              <a:buNone/>
            </a:pPr>
            <a:r>
              <a:rPr lang="en-IN" sz="2200" b="1" dirty="0">
                <a:solidFill>
                  <a:srgbClr val="CAF266"/>
                </a:solidFill>
              </a:rPr>
              <a:t>For example:</a:t>
            </a:r>
            <a:r>
              <a:rPr lang="en-IN" sz="2200" dirty="0">
                <a:solidFill>
                  <a:srgbClr val="CAF266"/>
                </a:solidFill>
              </a:rPr>
              <a:t> </a:t>
            </a:r>
            <a:r>
              <a:rPr lang="en-IN" sz="2200" dirty="0"/>
              <a:t>if the computer system fails in the middle of a complex update program, the recovery subsystem is responsible for making sure that the database is restored to the state it was in before the program started executing.</a:t>
            </a:r>
            <a:endParaRPr lang="en-US" sz="2200" dirty="0"/>
          </a:p>
        </p:txBody>
      </p:sp>
    </p:spTree>
    <p:extLst>
      <p:ext uri="{BB962C8B-B14F-4D97-AF65-F5344CB8AC3E}">
        <p14:creationId xmlns:p14="http://schemas.microsoft.com/office/powerpoint/2010/main" xmlns="" val="41374467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381000"/>
            <a:ext cx="8305800" cy="1524000"/>
          </a:xfrm>
        </p:spPr>
        <p:txBody>
          <a:bodyPr>
            <a:noAutofit/>
          </a:bodyPr>
          <a:lstStyle/>
          <a:p>
            <a:pPr marL="45720" indent="0">
              <a:buNone/>
            </a:pPr>
            <a:r>
              <a:rPr lang="en-IN" sz="2200" b="1" dirty="0">
                <a:solidFill>
                  <a:srgbClr val="CAF266"/>
                </a:solidFill>
              </a:rPr>
              <a:t>8. Concurrency Control:</a:t>
            </a:r>
            <a:r>
              <a:rPr lang="en-IN" sz="2200" b="1" dirty="0"/>
              <a:t> </a:t>
            </a:r>
            <a:endParaRPr lang="en-US" sz="2200" dirty="0"/>
          </a:p>
          <a:p>
            <a:pPr marL="45720" lvl="0" indent="0" algn="ctr">
              <a:buNone/>
            </a:pPr>
            <a:r>
              <a:rPr lang="en-IN" sz="2200" dirty="0"/>
              <a:t>DBMS systems provide mechanisms to provide concurrent access of data to multiple users.</a:t>
            </a:r>
            <a:endParaRPr lang="en-US" sz="2200" dirty="0"/>
          </a:p>
        </p:txBody>
      </p:sp>
    </p:spTree>
    <p:extLst>
      <p:ext uri="{BB962C8B-B14F-4D97-AF65-F5344CB8AC3E}">
        <p14:creationId xmlns:p14="http://schemas.microsoft.com/office/powerpoint/2010/main" xmlns="" val="1326381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304800"/>
            <a:ext cx="7315200" cy="1154097"/>
          </a:xfrm>
        </p:spPr>
        <p:txBody>
          <a:bodyPr>
            <a:normAutofit/>
          </a:bodyPr>
          <a:lstStyle/>
          <a:p>
            <a:pPr algn="ctr"/>
            <a:r>
              <a:rPr lang="en-IN" b="1" dirty="0"/>
              <a:t>History of DBMS</a:t>
            </a:r>
            <a:endParaRPr lang="en-US" b="1" dirty="0"/>
          </a:p>
        </p:txBody>
      </p:sp>
      <p:sp>
        <p:nvSpPr>
          <p:cNvPr id="5" name="Content Placeholder 4"/>
          <p:cNvSpPr>
            <a:spLocks noGrp="1"/>
          </p:cNvSpPr>
          <p:nvPr>
            <p:ph idx="1"/>
          </p:nvPr>
        </p:nvSpPr>
        <p:spPr>
          <a:xfrm>
            <a:off x="609600" y="1752600"/>
            <a:ext cx="8077200" cy="4800599"/>
          </a:xfrm>
        </p:spPr>
        <p:txBody>
          <a:bodyPr>
            <a:normAutofit/>
          </a:bodyPr>
          <a:lstStyle/>
          <a:p>
            <a:pPr marL="45720" indent="0">
              <a:buNone/>
            </a:pPr>
            <a:r>
              <a:rPr lang="en-IN" sz="2400" b="1" dirty="0">
                <a:solidFill>
                  <a:srgbClr val="CAF266"/>
                </a:solidFill>
              </a:rPr>
              <a:t>Before-1950s:</a:t>
            </a:r>
            <a:endParaRPr lang="en-US" sz="2400" dirty="0">
              <a:solidFill>
                <a:srgbClr val="CAF266"/>
              </a:solidFill>
            </a:endParaRPr>
          </a:p>
          <a:p>
            <a:pPr lvl="0"/>
            <a:r>
              <a:rPr lang="en-IN" sz="2400" dirty="0"/>
              <a:t>Data was stored as paper records.</a:t>
            </a:r>
            <a:endParaRPr lang="en-US" sz="2400" dirty="0"/>
          </a:p>
          <a:p>
            <a:pPr lvl="0"/>
            <a:r>
              <a:rPr lang="en-IN" sz="2400" dirty="0"/>
              <a:t>Lot of man power involved.</a:t>
            </a:r>
            <a:endParaRPr lang="en-US" sz="2400" dirty="0"/>
          </a:p>
          <a:p>
            <a:pPr lvl="0"/>
            <a:r>
              <a:rPr lang="en-IN" sz="2400" dirty="0"/>
              <a:t>Lot of time was </a:t>
            </a:r>
            <a:r>
              <a:rPr lang="en-IN" sz="2400" dirty="0" smtClean="0"/>
              <a:t>wasted.</a:t>
            </a:r>
            <a:r>
              <a:rPr lang="en-US" sz="2400" dirty="0"/>
              <a:t> </a:t>
            </a:r>
            <a:r>
              <a:rPr lang="en-IN" sz="2400" dirty="0" smtClean="0"/>
              <a:t>e.g</a:t>
            </a:r>
            <a:r>
              <a:rPr lang="en-IN" sz="2400" dirty="0"/>
              <a:t>. when searching</a:t>
            </a:r>
            <a:endParaRPr lang="en-US" sz="2400" dirty="0"/>
          </a:p>
          <a:p>
            <a:pPr marL="45720" indent="0">
              <a:buNone/>
            </a:pPr>
            <a:endParaRPr lang="en-US" sz="2400" dirty="0"/>
          </a:p>
          <a:p>
            <a:pPr marL="45720" indent="0">
              <a:buNone/>
            </a:pPr>
            <a:r>
              <a:rPr lang="en-IN" sz="2400" b="1" dirty="0">
                <a:solidFill>
                  <a:srgbClr val="CAF266"/>
                </a:solidFill>
              </a:rPr>
              <a:t>1950s and early 1960s:</a:t>
            </a:r>
            <a:endParaRPr lang="en-US" sz="2400" dirty="0">
              <a:solidFill>
                <a:srgbClr val="CAF266"/>
              </a:solidFill>
            </a:endParaRPr>
          </a:p>
          <a:p>
            <a:pPr lvl="0"/>
            <a:r>
              <a:rPr lang="en-IN" sz="2400" dirty="0"/>
              <a:t> Data processing using magnetic tapes for storage</a:t>
            </a:r>
            <a:endParaRPr lang="en-US" sz="2400" dirty="0"/>
          </a:p>
          <a:p>
            <a:pPr lvl="0"/>
            <a:r>
              <a:rPr lang="en-IN" sz="2400" dirty="0"/>
              <a:t> Tapes provide only sequential access</a:t>
            </a:r>
            <a:endParaRPr lang="en-US" sz="2400" dirty="0"/>
          </a:p>
          <a:p>
            <a:pPr lvl="0"/>
            <a:r>
              <a:rPr lang="en-IN" sz="2400" dirty="0"/>
              <a:t>Charles Bachman was the first person to develop the </a:t>
            </a:r>
            <a:r>
              <a:rPr lang="en-IN" sz="2400" b="1" dirty="0">
                <a:solidFill>
                  <a:srgbClr val="CAF266"/>
                </a:solidFill>
              </a:rPr>
              <a:t>Integrated Data Store (IDS) </a:t>
            </a:r>
            <a:r>
              <a:rPr lang="en-IN" sz="2400" dirty="0"/>
              <a:t>which was based on network data model. It was developed in early 1960’s.</a:t>
            </a:r>
            <a:endParaRPr lang="en-US" sz="2400" dirty="0"/>
          </a:p>
        </p:txBody>
      </p:sp>
    </p:spTree>
    <p:extLst>
      <p:ext uri="{BB962C8B-B14F-4D97-AF65-F5344CB8AC3E}">
        <p14:creationId xmlns:p14="http://schemas.microsoft.com/office/powerpoint/2010/main" xmlns="" val="3085948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304800"/>
            <a:ext cx="8534400" cy="6400800"/>
          </a:xfrm>
        </p:spPr>
        <p:txBody>
          <a:bodyPr>
            <a:normAutofit fontScale="92500"/>
          </a:bodyPr>
          <a:lstStyle/>
          <a:p>
            <a:pPr marL="45720" indent="0">
              <a:buNone/>
            </a:pPr>
            <a:r>
              <a:rPr lang="en-IN" sz="2400" b="1" dirty="0">
                <a:solidFill>
                  <a:srgbClr val="CAF266"/>
                </a:solidFill>
              </a:rPr>
              <a:t>Late 1960s and 1970s:</a:t>
            </a:r>
            <a:endParaRPr lang="en-US" sz="2400" dirty="0">
              <a:solidFill>
                <a:srgbClr val="CAF266"/>
              </a:solidFill>
            </a:endParaRPr>
          </a:p>
          <a:p>
            <a:pPr lvl="0"/>
            <a:r>
              <a:rPr lang="en-IN" sz="2400" dirty="0"/>
              <a:t> Hard disks allow direct access to data</a:t>
            </a:r>
            <a:endParaRPr lang="en-US" sz="2400" dirty="0"/>
          </a:p>
          <a:p>
            <a:pPr lvl="0"/>
            <a:r>
              <a:rPr lang="en-IN" sz="2400" dirty="0"/>
              <a:t> Data stored in files</a:t>
            </a:r>
            <a:endParaRPr lang="en-US" sz="2400" dirty="0"/>
          </a:p>
          <a:p>
            <a:pPr lvl="0"/>
            <a:r>
              <a:rPr lang="en-IN" sz="2400" dirty="0"/>
              <a:t> Known as File Processing System</a:t>
            </a:r>
            <a:endParaRPr lang="en-US" sz="2400" dirty="0"/>
          </a:p>
          <a:p>
            <a:pPr lvl="0"/>
            <a:r>
              <a:rPr lang="en-IN" sz="2400" dirty="0"/>
              <a:t>In the late 1960’s, </a:t>
            </a:r>
            <a:r>
              <a:rPr lang="en-IN" sz="2400" b="1" dirty="0">
                <a:solidFill>
                  <a:srgbClr val="CAF266"/>
                </a:solidFill>
              </a:rPr>
              <a:t>IBM</a:t>
            </a:r>
            <a:r>
              <a:rPr lang="en-IN" sz="2400" dirty="0"/>
              <a:t> (International Business Machines Corporation) developed the Integrated Management Systems which is the standard database system used till date in many places. </a:t>
            </a:r>
            <a:endParaRPr lang="en-US" sz="2400" dirty="0"/>
          </a:p>
          <a:p>
            <a:pPr lvl="0"/>
            <a:r>
              <a:rPr lang="en-IN" sz="2400" dirty="0"/>
              <a:t>It was developed based on the hierarchical database model.</a:t>
            </a:r>
            <a:endParaRPr lang="en-US" sz="2400" dirty="0"/>
          </a:p>
          <a:p>
            <a:pPr lvl="0"/>
            <a:r>
              <a:rPr lang="en-IN" sz="2400" dirty="0"/>
              <a:t>It was during the year 1970 that the </a:t>
            </a:r>
            <a:r>
              <a:rPr lang="en-IN" sz="2400" b="1" dirty="0">
                <a:solidFill>
                  <a:srgbClr val="CAF266"/>
                </a:solidFill>
              </a:rPr>
              <a:t>relational database model</a:t>
            </a:r>
            <a:r>
              <a:rPr lang="en-IN" sz="2400" dirty="0"/>
              <a:t> was developed by </a:t>
            </a:r>
            <a:r>
              <a:rPr lang="en-IN" sz="2400" dirty="0">
                <a:solidFill>
                  <a:srgbClr val="CAF266"/>
                </a:solidFill>
              </a:rPr>
              <a:t>Edgar Codd</a:t>
            </a:r>
            <a:r>
              <a:rPr lang="en-IN" sz="2400" dirty="0"/>
              <a:t>. </a:t>
            </a:r>
            <a:endParaRPr lang="en-US" sz="2400" dirty="0"/>
          </a:p>
          <a:p>
            <a:pPr lvl="0"/>
            <a:r>
              <a:rPr lang="en-IN" sz="2400" dirty="0"/>
              <a:t>Many of the database models we use today are relational based. It was considered the standardized database model from then.</a:t>
            </a:r>
            <a:endParaRPr lang="en-US" sz="2400" dirty="0"/>
          </a:p>
          <a:p>
            <a:pPr lvl="0"/>
            <a:r>
              <a:rPr lang="en-IN" sz="2400" dirty="0"/>
              <a:t>1980’s IBM developed the </a:t>
            </a:r>
            <a:r>
              <a:rPr lang="en-IN" sz="2400" b="1" dirty="0">
                <a:solidFill>
                  <a:srgbClr val="CAF266"/>
                </a:solidFill>
              </a:rPr>
              <a:t>Structured Query Language (SQL)</a:t>
            </a:r>
            <a:r>
              <a:rPr lang="en-IN" sz="2400" dirty="0">
                <a:solidFill>
                  <a:srgbClr val="CAF266"/>
                </a:solidFill>
              </a:rPr>
              <a:t> </a:t>
            </a:r>
            <a:endParaRPr lang="en-US" sz="2400" dirty="0">
              <a:solidFill>
                <a:srgbClr val="CAF266"/>
              </a:solidFill>
            </a:endParaRPr>
          </a:p>
          <a:p>
            <a:pPr lvl="0"/>
            <a:r>
              <a:rPr lang="en-IN" sz="2400" dirty="0"/>
              <a:t>It was declared as a standard language for the queries by ISO and ANSI. </a:t>
            </a:r>
            <a:endParaRPr lang="en-US" sz="2400" dirty="0"/>
          </a:p>
        </p:txBody>
      </p:sp>
    </p:spTree>
    <p:extLst>
      <p:ext uri="{BB962C8B-B14F-4D97-AF65-F5344CB8AC3E}">
        <p14:creationId xmlns:p14="http://schemas.microsoft.com/office/powerpoint/2010/main" xmlns="" val="1980347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775977952"/>
              </p:ext>
            </p:extLst>
          </p:nvPr>
        </p:nvGraphicFramePr>
        <p:xfrm>
          <a:off x="533400" y="304800"/>
          <a:ext cx="82296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88858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304800"/>
            <a:ext cx="7924800" cy="6196034"/>
          </a:xfrm>
        </p:spPr>
        <p:txBody>
          <a:bodyPr>
            <a:normAutofit fontScale="85000" lnSpcReduction="20000"/>
          </a:bodyPr>
          <a:lstStyle/>
          <a:p>
            <a:pPr marL="45720" indent="0" algn="ctr">
              <a:lnSpc>
                <a:spcPct val="120000"/>
              </a:lnSpc>
              <a:buNone/>
            </a:pPr>
            <a:r>
              <a:rPr lang="en-IN" sz="2400" b="1" dirty="0">
                <a:solidFill>
                  <a:srgbClr val="CAF266"/>
                </a:solidFill>
              </a:rPr>
              <a:t>What is the need of DBMS?</a:t>
            </a:r>
            <a:r>
              <a:rPr lang="en-IN" sz="2400" dirty="0"/>
              <a:t/>
            </a:r>
            <a:br>
              <a:rPr lang="en-IN" sz="2400" dirty="0"/>
            </a:br>
            <a:r>
              <a:rPr lang="en-IN" sz="2400" dirty="0"/>
              <a:t>           Database systems are basically developed for large amount of data. When dealing with huge amount of data, </a:t>
            </a:r>
            <a:endParaRPr lang="en-IN" sz="2400" dirty="0" smtClean="0"/>
          </a:p>
          <a:p>
            <a:pPr marL="45720" indent="0" algn="ctr">
              <a:lnSpc>
                <a:spcPct val="120000"/>
              </a:lnSpc>
              <a:buNone/>
            </a:pPr>
            <a:r>
              <a:rPr lang="en-IN" sz="2400" dirty="0" smtClean="0"/>
              <a:t>there </a:t>
            </a:r>
            <a:r>
              <a:rPr lang="en-IN" sz="2400" dirty="0"/>
              <a:t>are two things that require optimization: </a:t>
            </a:r>
            <a:endParaRPr lang="en-IN" sz="2400" dirty="0" smtClean="0"/>
          </a:p>
          <a:p>
            <a:pPr marL="45720" indent="0" algn="ctr">
              <a:lnSpc>
                <a:spcPct val="120000"/>
              </a:lnSpc>
              <a:buNone/>
            </a:pPr>
            <a:r>
              <a:rPr lang="en-IN" sz="2400" b="1" smtClean="0">
                <a:solidFill>
                  <a:srgbClr val="CAF266"/>
                </a:solidFill>
              </a:rPr>
              <a:t>Storage </a:t>
            </a:r>
            <a:r>
              <a:rPr lang="en-IN" sz="2400" b="1" dirty="0">
                <a:solidFill>
                  <a:srgbClr val="CAF266"/>
                </a:solidFill>
              </a:rPr>
              <a:t>of data</a:t>
            </a:r>
            <a:r>
              <a:rPr lang="en-IN" sz="2400" dirty="0">
                <a:solidFill>
                  <a:srgbClr val="CAF266"/>
                </a:solidFill>
              </a:rPr>
              <a:t> and </a:t>
            </a:r>
            <a:r>
              <a:rPr lang="en-IN" sz="2400" b="1" dirty="0">
                <a:solidFill>
                  <a:srgbClr val="CAF266"/>
                </a:solidFill>
              </a:rPr>
              <a:t>retrieval of data</a:t>
            </a:r>
            <a:r>
              <a:rPr lang="en-IN" sz="2400" dirty="0"/>
              <a:t>.</a:t>
            </a:r>
            <a:endParaRPr lang="en-US" sz="2400" dirty="0"/>
          </a:p>
          <a:p>
            <a:pPr marL="45720" indent="0">
              <a:buNone/>
            </a:pPr>
            <a:r>
              <a:rPr lang="en-IN" sz="2400" b="1" dirty="0">
                <a:solidFill>
                  <a:srgbClr val="CAF266"/>
                </a:solidFill>
              </a:rPr>
              <a:t>Storage:</a:t>
            </a:r>
            <a:endParaRPr lang="en-US" sz="2400" dirty="0">
              <a:solidFill>
                <a:srgbClr val="CAF266"/>
              </a:solidFill>
            </a:endParaRPr>
          </a:p>
          <a:p>
            <a:pPr marL="45720" indent="0" algn="ctr">
              <a:buNone/>
            </a:pPr>
            <a:r>
              <a:rPr lang="en-IN" sz="2400" dirty="0"/>
              <a:t> According to the principles of database systems, the data is stored in such a way that it acquires lot less space as the redundant data (duplicate data) has been removed before storage.</a:t>
            </a:r>
            <a:endParaRPr lang="en-US" sz="2400" dirty="0"/>
          </a:p>
          <a:p>
            <a:pPr marL="45720" indent="0">
              <a:buNone/>
            </a:pPr>
            <a:r>
              <a:rPr lang="en-IN" sz="2400" dirty="0"/>
              <a:t>Let’s take a layman example to understand </a:t>
            </a:r>
            <a:r>
              <a:rPr lang="en-IN" sz="2400" dirty="0" smtClean="0"/>
              <a:t>this:</a:t>
            </a:r>
            <a:endParaRPr lang="en-IN" sz="2400" dirty="0"/>
          </a:p>
          <a:p>
            <a:r>
              <a:rPr lang="en-IN" sz="2400" dirty="0" smtClean="0"/>
              <a:t>In </a:t>
            </a:r>
            <a:r>
              <a:rPr lang="en-IN" sz="2400" dirty="0"/>
              <a:t>a banking system, suppose a customer is having two accounts, one is saving account and another is salary account. </a:t>
            </a:r>
            <a:endParaRPr lang="en-US" sz="2400" dirty="0"/>
          </a:p>
          <a:p>
            <a:r>
              <a:rPr lang="en-IN" sz="2400" dirty="0" smtClean="0"/>
              <a:t>Let’s </a:t>
            </a:r>
            <a:r>
              <a:rPr lang="en-IN" sz="2400" dirty="0"/>
              <a:t>say bank stores saving account data at one place (these places are called tables we will learn them later) and salary account data at another place, in that case if the customer information such as customer name, address etc. are stored at both places then this is just a wastage of storage (redundancy/ duplication of data), to organize the data in a better way the information should be stored at one place and both the accounts should be linked to that information somehow. The same thing we achieve in DBMS.</a:t>
            </a:r>
            <a:endParaRPr lang="en-US" sz="2400" dirty="0"/>
          </a:p>
        </p:txBody>
      </p:sp>
    </p:spTree>
    <p:extLst>
      <p:ext uri="{BB962C8B-B14F-4D97-AF65-F5344CB8AC3E}">
        <p14:creationId xmlns:p14="http://schemas.microsoft.com/office/powerpoint/2010/main" xmlns="" val="2109267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381000"/>
            <a:ext cx="8153400" cy="6096000"/>
          </a:xfrm>
        </p:spPr>
        <p:txBody>
          <a:bodyPr>
            <a:normAutofit/>
          </a:bodyPr>
          <a:lstStyle/>
          <a:p>
            <a:pPr marL="45720" indent="0">
              <a:buNone/>
            </a:pPr>
            <a:r>
              <a:rPr lang="en-IN" b="1" dirty="0">
                <a:solidFill>
                  <a:srgbClr val="CAF266"/>
                </a:solidFill>
              </a:rPr>
              <a:t>Fast Retrieval of data</a:t>
            </a:r>
            <a:r>
              <a:rPr lang="en-IN" dirty="0">
                <a:solidFill>
                  <a:srgbClr val="CAF266"/>
                </a:solidFill>
              </a:rPr>
              <a:t>: </a:t>
            </a:r>
            <a:endParaRPr lang="en-US" dirty="0">
              <a:solidFill>
                <a:srgbClr val="CAF266"/>
              </a:solidFill>
            </a:endParaRPr>
          </a:p>
          <a:p>
            <a:pPr marL="45720" indent="0" algn="ctr">
              <a:buNone/>
            </a:pPr>
            <a:r>
              <a:rPr lang="en-IN" dirty="0" smtClean="0"/>
              <a:t>Along </a:t>
            </a:r>
            <a:r>
              <a:rPr lang="en-IN" dirty="0"/>
              <a:t>with storing the data in an optimized and systematic manner, it is also important that we retrieve the data quickly when needed. Database systems ensure that the data is retrieved as quickly as possible</a:t>
            </a:r>
            <a:r>
              <a:rPr lang="en-IN" dirty="0" smtClean="0"/>
              <a:t>.</a:t>
            </a:r>
          </a:p>
          <a:p>
            <a:pPr marL="45720" indent="0" algn="ctr">
              <a:buNone/>
            </a:pPr>
            <a:endParaRPr lang="en-IN" dirty="0" smtClean="0"/>
          </a:p>
          <a:p>
            <a:pPr marL="45720" indent="0" algn="ctr">
              <a:buNone/>
            </a:pPr>
            <a:r>
              <a:rPr lang="en-IN" sz="3200" b="1" dirty="0">
                <a:solidFill>
                  <a:srgbClr val="CAF266"/>
                </a:solidFill>
              </a:rPr>
              <a:t>Purpose of Database Systems</a:t>
            </a:r>
            <a:endParaRPr lang="en-US" sz="3200" b="1" dirty="0">
              <a:solidFill>
                <a:srgbClr val="CAF266"/>
              </a:solidFill>
            </a:endParaRPr>
          </a:p>
          <a:p>
            <a:pPr marL="45720" indent="0" algn="ctr">
              <a:buNone/>
            </a:pPr>
            <a:r>
              <a:rPr lang="en-IN" dirty="0" smtClean="0"/>
              <a:t>The </a:t>
            </a:r>
            <a:r>
              <a:rPr lang="en-IN" dirty="0"/>
              <a:t>main purpose of database systems is to manage the data. </a:t>
            </a:r>
            <a:endParaRPr lang="en-IN" dirty="0" smtClean="0"/>
          </a:p>
          <a:p>
            <a:pPr marL="45720" indent="0">
              <a:buNone/>
            </a:pPr>
            <a:r>
              <a:rPr lang="en-IN" dirty="0" smtClean="0">
                <a:solidFill>
                  <a:srgbClr val="CAF266"/>
                </a:solidFill>
              </a:rPr>
              <a:t>Example:</a:t>
            </a:r>
            <a:endParaRPr lang="en-US" dirty="0">
              <a:solidFill>
                <a:srgbClr val="CAF266"/>
              </a:solidFill>
            </a:endParaRPr>
          </a:p>
          <a:p>
            <a:pPr marL="45720" indent="0" algn="ctr">
              <a:buNone/>
            </a:pPr>
            <a:r>
              <a:rPr lang="en-IN" dirty="0"/>
              <a:t>Consider a university that keeps the data of students, teachers, courses, books etc. To manage this data we need to store this data somewhere where we can add new data, delete unused data, update </a:t>
            </a:r>
            <a:r>
              <a:rPr lang="en-IN" dirty="0" smtClean="0"/>
              <a:t>out-dated </a:t>
            </a:r>
            <a:r>
              <a:rPr lang="en-IN" dirty="0"/>
              <a:t>data, retrieve data, to perform these operations on data we need a Database management system that allows us to store the data in such a way so that all these operations can be performed on the data efficiently.</a:t>
            </a:r>
            <a:endParaRPr lang="en-US" dirty="0"/>
          </a:p>
          <a:p>
            <a:pPr marL="45720" indent="0" algn="ctr">
              <a:buNone/>
            </a:pPr>
            <a:endParaRPr lang="en-IN" dirty="0"/>
          </a:p>
        </p:txBody>
      </p:sp>
    </p:spTree>
    <p:extLst>
      <p:ext uri="{BB962C8B-B14F-4D97-AF65-F5344CB8AC3E}">
        <p14:creationId xmlns:p14="http://schemas.microsoft.com/office/powerpoint/2010/main" xmlns="" val="1030876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381000"/>
            <a:ext cx="8153400" cy="838200"/>
          </a:xfrm>
        </p:spPr>
        <p:txBody>
          <a:bodyPr>
            <a:normAutofit/>
          </a:bodyPr>
          <a:lstStyle/>
          <a:p>
            <a:pPr marL="45720" indent="0">
              <a:buNone/>
            </a:pPr>
            <a:r>
              <a:rPr lang="en-IN" b="1" dirty="0">
                <a:solidFill>
                  <a:srgbClr val="CAF266"/>
                </a:solidFill>
              </a:rPr>
              <a:t>Database Applications – DBMS</a:t>
            </a:r>
            <a:endParaRPr lang="en-US" dirty="0">
              <a:solidFill>
                <a:srgbClr val="CAF266"/>
              </a:solidFill>
            </a:endParaRPr>
          </a:p>
          <a:p>
            <a:pPr marL="45720" indent="0" algn="ctr">
              <a:buNone/>
            </a:pPr>
            <a:r>
              <a:rPr lang="en-IN" dirty="0" smtClean="0"/>
              <a:t>Applications </a:t>
            </a:r>
            <a:r>
              <a:rPr lang="en-IN" dirty="0"/>
              <a:t>where we use Database Management Systems are:</a:t>
            </a:r>
            <a:endParaRPr lang="en-US" dirty="0"/>
          </a:p>
        </p:txBody>
      </p:sp>
      <p:pic>
        <p:nvPicPr>
          <p:cNvPr id="3" name="Picture 2" descr="Applications of DBMS"/>
          <p:cNvPicPr/>
          <p:nvPr/>
        </p:nvPicPr>
        <p:blipFill>
          <a:blip r:embed="rId2">
            <a:extLst>
              <a:ext uri="{28A0092B-C50C-407E-A947-70E740481C1C}">
                <a14:useLocalDpi xmlns:a14="http://schemas.microsoft.com/office/drawing/2010/main" xmlns="" val="0"/>
              </a:ext>
            </a:extLst>
          </a:blip>
          <a:srcRect/>
          <a:stretch>
            <a:fillRect/>
          </a:stretch>
        </p:blipFill>
        <p:spPr bwMode="auto">
          <a:xfrm>
            <a:off x="1066800" y="1543050"/>
            <a:ext cx="6629400" cy="4705350"/>
          </a:xfrm>
          <a:prstGeom prst="rect">
            <a:avLst/>
          </a:prstGeom>
          <a:noFill/>
          <a:ln>
            <a:noFill/>
          </a:ln>
        </p:spPr>
      </p:pic>
    </p:spTree>
    <p:extLst>
      <p:ext uri="{BB962C8B-B14F-4D97-AF65-F5344CB8AC3E}">
        <p14:creationId xmlns:p14="http://schemas.microsoft.com/office/powerpoint/2010/main" xmlns="" val="3743678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838200"/>
            <a:ext cx="8610600" cy="5715000"/>
          </a:xfrm>
        </p:spPr>
        <p:txBody>
          <a:bodyPr>
            <a:normAutofit/>
          </a:bodyPr>
          <a:lstStyle/>
          <a:p>
            <a:r>
              <a:rPr lang="en-IN" b="1" dirty="0">
                <a:solidFill>
                  <a:srgbClr val="CAF266"/>
                </a:solidFill>
              </a:rPr>
              <a:t>Telecom:</a:t>
            </a:r>
            <a:endParaRPr lang="en-US" dirty="0">
              <a:solidFill>
                <a:srgbClr val="CAF266"/>
              </a:solidFill>
            </a:endParaRPr>
          </a:p>
          <a:p>
            <a:pPr marL="45720" indent="0" algn="ctr">
              <a:buNone/>
            </a:pPr>
            <a:r>
              <a:rPr lang="en-IN" dirty="0" smtClean="0"/>
              <a:t>There </a:t>
            </a:r>
            <a:r>
              <a:rPr lang="en-IN" dirty="0"/>
              <a:t>is a database to keeps track of the information regarding calls made, network usage, customer details and monthly post-paid bills  etc. Without the database systems it is hard to maintain that huge amount of data that keeps updating every millisecond.</a:t>
            </a:r>
            <a:endParaRPr lang="en-US" dirty="0"/>
          </a:p>
          <a:p>
            <a:r>
              <a:rPr lang="en-IN" b="1" dirty="0">
                <a:solidFill>
                  <a:srgbClr val="CAF266"/>
                </a:solidFill>
              </a:rPr>
              <a:t>Industry:</a:t>
            </a:r>
            <a:r>
              <a:rPr lang="en-IN" dirty="0">
                <a:solidFill>
                  <a:srgbClr val="CAF266"/>
                </a:solidFill>
              </a:rPr>
              <a:t> </a:t>
            </a:r>
            <a:endParaRPr lang="en-US" dirty="0">
              <a:solidFill>
                <a:srgbClr val="CAF266"/>
              </a:solidFill>
            </a:endParaRPr>
          </a:p>
          <a:p>
            <a:pPr marL="45720" indent="0" algn="ctr">
              <a:buNone/>
            </a:pPr>
            <a:r>
              <a:rPr lang="en-IN" dirty="0"/>
              <a:t>Distribution centre should keep a track of the product units that supplied into the centre as well as the products that got delivered out from the distribution centre on each day.</a:t>
            </a:r>
            <a:endParaRPr lang="en-US" dirty="0"/>
          </a:p>
          <a:p>
            <a:r>
              <a:rPr lang="en-IN" b="1" dirty="0">
                <a:solidFill>
                  <a:srgbClr val="CAF266"/>
                </a:solidFill>
              </a:rPr>
              <a:t>Banking System: </a:t>
            </a:r>
            <a:endParaRPr lang="en-US" dirty="0">
              <a:solidFill>
                <a:srgbClr val="CAF266"/>
              </a:solidFill>
            </a:endParaRPr>
          </a:p>
          <a:p>
            <a:pPr marL="45720" indent="0" algn="ctr">
              <a:buNone/>
            </a:pPr>
            <a:r>
              <a:rPr lang="en-IN" dirty="0"/>
              <a:t>For storing customer info, tracking day to day credit and debit transactions, generating bank statements etc. All this work has been done with the help of Database management systems.</a:t>
            </a:r>
            <a:endParaRPr lang="en-US" dirty="0"/>
          </a:p>
          <a:p>
            <a:r>
              <a:rPr lang="en-IN" b="1" dirty="0">
                <a:solidFill>
                  <a:srgbClr val="CAF266"/>
                </a:solidFill>
              </a:rPr>
              <a:t>Sales:</a:t>
            </a:r>
            <a:r>
              <a:rPr lang="en-IN" dirty="0">
                <a:solidFill>
                  <a:srgbClr val="CAF266"/>
                </a:solidFill>
              </a:rPr>
              <a:t> </a:t>
            </a:r>
            <a:endParaRPr lang="en-US" dirty="0">
              <a:solidFill>
                <a:srgbClr val="CAF266"/>
              </a:solidFill>
            </a:endParaRPr>
          </a:p>
          <a:p>
            <a:pPr marL="45720" indent="0" algn="ctr">
              <a:buNone/>
            </a:pPr>
            <a:r>
              <a:rPr lang="en-IN" dirty="0"/>
              <a:t>To store customer information, production information and invoice details.</a:t>
            </a:r>
            <a:endParaRPr lang="en-US" dirty="0"/>
          </a:p>
        </p:txBody>
      </p:sp>
    </p:spTree>
    <p:extLst>
      <p:ext uri="{BB962C8B-B14F-4D97-AF65-F5344CB8AC3E}">
        <p14:creationId xmlns:p14="http://schemas.microsoft.com/office/powerpoint/2010/main" xmlns="" val="230051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114</TotalTime>
  <Words>1728</Words>
  <Application>Microsoft Office PowerPoint</Application>
  <PresentationFormat>On-screen Show (4:3)</PresentationFormat>
  <Paragraphs>150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Perspective</vt:lpstr>
      <vt:lpstr>DATABASE MANAGEMENT SYSTEM</vt:lpstr>
      <vt:lpstr>Introduction to DBMS</vt:lpstr>
      <vt:lpstr>History of DBMS</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DBMS</dc:title>
  <dc:creator>Imran</dc:creator>
  <cp:lastModifiedBy>jafri</cp:lastModifiedBy>
  <cp:revision>16</cp:revision>
  <dcterms:created xsi:type="dcterms:W3CDTF">2006-08-16T00:00:00Z</dcterms:created>
  <dcterms:modified xsi:type="dcterms:W3CDTF">2023-04-07T10:48:17Z</dcterms:modified>
</cp:coreProperties>
</file>