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74" r:id="rId2"/>
    <p:sldId id="272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71" r:id="rId11"/>
    <p:sldId id="273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59" autoAdjust="0"/>
    <p:restoredTop sz="94434" autoAdjust="0"/>
  </p:normalViewPr>
  <p:slideViewPr>
    <p:cSldViewPr snapToGrid="0">
      <p:cViewPr varScale="1">
        <p:scale>
          <a:sx n="69" d="100"/>
          <a:sy n="69" d="100"/>
        </p:scale>
        <p:origin x="618" y="72"/>
      </p:cViewPr>
      <p:guideLst/>
    </p:cSldViewPr>
  </p:slideViewPr>
  <p:outlineViewPr>
    <p:cViewPr>
      <p:scale>
        <a:sx n="33" d="100"/>
        <a:sy n="33" d="100"/>
      </p:scale>
      <p:origin x="0" y="-90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E6D621-11DC-4A7A-B89A-385746FA4CD2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71769-5B2B-4E84-8B24-8D62DCE14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330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71769-5B2B-4E84-8B24-8D62DCE14FA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654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4CC64-F613-445D-B463-0C6741B0CB30}" type="datetime1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CONTINUED...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E001-27C0-4737-A792-6F4CADD66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424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B6AA4-DE39-474A-A764-21ECB5D54CF2}" type="datetime1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CONTINUED...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E001-27C0-4737-A792-6F4CADD66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053222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B6AA4-DE39-474A-A764-21ECB5D54CF2}" type="datetime1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CONTINUED...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E001-27C0-4737-A792-6F4CADD6697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2912674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B6AA4-DE39-474A-A764-21ECB5D54CF2}" type="datetime1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CONTINUED...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E001-27C0-4737-A792-6F4CADD66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539044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B6AA4-DE39-474A-A764-21ECB5D54CF2}" type="datetime1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CONTINUED...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E001-27C0-4737-A792-6F4CADD6697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2235210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B6AA4-DE39-474A-A764-21ECB5D54CF2}" type="datetime1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CONTINUED...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E001-27C0-4737-A792-6F4CADD66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231619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C8611-BEDC-40A6-8B63-A0ABBF444D00}" type="datetime1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CONTINUED...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E001-27C0-4737-A792-6F4CADD66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3060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7A7C6-9DED-4CFC-BC9B-A06C457A2DCA}" type="datetime1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CONTINUED...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E001-27C0-4737-A792-6F4CADD66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058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FA944-69D8-4D85-820F-64B00A233F9D}" type="datetime1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CONTINUED...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E001-27C0-4737-A792-6F4CADD66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88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6DA6B-CC9B-4E1D-8FF0-58CB8F45B2BE}" type="datetime1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CONTINUED...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E001-27C0-4737-A792-6F4CADD66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221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65E1C-9C2A-40EE-8039-AC5CCF2AFFED}" type="datetime1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CONTINUED...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E001-27C0-4737-A792-6F4CADD66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255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6270B-B7EE-4911-9773-DA4B8688F6AA}" type="datetime1">
              <a:rPr lang="en-US" smtClean="0"/>
              <a:t>4/10/2023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CONTINUED...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E001-27C0-4737-A792-6F4CADD66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538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9BFEE-76E7-460C-967B-7F78D8C78A01}" type="datetime1">
              <a:rPr lang="en-US" smtClean="0"/>
              <a:t>4/10/2023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CONTINUED...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E001-27C0-4737-A792-6F4CADD66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507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A96EA-CDF3-406C-8E40-9D9A8DE1A8D3}" type="datetime1">
              <a:rPr lang="en-US" smtClean="0"/>
              <a:t>4/10/2023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CONTINUED...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E001-27C0-4737-A792-6F4CADD66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765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8FDF9-FD35-40F8-A617-5A8653248A8E}" type="datetime1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CONTINUED...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E001-27C0-4737-A792-6F4CADD66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282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2ECDD-74EF-4BBF-8ADE-FDD82CCEDDB9}" type="datetime1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CONTINUED...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E001-27C0-4737-A792-6F4CADD66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44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B6AA4-DE39-474A-A764-21ECB5D54CF2}" type="datetime1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CONTINUED...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A4AE001-27C0-4737-A792-6F4CADD66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795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035" y="1237961"/>
            <a:ext cx="10515600" cy="13255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Importance of OOP concepts</a:t>
            </a:r>
            <a:endParaRPr lang="en-IN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 smtClean="0"/>
              <a:t>  </a:t>
            </a:r>
            <a:r>
              <a:rPr lang="en-US" sz="4000" dirty="0" smtClean="0">
                <a:solidFill>
                  <a:srgbClr val="00B0F0"/>
                </a:solidFill>
              </a:rPr>
              <a:t>BY</a:t>
            </a:r>
          </a:p>
          <a:p>
            <a:pPr marL="0" indent="0" algn="ctr">
              <a:buNone/>
            </a:pPr>
            <a:r>
              <a:rPr lang="en-US" dirty="0"/>
              <a:t>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A ABDUL SAMATHU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ASSISTANT PROFESSOR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DEPARTMENT OF CS &amp;IT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JAMAL MOHAMED COLLEGE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TRICHY-20</a:t>
            </a:r>
            <a:endParaRPr lang="en-IN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CONTINUED...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06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813302" y="2774196"/>
            <a:ext cx="3099661" cy="35821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-232474" y="662212"/>
            <a:ext cx="10515600" cy="5458578"/>
          </a:xfrm>
        </p:spPr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Objects:</a:t>
            </a:r>
          </a:p>
          <a:p>
            <a:pPr marL="0" indent="0">
              <a:buNone/>
            </a:pPr>
            <a:r>
              <a:rPr lang="en-US" b="1" dirty="0" smtClean="0"/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Objects are the basic run-time entities. </a:t>
            </a:r>
          </a:p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consists of two things </a:t>
            </a:r>
          </a:p>
          <a:p>
            <a:pPr marL="0" indent="0">
              <a:buNone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Data (attributes) ii) Functions (Usages)</a:t>
            </a:r>
          </a:p>
          <a:p>
            <a:pPr marL="0" indent="0">
              <a:buNone/>
            </a:pP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CONTINUED...</a:t>
            </a:r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231756" y="3022169"/>
            <a:ext cx="2371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Object Student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487478" y="3534529"/>
            <a:ext cx="20302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</a:t>
            </a:r>
          </a:p>
          <a:p>
            <a:r>
              <a:rPr lang="en-US" dirty="0"/>
              <a:t> </a:t>
            </a:r>
            <a:r>
              <a:rPr lang="en-US" dirty="0" smtClean="0"/>
              <a:t>    name</a:t>
            </a:r>
          </a:p>
          <a:p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rollno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882685" y="5331417"/>
            <a:ext cx="20302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Functions</a:t>
            </a:r>
          </a:p>
          <a:p>
            <a:r>
              <a:rPr lang="en-US" dirty="0"/>
              <a:t> </a:t>
            </a:r>
            <a:r>
              <a:rPr lang="en-US" dirty="0" smtClean="0"/>
              <a:t>   Read</a:t>
            </a:r>
          </a:p>
          <a:p>
            <a:r>
              <a:rPr lang="en-US" dirty="0"/>
              <a:t> </a:t>
            </a:r>
            <a:r>
              <a:rPr lang="en-US" dirty="0" smtClean="0"/>
              <a:t>    Display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1813302" y="3534529"/>
            <a:ext cx="3177152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735811" y="4802807"/>
            <a:ext cx="3177152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9644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716" y="108170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</a:rPr>
              <a:t>Class:</a:t>
            </a:r>
          </a:p>
          <a:p>
            <a:r>
              <a:rPr lang="en-US" dirty="0" smtClean="0"/>
              <a:t>A class is a </a:t>
            </a:r>
            <a:r>
              <a:rPr lang="en-US" dirty="0" err="1" smtClean="0"/>
              <a:t>coolection</a:t>
            </a:r>
            <a:r>
              <a:rPr lang="en-US" dirty="0" smtClean="0"/>
              <a:t> of objects of similar types.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For example: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apple, mango are members ( objects ) of the class Fruit.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In another way a class is a user defined data type.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We can create </a:t>
            </a:r>
            <a:r>
              <a:rPr lang="en-US" dirty="0" err="1" smtClean="0"/>
              <a:t>objectes</a:t>
            </a:r>
            <a:r>
              <a:rPr lang="en-US" dirty="0" smtClean="0"/>
              <a:t> using class name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Example 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fruit </a:t>
            </a:r>
            <a:r>
              <a:rPr lang="en-US" dirty="0" err="1" smtClean="0"/>
              <a:t>apple,mango</a:t>
            </a:r>
            <a:r>
              <a:rPr lang="en-US" dirty="0"/>
              <a:t>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CONTINUED...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8482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7939" y="990761"/>
            <a:ext cx="11887200" cy="5365589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>
                <a:solidFill>
                  <a:srgbClr val="7030A0"/>
                </a:solidFill>
              </a:rPr>
              <a:t>Encapsulation: </a:t>
            </a:r>
            <a:endParaRPr lang="en-US" b="1" u="sng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</a:t>
            </a:r>
            <a:r>
              <a:rPr lang="en-US" dirty="0" smtClean="0"/>
              <a:t>Wrapping </a:t>
            </a:r>
            <a:r>
              <a:rPr lang="en-US" dirty="0"/>
              <a:t>of data and functions together as a single unit is known as 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encapsulation</a:t>
            </a:r>
            <a:r>
              <a:rPr lang="en-US" dirty="0"/>
              <a:t>. 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By default </a:t>
            </a:r>
            <a:r>
              <a:rPr lang="en-US" dirty="0"/>
              <a:t>data is not accessible to outside world and they are only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accessible through </a:t>
            </a:r>
            <a:r>
              <a:rPr lang="en-US" dirty="0"/>
              <a:t>the functions which </a:t>
            </a:r>
            <a:r>
              <a:rPr lang="en-US" dirty="0" smtClean="0"/>
              <a:t>are wrapped </a:t>
            </a:r>
            <a:r>
              <a:rPr lang="en-US" dirty="0"/>
              <a:t>in a class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</a:t>
            </a:r>
            <a:r>
              <a:rPr lang="en-US" dirty="0"/>
              <a:t>prevention of data direct access by the program is called data hiding or 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information hiding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CONTINUED...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002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12923"/>
            <a:ext cx="10515600" cy="56434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rgbClr val="7030A0"/>
                </a:solidFill>
              </a:rPr>
              <a:t>Data abstraction </a:t>
            </a:r>
            <a:r>
              <a:rPr lang="en-US" b="1" u="sng" dirty="0" smtClean="0">
                <a:solidFill>
                  <a:srgbClr val="7030A0"/>
                </a:solidFill>
              </a:rPr>
              <a:t>:</a:t>
            </a:r>
          </a:p>
          <a:p>
            <a:pPr marL="0" indent="0">
              <a:buNone/>
            </a:pPr>
            <a:endParaRPr lang="en-US" b="1" dirty="0">
              <a:solidFill>
                <a:srgbClr val="7030A0"/>
              </a:solidFill>
            </a:endParaRPr>
          </a:p>
          <a:p>
            <a:r>
              <a:rPr lang="en-US" dirty="0"/>
              <a:t>Abstraction refers to the act of representing essential features without including </a:t>
            </a:r>
            <a:r>
              <a:rPr lang="en-US" dirty="0" smtClean="0"/>
              <a:t>the back </a:t>
            </a:r>
            <a:r>
              <a:rPr lang="en-US" dirty="0"/>
              <a:t>ground details or explanation. </a:t>
            </a:r>
            <a:endParaRPr lang="en-US" dirty="0" smtClean="0"/>
          </a:p>
          <a:p>
            <a:r>
              <a:rPr lang="en-US" dirty="0" smtClean="0"/>
              <a:t>Classes </a:t>
            </a:r>
            <a:r>
              <a:rPr lang="en-US" dirty="0"/>
              <a:t>use the concept of abstraction and are defined as a list </a:t>
            </a:r>
            <a:r>
              <a:rPr lang="en-US" dirty="0" smtClean="0"/>
              <a:t>of attributes.</a:t>
            </a:r>
          </a:p>
          <a:p>
            <a:r>
              <a:rPr lang="en-US" dirty="0" smtClean="0"/>
              <a:t>They </a:t>
            </a:r>
            <a:r>
              <a:rPr lang="en-US" dirty="0"/>
              <a:t>encapsulate </a:t>
            </a:r>
            <a:r>
              <a:rPr lang="en-US" dirty="0" smtClean="0"/>
              <a:t>all essential </a:t>
            </a:r>
            <a:r>
              <a:rPr lang="en-US" dirty="0"/>
              <a:t>properties of the object that are to be created. The attributes are called as data members as </a:t>
            </a:r>
            <a:r>
              <a:rPr lang="en-US" dirty="0" smtClean="0"/>
              <a:t>they hold </a:t>
            </a:r>
            <a:r>
              <a:rPr lang="en-US" dirty="0"/>
              <a:t>data and the functions which operate on these data are called as member functions.</a:t>
            </a:r>
          </a:p>
          <a:p>
            <a:r>
              <a:rPr lang="en-US" dirty="0"/>
              <a:t>Class use the concept of data abstraction so they are called </a:t>
            </a:r>
            <a:r>
              <a:rPr lang="en-US" b="1" dirty="0"/>
              <a:t>abstract data type </a:t>
            </a:r>
            <a:r>
              <a:rPr lang="en-US" dirty="0"/>
              <a:t>(ADT)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CONTINUED...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6304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1934"/>
            <a:ext cx="10515600" cy="57995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rgbClr val="7030A0"/>
                </a:solidFill>
              </a:rPr>
              <a:t>Polymorphism</a:t>
            </a:r>
            <a:r>
              <a:rPr lang="en-US" b="1" u="sng" dirty="0" smtClean="0">
                <a:solidFill>
                  <a:srgbClr val="7030A0"/>
                </a:solidFill>
              </a:rPr>
              <a:t>: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 </a:t>
            </a:r>
            <a:r>
              <a:rPr lang="en-US" dirty="0"/>
              <a:t>Polymorphism comes from the Greek words “poly” and “</a:t>
            </a:r>
            <a:r>
              <a:rPr lang="en-US" dirty="0" err="1"/>
              <a:t>morphism</a:t>
            </a:r>
            <a:r>
              <a:rPr lang="en-US" dirty="0"/>
              <a:t>”. </a:t>
            </a:r>
            <a:endParaRPr lang="en-US" dirty="0" smtClean="0"/>
          </a:p>
          <a:p>
            <a:r>
              <a:rPr lang="en-US" dirty="0" smtClean="0"/>
              <a:t>“</a:t>
            </a:r>
            <a:r>
              <a:rPr lang="en-US" dirty="0"/>
              <a:t>poly” </a:t>
            </a:r>
            <a:r>
              <a:rPr lang="en-US" dirty="0" smtClean="0"/>
              <a:t>means many </a:t>
            </a:r>
            <a:r>
              <a:rPr lang="en-US" dirty="0"/>
              <a:t>and “</a:t>
            </a:r>
            <a:r>
              <a:rPr lang="en-US" dirty="0" err="1"/>
              <a:t>morphism</a:t>
            </a:r>
            <a:r>
              <a:rPr lang="en-US" dirty="0"/>
              <a:t>” means form i.e.. many forms. </a:t>
            </a:r>
            <a:endParaRPr lang="en-US" dirty="0" smtClean="0"/>
          </a:p>
          <a:p>
            <a:r>
              <a:rPr lang="en-US" dirty="0" smtClean="0"/>
              <a:t>Polymorphism </a:t>
            </a:r>
            <a:r>
              <a:rPr lang="en-US" dirty="0"/>
              <a:t>means the ability to take more </a:t>
            </a:r>
            <a:r>
              <a:rPr lang="en-US" dirty="0" smtClean="0"/>
              <a:t>than one </a:t>
            </a:r>
            <a:r>
              <a:rPr lang="en-US" dirty="0"/>
              <a:t>form.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For </a:t>
            </a:r>
            <a:r>
              <a:rPr lang="en-US" dirty="0"/>
              <a:t>example, an operation have different </a:t>
            </a:r>
            <a:r>
              <a:rPr lang="en-US" dirty="0" smtClean="0"/>
              <a:t>behaviors </a:t>
            </a:r>
            <a:r>
              <a:rPr lang="en-US" dirty="0"/>
              <a:t>in different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instances</a:t>
            </a:r>
            <a:r>
              <a:rPr lang="en-US" dirty="0"/>
              <a:t>. The behavior </a:t>
            </a:r>
            <a:r>
              <a:rPr lang="en-US" dirty="0" smtClean="0"/>
              <a:t>depends upon </a:t>
            </a:r>
            <a:r>
              <a:rPr lang="en-US" dirty="0"/>
              <a:t>the type of the data used in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the </a:t>
            </a:r>
            <a:r>
              <a:rPr lang="en-US" dirty="0"/>
              <a:t>operation.</a:t>
            </a:r>
          </a:p>
          <a:p>
            <a:r>
              <a:rPr lang="en-US" dirty="0"/>
              <a:t>Different ways to achieving polymorphism in C++ </a:t>
            </a:r>
            <a:r>
              <a:rPr lang="en-US" dirty="0" smtClean="0"/>
              <a:t>program are: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1</a:t>
            </a:r>
            <a:r>
              <a:rPr lang="en-US" dirty="0"/>
              <a:t>) Function overloading 2) Operator overloading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CONTINUED...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351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756" y="263471"/>
            <a:ext cx="10515600" cy="609287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800" b="1" u="sng" dirty="0">
                <a:solidFill>
                  <a:srgbClr val="7030A0"/>
                </a:solidFill>
              </a:rPr>
              <a:t>Inheritance</a:t>
            </a:r>
            <a:r>
              <a:rPr lang="en-US" sz="3800" b="1" u="sng" dirty="0" smtClean="0">
                <a:solidFill>
                  <a:srgbClr val="7030A0"/>
                </a:solidFill>
              </a:rPr>
              <a:t>: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sz="3200" b="1" dirty="0" smtClean="0"/>
              <a:t>  </a:t>
            </a:r>
            <a:r>
              <a:rPr lang="en-US" sz="3200" dirty="0" smtClean="0"/>
              <a:t>Inheritance </a:t>
            </a:r>
            <a:r>
              <a:rPr lang="en-US" sz="3200" dirty="0"/>
              <a:t>is the process by which one object can acquire the </a:t>
            </a:r>
            <a:r>
              <a:rPr lang="en-US" sz="3200" dirty="0" smtClean="0"/>
              <a:t>  properties </a:t>
            </a:r>
            <a:r>
              <a:rPr lang="en-US" sz="3200" dirty="0"/>
              <a:t>of another</a:t>
            </a:r>
            <a:r>
              <a:rPr lang="en-US" sz="3200" dirty="0" smtClean="0"/>
              <a:t>.</a:t>
            </a:r>
          </a:p>
          <a:p>
            <a:pPr marL="0" indent="0">
              <a:buNone/>
            </a:pPr>
            <a:endParaRPr lang="en-US" sz="3200" dirty="0" smtClean="0"/>
          </a:p>
          <a:p>
            <a:r>
              <a:rPr lang="en-US" sz="3200" dirty="0"/>
              <a:t> </a:t>
            </a:r>
            <a:r>
              <a:rPr lang="en-US" sz="3200" dirty="0" smtClean="0"/>
              <a:t>Inheritance </a:t>
            </a:r>
            <a:r>
              <a:rPr lang="en-US" sz="3200" dirty="0"/>
              <a:t>is the most promising concept of OOP, which helps realize the goal of constructing software</a:t>
            </a:r>
          </a:p>
          <a:p>
            <a:pPr marL="0" indent="0">
              <a:buNone/>
            </a:pPr>
            <a:r>
              <a:rPr lang="en-US" sz="3200" dirty="0" smtClean="0"/>
              <a:t>      from </a:t>
            </a:r>
            <a:r>
              <a:rPr lang="en-US" sz="3200" dirty="0"/>
              <a:t>reusable parts, rather than hand coding every system from scratch. </a:t>
            </a:r>
            <a:endParaRPr lang="en-US" sz="3200" dirty="0" smtClean="0"/>
          </a:p>
          <a:p>
            <a:pPr marL="0" indent="0">
              <a:buNone/>
            </a:pPr>
            <a:endParaRPr lang="en-US" sz="3200" dirty="0" smtClean="0"/>
          </a:p>
          <a:p>
            <a:r>
              <a:rPr lang="en-US" sz="3200" dirty="0"/>
              <a:t> </a:t>
            </a:r>
            <a:r>
              <a:rPr lang="en-US" sz="3200" dirty="0" smtClean="0"/>
              <a:t> Inheritance </a:t>
            </a:r>
            <a:r>
              <a:rPr lang="en-US" sz="3200" dirty="0"/>
              <a:t>not only </a:t>
            </a:r>
            <a:r>
              <a:rPr lang="en-US" sz="3200" dirty="0" smtClean="0"/>
              <a:t>supports reuse </a:t>
            </a:r>
            <a:r>
              <a:rPr lang="en-US" sz="3200" dirty="0"/>
              <a:t>across systems, but also directly facilitates extensibility within a system. </a:t>
            </a:r>
            <a:endParaRPr lang="en-US" sz="3200" dirty="0" smtClean="0"/>
          </a:p>
          <a:p>
            <a:pPr marL="0" indent="0">
              <a:buNone/>
            </a:pPr>
            <a:endParaRPr lang="en-US" sz="3200" dirty="0" smtClean="0"/>
          </a:p>
          <a:p>
            <a:r>
              <a:rPr lang="en-US" sz="3200" dirty="0" smtClean="0"/>
              <a:t>Inheritance </a:t>
            </a:r>
            <a:r>
              <a:rPr lang="en-US" sz="3200" dirty="0"/>
              <a:t>coupled </a:t>
            </a:r>
            <a:r>
              <a:rPr lang="en-US" sz="3200" dirty="0" smtClean="0"/>
              <a:t>with polymorphism </a:t>
            </a:r>
            <a:r>
              <a:rPr lang="en-US" sz="3200" dirty="0"/>
              <a:t>and dynamic binding minimizes the amount of existing code to be modified </a:t>
            </a:r>
            <a:r>
              <a:rPr lang="en-US" sz="3200" dirty="0" smtClean="0"/>
              <a:t>while enhancing </a:t>
            </a:r>
            <a:r>
              <a:rPr lang="en-US" sz="3200" dirty="0"/>
              <a:t>a system</a:t>
            </a:r>
            <a:r>
              <a:rPr lang="en-US" sz="3200" dirty="0" smtClean="0"/>
              <a:t>.</a:t>
            </a:r>
          </a:p>
          <a:p>
            <a:endParaRPr lang="en-US" sz="3200" dirty="0"/>
          </a:p>
          <a:p>
            <a:r>
              <a:rPr lang="en-US" sz="3200" dirty="0" smtClean="0"/>
              <a:t>  When </a:t>
            </a:r>
            <a:r>
              <a:rPr lang="en-US" sz="3200" dirty="0"/>
              <a:t>the class child, inherits the class parent, the class child is referred to as </a:t>
            </a:r>
            <a:r>
              <a:rPr lang="en-US" sz="3200" b="1" dirty="0"/>
              <a:t>derived class </a:t>
            </a:r>
            <a:r>
              <a:rPr lang="en-US" sz="3200" dirty="0"/>
              <a:t>(sub</a:t>
            </a:r>
          </a:p>
          <a:p>
            <a:pPr marL="0" indent="0">
              <a:buNone/>
            </a:pPr>
            <a:r>
              <a:rPr lang="en-US" sz="3200" dirty="0" smtClean="0"/>
              <a:t>       class</a:t>
            </a:r>
            <a:r>
              <a:rPr lang="en-US" sz="3200" dirty="0"/>
              <a:t>) and the class parent as a </a:t>
            </a:r>
            <a:r>
              <a:rPr lang="en-US" sz="3200" b="1" dirty="0"/>
              <a:t>base class </a:t>
            </a:r>
            <a:r>
              <a:rPr lang="en-US" sz="3200" dirty="0"/>
              <a:t>(super class). In this case, the class child has two </a:t>
            </a:r>
            <a:r>
              <a:rPr lang="en-US" sz="3200" dirty="0" smtClean="0"/>
              <a:t>  </a:t>
            </a:r>
          </a:p>
          <a:p>
            <a:pPr marL="0" indent="0">
              <a:buNone/>
            </a:pPr>
            <a:r>
              <a:rPr lang="en-US" sz="3200" dirty="0"/>
              <a:t> </a:t>
            </a:r>
            <a:r>
              <a:rPr lang="en-US" sz="3200" dirty="0" smtClean="0"/>
              <a:t>       parts</a:t>
            </a:r>
            <a:r>
              <a:rPr lang="en-US" sz="3200" dirty="0"/>
              <a:t>: a </a:t>
            </a:r>
            <a:r>
              <a:rPr lang="en-US" sz="3200" dirty="0" smtClean="0"/>
              <a:t>derived part </a:t>
            </a:r>
            <a:r>
              <a:rPr lang="en-US" sz="3200" dirty="0"/>
              <a:t>and an incremental part. The derived part is inherited from the class </a:t>
            </a:r>
            <a:r>
              <a:rPr lang="en-US" sz="3200" dirty="0" smtClean="0"/>
              <a:t>  </a:t>
            </a:r>
          </a:p>
          <a:p>
            <a:pPr marL="0" indent="0">
              <a:buNone/>
            </a:pPr>
            <a:r>
              <a:rPr lang="en-US" sz="3200" dirty="0"/>
              <a:t> </a:t>
            </a:r>
            <a:r>
              <a:rPr lang="en-US" sz="3200" dirty="0" smtClean="0"/>
              <a:t>        parent</a:t>
            </a:r>
            <a:r>
              <a:rPr lang="en-US" sz="3200" dirty="0"/>
              <a:t>. The incremental part </a:t>
            </a:r>
            <a:r>
              <a:rPr lang="en-US" sz="3200" dirty="0" smtClean="0"/>
              <a:t>is the </a:t>
            </a:r>
            <a:r>
              <a:rPr lang="en-US" sz="3200" dirty="0"/>
              <a:t>new code written specifically for the class child.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CONTINUED...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9807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722" y="649798"/>
            <a:ext cx="10515600" cy="5706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rgbClr val="7030A0"/>
                </a:solidFill>
              </a:rPr>
              <a:t>Dynamic binding</a:t>
            </a:r>
            <a:r>
              <a:rPr lang="en-US" b="1" u="sng" dirty="0" smtClean="0">
                <a:solidFill>
                  <a:srgbClr val="7030A0"/>
                </a:solidFill>
              </a:rPr>
              <a:t>:</a:t>
            </a:r>
          </a:p>
          <a:p>
            <a:pPr marL="0" indent="0">
              <a:buNone/>
            </a:pPr>
            <a:endParaRPr lang="en-US" b="1" u="sng" dirty="0">
              <a:solidFill>
                <a:srgbClr val="7030A0"/>
              </a:solidFill>
            </a:endParaRPr>
          </a:p>
          <a:p>
            <a:r>
              <a:rPr lang="en-US" dirty="0"/>
              <a:t>Binding refers to linking of procedure call to the code to be executed in response to the </a:t>
            </a:r>
            <a:r>
              <a:rPr lang="en-US" dirty="0" smtClean="0"/>
              <a:t>call.</a:t>
            </a:r>
          </a:p>
          <a:p>
            <a:r>
              <a:rPr lang="en-US" dirty="0" smtClean="0"/>
              <a:t>Two types of bindings are: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i</a:t>
            </a:r>
            <a:r>
              <a:rPr lang="en-US" dirty="0" smtClean="0"/>
              <a:t>) Compile time( static) binding   ii) Runtime( Dynamic ) binding</a:t>
            </a:r>
          </a:p>
          <a:p>
            <a:r>
              <a:rPr lang="en-US" dirty="0"/>
              <a:t> </a:t>
            </a:r>
            <a:r>
              <a:rPr lang="en-US" dirty="0" smtClean="0"/>
              <a:t>In Compile time binding , linking is done at the time of compilation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for example: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int</a:t>
            </a:r>
            <a:r>
              <a:rPr lang="en-US" dirty="0" smtClean="0"/>
              <a:t> a =10;  the value 10 is associated at the time of compilation.</a:t>
            </a:r>
            <a:endParaRPr lang="en-US" dirty="0"/>
          </a:p>
          <a:p>
            <a:r>
              <a:rPr lang="en-US" dirty="0"/>
              <a:t>Dynamic binding(or late binding) means the code associated with a given procedure call in not </a:t>
            </a:r>
            <a:r>
              <a:rPr lang="en-US" dirty="0" smtClean="0"/>
              <a:t>known until the time of call at run time.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Example: function call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CONTINUED...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5821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0261" y="337787"/>
            <a:ext cx="10515600" cy="6383687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>
                <a:solidFill>
                  <a:srgbClr val="7030A0"/>
                </a:solidFill>
              </a:rPr>
              <a:t>Message passing</a:t>
            </a:r>
            <a:r>
              <a:rPr lang="en-US" b="1" u="sng" dirty="0" smtClean="0">
                <a:solidFill>
                  <a:srgbClr val="7030A0"/>
                </a:solidFill>
              </a:rPr>
              <a:t>:</a:t>
            </a:r>
          </a:p>
          <a:p>
            <a:pPr marL="0" indent="0">
              <a:buNone/>
            </a:pPr>
            <a:endParaRPr lang="en-US" b="1" u="sng" dirty="0">
              <a:solidFill>
                <a:srgbClr val="7030A0"/>
              </a:solidFill>
            </a:endParaRPr>
          </a:p>
          <a:p>
            <a:r>
              <a:rPr lang="en-US" dirty="0"/>
              <a:t>An object oriented program consists of set of object that communicate with each other.</a:t>
            </a:r>
          </a:p>
          <a:p>
            <a:r>
              <a:rPr lang="en-US" dirty="0"/>
              <a:t>Objects communicates with each other by sending and receiving information .</a:t>
            </a:r>
          </a:p>
          <a:p>
            <a:r>
              <a:rPr lang="en-US" dirty="0"/>
              <a:t>A message for an object is a request for execution of a procedure and there fore invoke</a:t>
            </a:r>
          </a:p>
          <a:p>
            <a:r>
              <a:rPr lang="en-US" dirty="0"/>
              <a:t>the function </a:t>
            </a:r>
            <a:r>
              <a:rPr lang="en-US" dirty="0" smtClean="0"/>
              <a:t>that </a:t>
            </a:r>
            <a:r>
              <a:rPr lang="en-US" dirty="0"/>
              <a:t>is called for an object and generates </a:t>
            </a:r>
            <a:r>
              <a:rPr lang="en-US" dirty="0" smtClean="0"/>
              <a:t>result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For Example: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object.display</a:t>
            </a:r>
            <a:r>
              <a:rPr lang="en-US" dirty="0" smtClean="0"/>
              <a:t>(name);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CONTINUED...</a:t>
            </a:r>
            <a:endParaRPr lang="en-US"/>
          </a:p>
        </p:txBody>
      </p:sp>
      <p:cxnSp>
        <p:nvCxnSpPr>
          <p:cNvPr id="6" name="Straight Arrow Connector 5"/>
          <p:cNvCxnSpPr>
            <a:endCxn id="11" idx="0"/>
          </p:cNvCxnSpPr>
          <p:nvPr/>
        </p:nvCxnSpPr>
        <p:spPr>
          <a:xfrm>
            <a:off x="2014780" y="5501898"/>
            <a:ext cx="240224" cy="8544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735450" y="5563891"/>
            <a:ext cx="395208" cy="7882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626603" y="5501898"/>
            <a:ext cx="728421" cy="8502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658319" y="6356350"/>
            <a:ext cx="1193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Interface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851688" y="6356350"/>
            <a:ext cx="1053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Message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169044" y="6356350"/>
            <a:ext cx="1503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162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244" y="-371958"/>
            <a:ext cx="10515600" cy="1697522"/>
          </a:xfrm>
        </p:spPr>
        <p:txBody>
          <a:bodyPr/>
          <a:lstStyle/>
          <a:p>
            <a:r>
              <a:rPr lang="en-US" b="1" dirty="0"/>
              <a:t>Benefits of object oriented programming (OOPs)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8488" y="1162373"/>
            <a:ext cx="12083512" cy="555910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Reusability: </a:t>
            </a:r>
            <a:r>
              <a:rPr lang="en-US" dirty="0"/>
              <a:t>In OOP‟ s programs functions and modules that are written by a user can be reused </a:t>
            </a:r>
            <a:r>
              <a:rPr lang="en-US" dirty="0" smtClean="0"/>
              <a:t>by other </a:t>
            </a:r>
            <a:r>
              <a:rPr lang="en-US" dirty="0"/>
              <a:t>users without any modification</a:t>
            </a:r>
            <a:r>
              <a:rPr lang="en-US" dirty="0" smtClean="0"/>
              <a:t>.</a:t>
            </a:r>
          </a:p>
          <a:p>
            <a:r>
              <a:rPr lang="en-US" dirty="0">
                <a:solidFill>
                  <a:srgbClr val="7030A0"/>
                </a:solidFill>
              </a:rPr>
              <a:t>Inheritance:</a:t>
            </a:r>
            <a:r>
              <a:rPr lang="en-US" dirty="0"/>
              <a:t> Through this we can eliminate redundant code and extend the use of existing classes.</a:t>
            </a:r>
          </a:p>
          <a:p>
            <a:r>
              <a:rPr lang="en-US" dirty="0">
                <a:solidFill>
                  <a:srgbClr val="7030A0"/>
                </a:solidFill>
              </a:rPr>
              <a:t>Data Hiding: </a:t>
            </a:r>
            <a:r>
              <a:rPr lang="en-US" dirty="0"/>
              <a:t>The programmer can hide the data and functions in a class from other classes. It helps the programmer </a:t>
            </a:r>
            <a:r>
              <a:rPr lang="en-US" dirty="0" smtClean="0"/>
              <a:t>to build </a:t>
            </a:r>
            <a:r>
              <a:rPr lang="en-US" dirty="0"/>
              <a:t>the secure programs.</a:t>
            </a:r>
          </a:p>
          <a:p>
            <a:r>
              <a:rPr lang="en-US" dirty="0">
                <a:solidFill>
                  <a:srgbClr val="7030A0"/>
                </a:solidFill>
              </a:rPr>
              <a:t>Reduced complexity of a problem: </a:t>
            </a:r>
            <a:r>
              <a:rPr lang="en-US" dirty="0"/>
              <a:t>The given problem can be viewed as a collection of different objects. Each </a:t>
            </a:r>
            <a:r>
              <a:rPr lang="en-US" dirty="0" smtClean="0"/>
              <a:t>object is </a:t>
            </a:r>
            <a:r>
              <a:rPr lang="en-US" dirty="0"/>
              <a:t>responsible for a specific task. The problem is solved by interfacing the objects. This technique reduces </a:t>
            </a:r>
            <a:r>
              <a:rPr lang="en-US" dirty="0" smtClean="0"/>
              <a:t>the complexity </a:t>
            </a:r>
            <a:r>
              <a:rPr lang="en-US" dirty="0"/>
              <a:t>of the program design.</a:t>
            </a:r>
          </a:p>
          <a:p>
            <a:r>
              <a:rPr lang="en-US" dirty="0">
                <a:solidFill>
                  <a:srgbClr val="7030A0"/>
                </a:solidFill>
              </a:rPr>
              <a:t>Easy to Maintain and Upgrade: </a:t>
            </a:r>
            <a:r>
              <a:rPr lang="en-US" dirty="0"/>
              <a:t>OOP makes it easy to maintain and modify existing code as new </a:t>
            </a:r>
            <a:r>
              <a:rPr lang="en-US" dirty="0" smtClean="0"/>
              <a:t>objects can </a:t>
            </a:r>
            <a:r>
              <a:rPr lang="en-US" dirty="0"/>
              <a:t>be created with small differences to existing ones. Software complexity can be easily managed.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CONTINUED...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0712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5464" y="728420"/>
            <a:ext cx="11311180" cy="5627930"/>
          </a:xfrm>
        </p:spPr>
        <p:txBody>
          <a:bodyPr/>
          <a:lstStyle/>
          <a:p>
            <a:endParaRPr lang="en-US" dirty="0" smtClean="0">
              <a:solidFill>
                <a:srgbClr val="7030A0"/>
              </a:solidFill>
            </a:endParaRPr>
          </a:p>
          <a:p>
            <a:r>
              <a:rPr lang="en-US" sz="3200" dirty="0" smtClean="0">
                <a:solidFill>
                  <a:srgbClr val="7030A0"/>
                </a:solidFill>
              </a:rPr>
              <a:t>Message </a:t>
            </a:r>
            <a:r>
              <a:rPr lang="en-US" sz="3200" dirty="0">
                <a:solidFill>
                  <a:srgbClr val="7030A0"/>
                </a:solidFill>
              </a:rPr>
              <a:t>Passing: </a:t>
            </a:r>
            <a:r>
              <a:rPr lang="en-US" sz="3200" dirty="0"/>
              <a:t>The technique of message communication between objects makes the </a:t>
            </a:r>
            <a:r>
              <a:rPr lang="en-US" sz="3200" dirty="0" smtClean="0"/>
              <a:t>interface with </a:t>
            </a:r>
            <a:r>
              <a:rPr lang="en-US" sz="3200" dirty="0"/>
              <a:t>external systems easier.</a:t>
            </a:r>
          </a:p>
          <a:p>
            <a:r>
              <a:rPr lang="en-US" sz="3200" dirty="0">
                <a:solidFill>
                  <a:srgbClr val="7030A0"/>
                </a:solidFill>
              </a:rPr>
              <a:t>Modifiability: </a:t>
            </a:r>
            <a:r>
              <a:rPr lang="en-US" sz="3200" dirty="0"/>
              <a:t>it is easy to make minor changes in the data representation or the procedures in </a:t>
            </a:r>
            <a:r>
              <a:rPr lang="en-US" sz="3200" dirty="0" smtClean="0"/>
              <a:t>an OO </a:t>
            </a:r>
            <a:r>
              <a:rPr lang="en-US" sz="3200" dirty="0"/>
              <a:t>program. Changes inside a class do not affect any other part of a program, since the </a:t>
            </a:r>
            <a:r>
              <a:rPr lang="en-US" sz="3200" dirty="0" smtClean="0"/>
              <a:t>only public </a:t>
            </a:r>
            <a:r>
              <a:rPr lang="en-US" sz="3200" dirty="0"/>
              <a:t>interface that the external world has to a class is through the use of methods.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CONTINUED...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14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4519"/>
            <a:ext cx="10515600" cy="1411719"/>
          </a:xfrm>
        </p:spPr>
        <p:txBody>
          <a:bodyPr>
            <a:normAutofit/>
          </a:bodyPr>
          <a:lstStyle/>
          <a:p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 ORIENTED PROGRAMMING CONCEPTS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454" y="1472339"/>
            <a:ext cx="10935346" cy="5098942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The </a:t>
            </a:r>
            <a:r>
              <a:rPr lang="en-US" dirty="0"/>
              <a:t>motivation factor in invention of </a:t>
            </a:r>
            <a:r>
              <a:rPr lang="en-US" dirty="0" err="1"/>
              <a:t>oop</a:t>
            </a:r>
            <a:r>
              <a:rPr lang="en-US" dirty="0"/>
              <a:t> is to remove some flaws encountered in pop.</a:t>
            </a:r>
          </a:p>
          <a:p>
            <a:pPr lvl="0"/>
            <a:r>
              <a:rPr lang="en-US" dirty="0" err="1"/>
              <a:t>Oop</a:t>
            </a:r>
            <a:r>
              <a:rPr lang="en-US" dirty="0"/>
              <a:t> treats as data is more important, does not allow it to flow freely.</a:t>
            </a:r>
          </a:p>
          <a:p>
            <a:pPr lvl="0"/>
            <a:r>
              <a:rPr lang="en-US" dirty="0"/>
              <a:t>It bind data with its function that operate on it and protects from access from outside functions.</a:t>
            </a:r>
          </a:p>
          <a:p>
            <a:pPr lvl="0"/>
            <a:r>
              <a:rPr lang="en-US" dirty="0"/>
              <a:t>OOP allows decomposition of a problem into a number of entities called </a:t>
            </a:r>
            <a:r>
              <a:rPr lang="en-US" b="1" i="1" dirty="0"/>
              <a:t>objects , </a:t>
            </a:r>
            <a:r>
              <a:rPr lang="en-US" dirty="0"/>
              <a:t>and then builds data and its functions around these objects.</a:t>
            </a:r>
          </a:p>
          <a:p>
            <a:r>
              <a:rPr lang="en-US" dirty="0"/>
              <a:t> </a:t>
            </a:r>
          </a:p>
          <a:p>
            <a:pPr lvl="0"/>
            <a:r>
              <a:rPr lang="en-US" dirty="0"/>
              <a:t>Functions of one object can </a:t>
            </a:r>
            <a:r>
              <a:rPr lang="en-US" dirty="0" err="1"/>
              <a:t>acess</a:t>
            </a:r>
            <a:r>
              <a:rPr lang="en-US" dirty="0"/>
              <a:t> the functions of other  objects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We </a:t>
            </a:r>
            <a:r>
              <a:rPr lang="en-US" dirty="0"/>
              <a:t>can define</a:t>
            </a:r>
          </a:p>
          <a:p>
            <a:pPr marL="0" indent="0">
              <a:buNone/>
            </a:pPr>
            <a:r>
              <a:rPr lang="en-US" b="1" dirty="0" smtClean="0"/>
              <a:t>     </a:t>
            </a:r>
            <a:r>
              <a:rPr lang="en-US" b="1" dirty="0"/>
              <a:t>“ object oriented programming as an approach that provides a way of modularizing programs by creating partitioned memory area for both data and functions that can be used as templates for creating copies of such modules on demand.”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CONTINUED...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645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" y="1332854"/>
            <a:ext cx="11763215" cy="552514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Overview of C </a:t>
            </a:r>
            <a:r>
              <a:rPr lang="en-US" dirty="0" smtClean="0">
                <a:solidFill>
                  <a:srgbClr val="00B0F0"/>
                </a:solidFill>
              </a:rPr>
              <a:t>language</a:t>
            </a:r>
            <a:r>
              <a:rPr lang="en-US" sz="2000" dirty="0" smtClean="0">
                <a:solidFill>
                  <a:srgbClr val="00B0F0"/>
                </a:solidFill>
              </a:rPr>
              <a:t>:</a:t>
            </a:r>
          </a:p>
          <a:p>
            <a:pPr algn="l"/>
            <a:r>
              <a:rPr lang="en-US" sz="2000" dirty="0" smtClean="0"/>
              <a:t>1. C </a:t>
            </a:r>
            <a:r>
              <a:rPr lang="en-US" sz="2000" dirty="0"/>
              <a:t>language is known as structure oriented language or procedure oriented language</a:t>
            </a:r>
          </a:p>
          <a:p>
            <a:pPr algn="l"/>
            <a:endParaRPr lang="en-US" sz="2000" dirty="0" smtClean="0"/>
          </a:p>
          <a:p>
            <a:pPr algn="l"/>
            <a:r>
              <a:rPr lang="en-US" sz="2000" dirty="0" smtClean="0"/>
              <a:t>2. Employs </a:t>
            </a:r>
            <a:r>
              <a:rPr lang="en-US" sz="2000" dirty="0"/>
              <a:t>top-down programming approach where a problem is viewed as a </a:t>
            </a:r>
            <a:r>
              <a:rPr lang="en-US" sz="2000" dirty="0" smtClean="0"/>
              <a:t> </a:t>
            </a:r>
          </a:p>
          <a:p>
            <a:pPr algn="l"/>
            <a:r>
              <a:rPr lang="en-US" sz="2000" dirty="0"/>
              <a:t> </a:t>
            </a:r>
            <a:r>
              <a:rPr lang="en-US" sz="2000" dirty="0" smtClean="0"/>
              <a:t>    </a:t>
            </a:r>
            <a:r>
              <a:rPr lang="en-US" sz="2000" dirty="0" err="1" smtClean="0"/>
              <a:t>sequenceof</a:t>
            </a:r>
            <a:r>
              <a:rPr lang="en-US" sz="2000" dirty="0" smtClean="0"/>
              <a:t> </a:t>
            </a:r>
            <a:r>
              <a:rPr lang="en-US" sz="2000" dirty="0"/>
              <a:t>tasks </a:t>
            </a:r>
            <a:r>
              <a:rPr lang="en-US" sz="2000" dirty="0" smtClean="0"/>
              <a:t>to be </a:t>
            </a:r>
            <a:r>
              <a:rPr lang="en-US" sz="2000" dirty="0"/>
              <a:t>performed</a:t>
            </a:r>
            <a:r>
              <a:rPr lang="en-US" sz="2000" dirty="0" smtClean="0"/>
              <a:t>.</a:t>
            </a:r>
          </a:p>
          <a:p>
            <a:pPr algn="l"/>
            <a:endParaRPr lang="en-US" sz="2000" dirty="0"/>
          </a:p>
          <a:p>
            <a:pPr marL="457200" indent="-457200" algn="l">
              <a:buAutoNum type="arabicPeriod" startAt="3"/>
            </a:pPr>
            <a:r>
              <a:rPr lang="en-US" sz="2000" dirty="0" smtClean="0"/>
              <a:t>All </a:t>
            </a:r>
            <a:r>
              <a:rPr lang="en-US" sz="2000" dirty="0"/>
              <a:t>program code of c can be executed in C++ but converse many not be </a:t>
            </a:r>
            <a:r>
              <a:rPr lang="en-US" sz="2000" dirty="0" smtClean="0"/>
              <a:t>possible</a:t>
            </a:r>
          </a:p>
          <a:p>
            <a:pPr marL="457200" indent="-457200" algn="l">
              <a:buAutoNum type="arabicPeriod" startAt="3"/>
            </a:pPr>
            <a:endParaRPr lang="en-US" sz="2000" dirty="0"/>
          </a:p>
          <a:p>
            <a:pPr marL="457200" indent="-457200" algn="l">
              <a:buAutoNum type="arabicPeriod" startAt="4"/>
            </a:pPr>
            <a:r>
              <a:rPr lang="en-US" sz="2000" dirty="0" smtClean="0"/>
              <a:t>Function </a:t>
            </a:r>
            <a:r>
              <a:rPr lang="en-US" sz="2000" dirty="0"/>
              <a:t>overloading and operator overloading are not possible</a:t>
            </a:r>
            <a:r>
              <a:rPr lang="en-US" sz="2000" dirty="0" smtClean="0"/>
              <a:t>.</a:t>
            </a:r>
          </a:p>
          <a:p>
            <a:pPr marL="457200" indent="-457200" algn="l">
              <a:buAutoNum type="arabicPeriod" startAt="4"/>
            </a:pPr>
            <a:endParaRPr lang="en-US" sz="2000" dirty="0"/>
          </a:p>
          <a:p>
            <a:pPr algn="l"/>
            <a:r>
              <a:rPr lang="en-US" sz="2000" dirty="0"/>
              <a:t>5. Local variables can be declared only at the beginning of the block</a:t>
            </a:r>
            <a:r>
              <a:rPr lang="en-US" sz="2000" dirty="0" smtClean="0"/>
              <a:t>.</a:t>
            </a:r>
          </a:p>
          <a:p>
            <a:pPr algn="l"/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CONTINUED...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38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777" y="1252187"/>
            <a:ext cx="11777420" cy="3846756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6. Program controls are through jumps and calls to subroutines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7.Polymorphism, encapsulation and inheritance are not possible.</a:t>
            </a:r>
          </a:p>
          <a:p>
            <a:pPr marL="0" indent="0">
              <a:buNone/>
            </a:pPr>
            <a:r>
              <a:rPr lang="en-US" sz="2000" dirty="0" smtClean="0"/>
              <a:t>     For </a:t>
            </a:r>
            <a:r>
              <a:rPr lang="en-US" sz="2000" dirty="0"/>
              <a:t>solving the problems, the problem is divided into a number of modules. Each module is a subprogram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8. Data abstraction property is not supported by procedure oriented language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9. Data in procedure oriented language is open and can be accessed by any function.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CONTINUED...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482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Overview</a:t>
            </a:r>
            <a:r>
              <a:rPr lang="en-US" dirty="0"/>
              <a:t> of C++ language: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393" y="1027905"/>
            <a:ext cx="11763214" cy="569356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C++ was developed by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Bjarne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Strustrup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1980s</a:t>
            </a: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1983 named as C++</a:t>
            </a: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1997 ANSI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Standardised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C++ can be considered as an incremental version of c language which consists all programming</a:t>
            </a:r>
          </a:p>
          <a:p>
            <a:pPr marL="0" indent="0">
              <a:buNone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language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constructs with newly added features of object oriented programming.</a:t>
            </a:r>
          </a:p>
          <a:p>
            <a:pPr marL="0" indent="0">
              <a:buNone/>
            </a:pP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C++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structure(procedure) oriented and object oriented programming language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( means that it is partial object oriented programming language.)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The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file extension of C++ program is “.CPP”</a:t>
            </a:r>
          </a:p>
          <a:p>
            <a:pPr marL="0" indent="0">
              <a:buNone/>
            </a:pP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Function overloading and operator overloading are possible.</a:t>
            </a:r>
          </a:p>
          <a:p>
            <a:pPr marL="0" indent="0">
              <a:buNone/>
            </a:pP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Variables can be declared in inline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i.e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when required</a:t>
            </a:r>
          </a:p>
          <a:p>
            <a:pPr marL="0" indent="0">
              <a:buNone/>
            </a:pP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In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c++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more emphasis is give on data rather than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procedures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CONTINUED...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939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759" y="694248"/>
            <a:ext cx="10515600" cy="566210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Polymorphism, encapsulation and inheritance are possible.</a:t>
            </a:r>
          </a:p>
          <a:p>
            <a:pPr marL="0" indent="0" algn="just">
              <a:buNone/>
            </a:pP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 Data abstraction property is supported by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c++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Data access is limited. It can be accessed by providing various </a:t>
            </a:r>
          </a:p>
          <a:p>
            <a:pPr marL="0" indent="0" algn="just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visibility modes both for data and member functions. there by providing data </a:t>
            </a:r>
          </a:p>
          <a:p>
            <a:pPr marL="0" indent="0" algn="just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security by data hiding.</a:t>
            </a:r>
          </a:p>
          <a:p>
            <a:pPr marL="0" indent="0" algn="just">
              <a:buNone/>
            </a:pP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Dymanic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binding is supported by 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++.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 It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supports all features of c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language.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 C++ can be said as superset of C.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CONTINUED...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881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4983"/>
            <a:ext cx="10515600" cy="1535705"/>
          </a:xfrm>
        </p:spPr>
        <p:txBody>
          <a:bodyPr>
            <a:normAutofit/>
          </a:bodyPr>
          <a:lstStyle/>
          <a:p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 Between Procedure Oriented Programming (POP) &amp; Object Oriented Programming (OOP)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005012"/>
            <a:ext cx="5181600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 Oriented Programming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 is divided into small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parts    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called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functions.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Importance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not given to data but to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functions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well as sequence of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actions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be done.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Compilation follows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 Down approach.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does not have any access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specifier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can move freely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function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function in the system.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 Oriented Programming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 is divided into parts called objects.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Importance is given to the data rather than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procedures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functions because it works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as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real world.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OOP follows Bottom Up approach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OOP has access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specifiers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named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Public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Private, Protected, etc.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objects can move and communicate with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each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through member functions.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CONTINUED...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188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8234" y="387459"/>
            <a:ext cx="5567766" cy="6168324"/>
          </a:xfrm>
        </p:spPr>
        <p:txBody>
          <a:bodyPr>
            <a:normAutofit/>
          </a:bodyPr>
          <a:lstStyle/>
          <a:p>
            <a:r>
              <a:rPr lang="en-US" dirty="0"/>
              <a:t>To add new data and function in POP is not so easy</a:t>
            </a:r>
          </a:p>
          <a:p>
            <a:r>
              <a:rPr lang="en-US" dirty="0"/>
              <a:t> Most function uses Global data for 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 smtClean="0"/>
              <a:t>    sharing </a:t>
            </a:r>
            <a:r>
              <a:rPr lang="en-US" dirty="0"/>
              <a:t>that can be accessed freely 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from </a:t>
            </a:r>
            <a:r>
              <a:rPr lang="en-US" dirty="0"/>
              <a:t>function to </a:t>
            </a:r>
            <a:r>
              <a:rPr lang="en-US" dirty="0" smtClean="0"/>
              <a:t>function </a:t>
            </a:r>
            <a:r>
              <a:rPr lang="en-US" dirty="0"/>
              <a:t>in the 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system</a:t>
            </a:r>
            <a:r>
              <a:rPr lang="en-US" dirty="0"/>
              <a:t>. </a:t>
            </a:r>
          </a:p>
          <a:p>
            <a:r>
              <a:rPr lang="en-US" dirty="0" smtClean="0"/>
              <a:t>It </a:t>
            </a:r>
            <a:r>
              <a:rPr lang="en-US" dirty="0"/>
              <a:t>does not have any proper way for hiding data so it is less secure. </a:t>
            </a:r>
          </a:p>
          <a:p>
            <a:endParaRPr lang="en-US" dirty="0" smtClean="0"/>
          </a:p>
          <a:p>
            <a:r>
              <a:rPr lang="en-US" dirty="0"/>
              <a:t>Overloading is not possible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Example </a:t>
            </a:r>
            <a:r>
              <a:rPr lang="en-US" dirty="0"/>
              <a:t>of Procedure Oriented Programming are : C, VB, </a:t>
            </a:r>
            <a:r>
              <a:rPr lang="en-US" dirty="0" smtClean="0"/>
              <a:t>FORTRAN,</a:t>
            </a:r>
            <a:r>
              <a:rPr lang="en-US" dirty="0"/>
              <a:t> Pascal.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0" y="632255"/>
            <a:ext cx="5884190" cy="6089219"/>
          </a:xfrm>
        </p:spPr>
        <p:txBody>
          <a:bodyPr>
            <a:normAutofit/>
          </a:bodyPr>
          <a:lstStyle/>
          <a:p>
            <a:r>
              <a:rPr lang="en-US" dirty="0"/>
              <a:t>OOP provides an easy way to add new data and function.</a:t>
            </a:r>
          </a:p>
          <a:p>
            <a:r>
              <a:rPr lang="en-US" dirty="0"/>
              <a:t>In OOP, data can not move easily from function to </a:t>
            </a:r>
            <a:r>
              <a:rPr lang="en-US" dirty="0" err="1"/>
              <a:t>function,it</a:t>
            </a:r>
            <a:r>
              <a:rPr lang="en-US" dirty="0"/>
              <a:t> can be kept public or private so we can control the access of data.</a:t>
            </a:r>
          </a:p>
          <a:p>
            <a:endParaRPr lang="en-US" dirty="0" smtClean="0"/>
          </a:p>
          <a:p>
            <a:r>
              <a:rPr lang="en-US" dirty="0" smtClean="0"/>
              <a:t>OOP </a:t>
            </a:r>
            <a:r>
              <a:rPr lang="en-US" dirty="0"/>
              <a:t>provides Data Hiding so provides more security.</a:t>
            </a:r>
          </a:p>
          <a:p>
            <a:endParaRPr lang="en-US" dirty="0" smtClean="0"/>
          </a:p>
          <a:p>
            <a:r>
              <a:rPr lang="en-US" dirty="0"/>
              <a:t>In OOP, overloading is possible in the form of Function Overloading and Operator Overloading</a:t>
            </a:r>
          </a:p>
          <a:p>
            <a:r>
              <a:rPr lang="en-US" dirty="0"/>
              <a:t>Example of Object Oriented Programming are : C++, JAVA, VB.NET, C#.NET.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CONTINUED...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133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8488"/>
            <a:ext cx="10515600" cy="131735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Basic Concepts  </a:t>
            </a:r>
            <a:r>
              <a:rPr lang="en-US" dirty="0"/>
              <a:t>of object oriented programming: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6780" y="1887619"/>
            <a:ext cx="537662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1. </a:t>
            </a:r>
            <a:r>
              <a:rPr lang="en-US" dirty="0" smtClean="0"/>
              <a:t>Object</a:t>
            </a:r>
          </a:p>
          <a:p>
            <a:pPr marL="0" indent="0" algn="just">
              <a:buNone/>
            </a:pPr>
            <a:r>
              <a:rPr lang="en-US" dirty="0" smtClean="0"/>
              <a:t>2. Class</a:t>
            </a:r>
          </a:p>
          <a:p>
            <a:pPr marL="0" indent="0" algn="just">
              <a:buNone/>
            </a:pPr>
            <a:r>
              <a:rPr lang="en-US" dirty="0" smtClean="0"/>
              <a:t> 3. Encapsulation</a:t>
            </a:r>
            <a:endParaRPr lang="en-US" dirty="0"/>
          </a:p>
          <a:p>
            <a:pPr marL="0" indent="0" algn="just">
              <a:buNone/>
            </a:pPr>
            <a:r>
              <a:rPr lang="en-US" dirty="0" smtClean="0"/>
              <a:t>4. </a:t>
            </a:r>
            <a:r>
              <a:rPr lang="en-US" dirty="0"/>
              <a:t>Data abstraction</a:t>
            </a:r>
          </a:p>
          <a:p>
            <a:pPr marL="0" indent="0" algn="just">
              <a:buNone/>
            </a:pPr>
            <a:r>
              <a:rPr lang="en-US" dirty="0" smtClean="0"/>
              <a:t>5. </a:t>
            </a:r>
            <a:r>
              <a:rPr lang="en-US" dirty="0"/>
              <a:t>Polymorphism</a:t>
            </a:r>
          </a:p>
          <a:p>
            <a:pPr marL="0" indent="0" algn="just">
              <a:buNone/>
            </a:pPr>
            <a:r>
              <a:rPr lang="en-US" dirty="0" smtClean="0"/>
              <a:t>6. </a:t>
            </a:r>
            <a:r>
              <a:rPr lang="en-US" dirty="0"/>
              <a:t>Inheritance</a:t>
            </a:r>
          </a:p>
          <a:p>
            <a:pPr marL="0" indent="0" algn="just">
              <a:buNone/>
            </a:pPr>
            <a:r>
              <a:rPr lang="en-US" dirty="0" smtClean="0"/>
              <a:t>7. </a:t>
            </a:r>
            <a:r>
              <a:rPr lang="en-US" dirty="0"/>
              <a:t>Dynamic binding</a:t>
            </a:r>
          </a:p>
          <a:p>
            <a:pPr marL="0" indent="0" algn="just">
              <a:buNone/>
            </a:pPr>
            <a:r>
              <a:rPr lang="en-US" dirty="0" smtClean="0"/>
              <a:t>8. </a:t>
            </a:r>
            <a:r>
              <a:rPr lang="en-US" dirty="0"/>
              <a:t>Message passing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CONTINUED...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7567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186</TotalTime>
  <Words>1754</Words>
  <Application>Microsoft Office PowerPoint</Application>
  <PresentationFormat>Widescreen</PresentationFormat>
  <Paragraphs>228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Times New Roman</vt:lpstr>
      <vt:lpstr>Trebuchet MS</vt:lpstr>
      <vt:lpstr>Wingdings 3</vt:lpstr>
      <vt:lpstr>Facet</vt:lpstr>
      <vt:lpstr>Importance of OOP concepts</vt:lpstr>
      <vt:lpstr>OBJECT ORIENTED PROGRAMMING CONCEPTS </vt:lpstr>
      <vt:lpstr>PowerPoint Presentation</vt:lpstr>
      <vt:lpstr>PowerPoint Presentation</vt:lpstr>
      <vt:lpstr>Overview of C++ language: </vt:lpstr>
      <vt:lpstr>PowerPoint Presentation</vt:lpstr>
      <vt:lpstr>Difference Between Procedure Oriented Programming (POP) &amp; Object Oriented Programming (OOP)</vt:lpstr>
      <vt:lpstr>PowerPoint Presentation</vt:lpstr>
      <vt:lpstr> Basic Concepts  of object oriented programming: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Benefits of object oriented programming (OOPs)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 ORIENTED PROGRAMMING</dc:title>
  <dc:creator>Samadh1</dc:creator>
  <cp:lastModifiedBy>Department of Computer Science</cp:lastModifiedBy>
  <cp:revision>25</cp:revision>
  <dcterms:created xsi:type="dcterms:W3CDTF">2020-07-16T02:47:03Z</dcterms:created>
  <dcterms:modified xsi:type="dcterms:W3CDTF">2023-04-10T06:01:35Z</dcterms:modified>
</cp:coreProperties>
</file>