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72" r:id="rId12"/>
    <p:sldId id="271" r:id="rId13"/>
    <p:sldId id="265" r:id="rId14"/>
    <p:sldId id="266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commentAuthors" Target="commentAuthor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18:54:45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24575,'0'0'0,"0"0"0,80 0 0,31 0-9830,7 0 8340,-17 0 1490,-25 0 19512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jpe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pn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video" Target="../media/media1.mp4" /><Relationship Id="rId1" Type="http://schemas.microsoft.com/office/2007/relationships/media" Target="../media/media1.mp4" /><Relationship Id="rId4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14FE1BA-5AA8-4A77-910B-6FB6EAA8C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9908" y="2366682"/>
            <a:ext cx="10715347" cy="1234286"/>
          </a:xfrm>
        </p:spPr>
        <p:txBody>
          <a:bodyPr>
            <a:normAutofit/>
          </a:bodyPr>
          <a:lstStyle/>
          <a:p>
            <a:r>
              <a:rPr lang="en-IN" sz="2400" dirty="0">
                <a:solidFill>
                  <a:schemeClr val="bg1"/>
                </a:solidFill>
              </a:rPr>
              <a:t> </a:t>
            </a:r>
            <a:r>
              <a:rPr lang="en-IN" sz="3600" dirty="0">
                <a:solidFill>
                  <a:schemeClr val="bg1"/>
                </a:solidFill>
                <a:latin typeface="Algerian" pitchFamily="82" charset="0"/>
              </a:rPr>
              <a:t>COMMUNICATION SKILLS ENGLISH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27E6BB-C02F-1035-3874-909E6BAC10FD}"/>
              </a:ext>
            </a:extLst>
          </p:cNvPr>
          <p:cNvSpPr txBox="1"/>
          <p:nvPr/>
        </p:nvSpPr>
        <p:spPr>
          <a:xfrm>
            <a:off x="8952752" y="4040095"/>
            <a:ext cx="41461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 </a:t>
            </a:r>
            <a:r>
              <a:rPr lang="en-IN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Nisha</a:t>
            </a:r>
            <a:endParaRPr lang="en-IN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I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 </a:t>
            </a:r>
          </a:p>
          <a:p>
            <a:pPr algn="l"/>
            <a:r>
              <a:rPr lang="en-I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English </a:t>
            </a:r>
          </a:p>
          <a:p>
            <a:pPr algn="l"/>
            <a:r>
              <a:rPr lang="en-I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Jamal Mohamed College </a:t>
            </a:r>
          </a:p>
          <a:p>
            <a:pPr algn="l"/>
            <a:r>
              <a:rPr lang="en-I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Trichy-20 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686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21417-1D92-4FE0-AED2-6AFCEE13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0587" y="929280"/>
            <a:ext cx="8761413" cy="706964"/>
          </a:xfrm>
        </p:spPr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ORGANs OF SPEECH</a:t>
            </a:r>
            <a:endParaRPr lang="en-IN" dirty="0">
              <a:latin typeface="Algerian" panose="04020705040A02060702" pitchFamily="82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736D0AB-0929-4948-924D-983EAE18A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22" y="2398804"/>
            <a:ext cx="8761413" cy="4438762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BA0573-B506-422C-A554-82B252258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139" y="2398804"/>
            <a:ext cx="2877561" cy="422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46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7BBE1-25D3-4A95-BAEE-060303E5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38201"/>
            <a:ext cx="8761413" cy="1061620"/>
          </a:xfrm>
        </p:spPr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                           </a:t>
            </a:r>
            <a:r>
              <a:rPr lang="en-US" sz="4800" dirty="0">
                <a:latin typeface="Algerian" panose="04020705040A02060702" pitchFamily="82" charset="0"/>
              </a:rPr>
              <a:t>PHONEMES</a:t>
            </a:r>
            <a:endParaRPr lang="en-IN" sz="48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E64FC-2408-446B-82A1-DF2E4CA44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59115"/>
            <a:ext cx="8825659" cy="43988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Phoneme is a sound or a group of different sounds perceived to have the same function by speaker of the language or dialect in question.</a:t>
            </a:r>
          </a:p>
          <a:p>
            <a:r>
              <a:rPr lang="en-US" dirty="0"/>
              <a:t>Phonemes (speech sounds) are presented in writing by placing the letters used to represent the sound between </a:t>
            </a:r>
            <a:r>
              <a:rPr lang="en-US" dirty="0" err="1"/>
              <a:t>slaches</a:t>
            </a:r>
            <a:r>
              <a:rPr lang="en-US" dirty="0"/>
              <a:t>. </a:t>
            </a:r>
          </a:p>
          <a:p>
            <a:r>
              <a:rPr lang="en-US" dirty="0"/>
              <a:t> The two major phoneme categories are:</a:t>
            </a:r>
          </a:p>
          <a:p>
            <a:pPr lvl="8">
              <a:buFont typeface="Wingdings" panose="05000000000000000000" pitchFamily="2" charset="2"/>
              <a:buChar char="v"/>
            </a:pPr>
            <a:r>
              <a:rPr lang="en-US" sz="1800" dirty="0">
                <a:latin typeface="+mj-lt"/>
              </a:rPr>
              <a:t>Vowels</a:t>
            </a:r>
          </a:p>
          <a:p>
            <a:pPr lvl="8">
              <a:buFont typeface="Wingdings" panose="05000000000000000000" pitchFamily="2" charset="2"/>
              <a:buChar char="v"/>
            </a:pPr>
            <a:r>
              <a:rPr lang="en-US" sz="1800" dirty="0"/>
              <a:t> </a:t>
            </a:r>
            <a:r>
              <a:rPr lang="en-US" sz="1800" dirty="0">
                <a:latin typeface="+mj-lt"/>
              </a:rPr>
              <a:t>Consonants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Vowels: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1800" dirty="0">
                <a:latin typeface="+mj-lt"/>
              </a:rPr>
              <a:t>A Vowel is a sound made with your mouth fairly opened.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1800" dirty="0">
                <a:latin typeface="+mj-lt"/>
              </a:rPr>
              <a:t>A speech sound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a,e,i,o,u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produced without obstraction in the mouth </a:t>
            </a:r>
          </a:p>
          <a:p>
            <a:pPr marL="1371600" lvl="3" indent="0">
              <a:buNone/>
            </a:pPr>
            <a:r>
              <a:rPr lang="en-US" sz="1800" dirty="0">
                <a:latin typeface="+mj-lt"/>
              </a:rPr>
              <a:t>              Example : a – Apple ,e – Elephant, </a:t>
            </a:r>
            <a:r>
              <a:rPr lang="en-US" sz="1800" dirty="0" err="1">
                <a:latin typeface="+mj-lt"/>
              </a:rPr>
              <a:t>i</a:t>
            </a:r>
            <a:r>
              <a:rPr lang="en-US" sz="1800" dirty="0">
                <a:latin typeface="+mj-lt"/>
              </a:rPr>
              <a:t> – igloo ,o – octopus ,                                   u – umbrella .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27194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5EF80-EFAC-485A-BE48-D46EF7E5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51" y="2450237"/>
            <a:ext cx="11461071" cy="412811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 words do not have vowel letters at first, but it produces vowel sounds.</a:t>
            </a:r>
          </a:p>
          <a:p>
            <a:pPr marL="1371600" lvl="3" indent="0">
              <a:buNone/>
            </a:pP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 : hour ,honest ,etc.,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chemeClr val="accent5">
                    <a:lumMod val="75000"/>
                  </a:schemeClr>
                </a:solidFill>
              </a:rPr>
              <a:t>CONSONANTS : 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Consonant is a sound made with your mouth fairly closed.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consonant is any letter of the alphabet except vowels (</a:t>
            </a:r>
            <a:r>
              <a:rPr lang="en-IN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a,e,i,o,u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</a:p>
          <a:p>
            <a:pPr marL="1828800" lvl="4" indent="0">
              <a:buNone/>
            </a:pP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Example : ball , dates, etc.,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 words have vowel letters at first but , it produces sound like consonants.</a:t>
            </a:r>
          </a:p>
          <a:p>
            <a:pPr marL="1828800" lvl="4" indent="0">
              <a:buNone/>
            </a:pP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That’s why it comes under the consonant words.</a:t>
            </a:r>
          </a:p>
          <a:p>
            <a:pPr marL="1828800" lvl="4" indent="0">
              <a:buNone/>
            </a:pP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Example : one , university , etc., </a:t>
            </a:r>
          </a:p>
        </p:txBody>
      </p:sp>
    </p:spTree>
    <p:extLst>
      <p:ext uri="{BB962C8B-B14F-4D97-AF65-F5344CB8AC3E}">
        <p14:creationId xmlns:p14="http://schemas.microsoft.com/office/powerpoint/2010/main" val="3636953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3A8E8-B886-4B2D-A0AF-1D227C5D6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Algerian" panose="04020705040A02060702" pitchFamily="82" charset="0"/>
              </a:rPr>
              <a:t>PRACTICE</a:t>
            </a:r>
            <a:endParaRPr lang="en-IN" sz="4400" dirty="0">
              <a:latin typeface="Algerian" panose="04020705040A02060702" pitchFamily="82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CDD877-2DE0-4525-A272-B170C8898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72683"/>
            <a:ext cx="9365085" cy="4474346"/>
          </a:xfrm>
        </p:spPr>
        <p:txBody>
          <a:bodyPr/>
          <a:lstStyle/>
          <a:p>
            <a:r>
              <a:rPr lang="en-US" dirty="0"/>
              <a:t>Practice is important because it allows you to deliver the total speech.</a:t>
            </a:r>
          </a:p>
          <a:p>
            <a:r>
              <a:rPr lang="en-US" dirty="0"/>
              <a:t>The ability to communicate effectively increases due the practice.</a:t>
            </a:r>
          </a:p>
          <a:p>
            <a:r>
              <a:rPr lang="en-US" dirty="0"/>
              <a:t>Best practices for more effective communication are:</a:t>
            </a:r>
          </a:p>
          <a:p>
            <a:pPr>
              <a:buFont typeface="+mj-lt"/>
              <a:buAutoNum type="arabicParenR"/>
            </a:pPr>
            <a:r>
              <a:rPr lang="en-IN" dirty="0"/>
              <a:t>Listen actively.</a:t>
            </a:r>
          </a:p>
          <a:p>
            <a:pPr>
              <a:buFont typeface="+mj-lt"/>
              <a:buAutoNum type="arabicParenR"/>
            </a:pPr>
            <a:r>
              <a:rPr lang="en-IN" dirty="0"/>
              <a:t>Respond in a timely manner.</a:t>
            </a:r>
          </a:p>
          <a:p>
            <a:pPr>
              <a:buFont typeface="+mj-lt"/>
              <a:buAutoNum type="arabicParenR"/>
            </a:pPr>
            <a:r>
              <a:rPr lang="en-IN" dirty="0"/>
              <a:t>Keep a good sense of humour.                  </a:t>
            </a:r>
            <a:r>
              <a:rPr lang="en-IN" dirty="0">
                <a:solidFill>
                  <a:schemeClr val="accent4"/>
                </a:solidFill>
              </a:rPr>
              <a:t>If you don’t practice</a:t>
            </a:r>
            <a:endParaRPr lang="en-IN" dirty="0"/>
          </a:p>
          <a:p>
            <a:pPr>
              <a:buFont typeface="+mj-lt"/>
              <a:buAutoNum type="arabicParenR"/>
            </a:pPr>
            <a:r>
              <a:rPr lang="en-IN" dirty="0"/>
              <a:t>Confidence.                                                   </a:t>
            </a:r>
            <a:r>
              <a:rPr lang="en-IN" dirty="0">
                <a:solidFill>
                  <a:schemeClr val="accent4"/>
                </a:solidFill>
              </a:rPr>
              <a:t>you don’t deserve to win</a:t>
            </a:r>
            <a:endParaRPr lang="en-IN" dirty="0"/>
          </a:p>
          <a:p>
            <a:pPr>
              <a:buFont typeface="+mj-lt"/>
              <a:buAutoNum type="arabicParenR"/>
            </a:pPr>
            <a:r>
              <a:rPr lang="en-IN" dirty="0"/>
              <a:t>Maintain eye contact.</a:t>
            </a:r>
          </a:p>
          <a:p>
            <a:pPr>
              <a:buFont typeface="+mj-lt"/>
              <a:buAutoNum type="arabicParenR"/>
            </a:pPr>
            <a:r>
              <a:rPr lang="en-IN" dirty="0"/>
              <a:t>Talk with yourself.</a:t>
            </a:r>
          </a:p>
          <a:p>
            <a:pPr>
              <a:buFont typeface="+mj-lt"/>
              <a:buAutoNum type="arabicParenR"/>
            </a:pPr>
            <a:r>
              <a:rPr lang="en-IN" dirty="0"/>
              <a:t>Talk with open mind.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6D109C-E3F1-41B9-9375-5AF82D0AED86}"/>
              </a:ext>
            </a:extLst>
          </p:cNvPr>
          <p:cNvSpPr/>
          <p:nvPr/>
        </p:nvSpPr>
        <p:spPr>
          <a:xfrm>
            <a:off x="5584054" y="4243526"/>
            <a:ext cx="3835154" cy="8256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you don’t practice</a:t>
            </a:r>
          </a:p>
          <a:p>
            <a:pPr algn="ctr"/>
            <a:r>
              <a:rPr lang="en-US" dirty="0"/>
              <a:t>You don’t deserve to win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46099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1D79C-022B-417D-BC0F-B229E19F7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869" y="-1082292"/>
            <a:ext cx="10368262" cy="927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            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  </a:t>
            </a:r>
            <a:r>
              <a:rPr lang="en-US" sz="3200" b="1" dirty="0">
                <a:solidFill>
                  <a:schemeClr val="bg1"/>
                </a:solidFill>
                <a:latin typeface="Algerian" panose="04020705040A02060702" pitchFamily="82" charset="0"/>
              </a:rPr>
              <a:t>PRACTICE LEADS TO PERFECTION AND PERFECTION  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Algerian" panose="04020705040A02060702" pitchFamily="82" charset="0"/>
              </a:rPr>
              <a:t>                       LEADS  TO SUCCESSION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Algerian" panose="04020705040A02060702" pitchFamily="82" charset="0"/>
              </a:rPr>
              <a:t>                                        </a:t>
            </a:r>
          </a:p>
          <a:p>
            <a:pPr marL="0" indent="0">
              <a:buNone/>
            </a:pPr>
            <a:endParaRPr lang="en-US" sz="3200" dirty="0">
              <a:latin typeface="Goudy Stout" panose="0202090407030B020401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Goudy Stout" panose="0202090407030B020401" pitchFamily="18" charset="0"/>
              </a:rPr>
              <a:t>      </a:t>
            </a:r>
            <a:endParaRPr lang="en-IN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C4DFB8-A41C-4CDB-877C-6BB017610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546" y="3996414"/>
            <a:ext cx="2641008" cy="264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13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29EA234-F349-4460-B42E-BE9A0C92D02B}"/>
                  </a:ext>
                </a:extLst>
              </p14:cNvPr>
              <p14:cNvContentPartPr/>
              <p14:nvPr/>
            </p14:nvContentPartPr>
            <p14:xfrm>
              <a:off x="5075439" y="3332014"/>
              <a:ext cx="17568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29EA234-F349-4460-B42E-BE9A0C92D0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66799" y="3323374"/>
                <a:ext cx="19332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1F0E93E-AA1E-4643-B542-23A6548B0B2C}"/>
              </a:ext>
            </a:extLst>
          </p:cNvPr>
          <p:cNvSpPr txBox="1"/>
          <p:nvPr/>
        </p:nvSpPr>
        <p:spPr>
          <a:xfrm>
            <a:off x="2860729" y="3102585"/>
            <a:ext cx="6470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  <a:highlight>
                  <a:srgbClr val="000080"/>
                </a:highlight>
                <a:latin typeface="Algerian" panose="04020705040A02060702" pitchFamily="82" charset="0"/>
              </a:rPr>
              <a:t>THANK YOU</a:t>
            </a:r>
            <a:endParaRPr lang="en-IN" sz="6000" dirty="0">
              <a:solidFill>
                <a:srgbClr val="FFFF00"/>
              </a:solidFill>
              <a:highlight>
                <a:srgbClr val="000080"/>
              </a:highlight>
              <a:latin typeface="Algerian" panose="04020705040A02060702" pitchFamily="8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73BBFD-041A-464B-94E3-5358150FC375}"/>
              </a:ext>
            </a:extLst>
          </p:cNvPr>
          <p:cNvSpPr txBox="1"/>
          <p:nvPr/>
        </p:nvSpPr>
        <p:spPr>
          <a:xfrm>
            <a:off x="5788616" y="1332853"/>
            <a:ext cx="1294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IN" sz="6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CDD70-DF78-CA8A-ED02-84649D695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577" y="1456018"/>
            <a:ext cx="8825659" cy="3416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31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18CB0-6E68-403B-AD55-F242FFE9A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5400" dirty="0">
                <a:latin typeface="Algerian" panose="04020705040A02060702" pitchFamily="82" charset="0"/>
                <a:cs typeface="Arial" panose="020B0604020202020204" pitchFamily="34" charset="0"/>
              </a:rPr>
              <a:t>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6CA13-CE45-44D0-8E48-74385A863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3107184"/>
            <a:ext cx="10314996" cy="29126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sz="3600" dirty="0">
                <a:latin typeface="Footlight MT Light" panose="0204060206030A020304" pitchFamily="18" charset="0"/>
              </a:rPr>
              <a:t>ORAL COMMUNICATION-</a:t>
            </a:r>
          </a:p>
          <a:p>
            <a:pPr marL="0" indent="0">
              <a:buNone/>
            </a:pPr>
            <a:r>
              <a:rPr lang="en-IN" sz="3600" dirty="0">
                <a:latin typeface="Footlight MT Light" panose="0204060206030A020304" pitchFamily="18" charset="0"/>
              </a:rPr>
              <a:t>ORGANS OF SPEECH-</a:t>
            </a:r>
          </a:p>
          <a:p>
            <a:pPr marL="0" indent="0">
              <a:buNone/>
            </a:pPr>
            <a:r>
              <a:rPr lang="en-IN" sz="3600" dirty="0">
                <a:latin typeface="Footlight MT Light" panose="0204060206030A020304" pitchFamily="18" charset="0"/>
              </a:rPr>
              <a:t>ENGLISH PHONEMES(CONSONANT TABLE, VOWEL TABLE)</a:t>
            </a:r>
          </a:p>
          <a:p>
            <a:pPr marL="0" indent="0">
              <a:buNone/>
            </a:pPr>
            <a:r>
              <a:rPr lang="en-IN" sz="3600" dirty="0">
                <a:latin typeface="Footlight MT Light" panose="0204060206030A020304" pitchFamily="18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240048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33B53-B6ED-46CA-9D18-03F83CE68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latin typeface="Algerian" panose="04020705040A02060702" pitchFamily="82" charset="0"/>
              </a:rPr>
              <a:t>PRESENTED BY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EC244-3883-4AD7-AEF5-76865BE32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/>
              <a:t>KANIS KANT.S.R</a:t>
            </a:r>
          </a:p>
          <a:p>
            <a:r>
              <a:rPr lang="en-IN" sz="2800" dirty="0"/>
              <a:t>KANNAN.R</a:t>
            </a:r>
          </a:p>
          <a:p>
            <a:r>
              <a:rPr lang="en-IN" sz="2800" dirty="0"/>
              <a:t>MADHAN.S</a:t>
            </a:r>
          </a:p>
          <a:p>
            <a:r>
              <a:rPr lang="en-IN" sz="2800" dirty="0"/>
              <a:t>MAHINDRA RAJA.N</a:t>
            </a:r>
          </a:p>
          <a:p>
            <a:r>
              <a:rPr lang="en-IN" sz="2800" dirty="0"/>
              <a:t>MATHESHWARAN.R</a:t>
            </a:r>
          </a:p>
        </p:txBody>
      </p:sp>
    </p:spTree>
    <p:extLst>
      <p:ext uri="{BB962C8B-B14F-4D97-AF65-F5344CB8AC3E}">
        <p14:creationId xmlns:p14="http://schemas.microsoft.com/office/powerpoint/2010/main" val="2983700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44B1E-8C95-4D54-AE80-12544177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565" y="973668"/>
            <a:ext cx="8761413" cy="706964"/>
          </a:xfrm>
        </p:spPr>
        <p:txBody>
          <a:bodyPr/>
          <a:lstStyle/>
          <a:p>
            <a:r>
              <a:rPr lang="en-IN" sz="4000" dirty="0">
                <a:latin typeface="Algerian" panose="04020705040A02060702" pitchFamily="82" charset="0"/>
              </a:rPr>
              <a:t>                  COMMUNICATION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2EBAD-625F-48CE-BFC0-B2D61EA4B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198" y="2681056"/>
            <a:ext cx="10688715" cy="3605075"/>
          </a:xfrm>
        </p:spPr>
        <p:txBody>
          <a:bodyPr>
            <a:normAutofit lnSpcReduction="10000"/>
          </a:bodyPr>
          <a:lstStyle/>
          <a:p>
            <a:r>
              <a:rPr lang="en-IN" dirty="0"/>
              <a:t>The imparting or exchanging of information by speaking, writing or using some other medium.</a:t>
            </a:r>
          </a:p>
          <a:p>
            <a:pPr marL="0" indent="0">
              <a:buNone/>
            </a:pPr>
            <a:r>
              <a:rPr lang="en-IN" sz="2400" dirty="0"/>
              <a:t>   TYPES OF COMMUNICATION</a:t>
            </a:r>
            <a:r>
              <a:rPr lang="en-IN" dirty="0"/>
              <a:t>:</a:t>
            </a:r>
          </a:p>
          <a:p>
            <a:r>
              <a:rPr lang="en-IN" dirty="0"/>
              <a:t>VERBAL</a:t>
            </a:r>
          </a:p>
          <a:p>
            <a:r>
              <a:rPr lang="en-IN" dirty="0"/>
              <a:t>NONVERBAL</a:t>
            </a:r>
          </a:p>
          <a:p>
            <a:r>
              <a:rPr lang="en-IN" dirty="0"/>
              <a:t>VISUAL</a:t>
            </a:r>
          </a:p>
          <a:p>
            <a:pPr marL="0" indent="0">
              <a:buNone/>
            </a:pPr>
            <a:r>
              <a:rPr lang="en-IN" sz="2400" dirty="0">
                <a:latin typeface="Castellar" panose="020A0402060406010301" pitchFamily="18" charset="0"/>
              </a:rPr>
              <a:t>    VERBAL</a:t>
            </a:r>
            <a:r>
              <a:rPr lang="en-IN" sz="2400" dirty="0"/>
              <a:t>:</a:t>
            </a:r>
          </a:p>
          <a:p>
            <a:r>
              <a:rPr lang="en-IN" dirty="0"/>
              <a:t>Verbal communication is the use of words to convey a message.</a:t>
            </a:r>
          </a:p>
          <a:p>
            <a:r>
              <a:rPr lang="en-IN" dirty="0"/>
              <a:t>Verbal communication comprises </a:t>
            </a:r>
            <a:r>
              <a:rPr lang="en-IN" dirty="0">
                <a:solidFill>
                  <a:schemeClr val="accent3"/>
                </a:solidFill>
              </a:rPr>
              <a:t>written and oral communication.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19642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549E6-9861-4D2F-86F9-60E47EAC4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313" y="2206102"/>
            <a:ext cx="11221374" cy="4651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dirty="0">
                <a:latin typeface="Castellar" panose="020A0402060406010301" pitchFamily="18" charset="0"/>
              </a:rPr>
              <a:t>NON-VERBAL COMMUNICATION</a:t>
            </a:r>
          </a:p>
          <a:p>
            <a:r>
              <a:rPr lang="en-IN" dirty="0">
                <a:latin typeface="+mj-lt"/>
              </a:rPr>
              <a:t>Non-verbal communication is the transmission of messages or signals through a non-verbal platform.</a:t>
            </a:r>
          </a:p>
          <a:p>
            <a:r>
              <a:rPr lang="en-IN" dirty="0">
                <a:latin typeface="+mj-lt"/>
              </a:rPr>
              <a:t>Eye contact , facial expression , gestures ,posture and body language.</a:t>
            </a:r>
          </a:p>
          <a:p>
            <a:endParaRPr lang="en-IN" dirty="0">
              <a:latin typeface="+mj-lt"/>
            </a:endParaRPr>
          </a:p>
          <a:p>
            <a:pPr marL="0" indent="0">
              <a:buNone/>
            </a:pPr>
            <a:r>
              <a:rPr lang="en-IN" sz="2800" dirty="0">
                <a:latin typeface="Castellar" panose="020A0402060406010301" pitchFamily="18" charset="0"/>
              </a:rPr>
              <a:t>VISUAL COMMUNICATION</a:t>
            </a:r>
          </a:p>
          <a:p>
            <a:r>
              <a:rPr lang="en-IN" dirty="0">
                <a:latin typeface="+mj-lt"/>
              </a:rPr>
              <a:t>Visual communication is the use of visual elements to convey ideas and information.</a:t>
            </a:r>
          </a:p>
          <a:p>
            <a:r>
              <a:rPr lang="en-IN" dirty="0">
                <a:latin typeface="+mj-lt"/>
              </a:rPr>
              <a:t>It include but are not limited to signs , typography , drawing , graphic design , illustration , advertising and electronic resources.</a:t>
            </a:r>
          </a:p>
          <a:p>
            <a:r>
              <a:rPr lang="en-IN" dirty="0">
                <a:latin typeface="+mj-lt"/>
              </a:rPr>
              <a:t>Humans have used visual communication since prehistoric times.</a:t>
            </a:r>
          </a:p>
          <a:p>
            <a:endParaRPr lang="en-IN" dirty="0">
              <a:latin typeface="+mj-lt"/>
            </a:endParaRPr>
          </a:p>
          <a:p>
            <a:pPr marL="0" indent="0">
              <a:buNone/>
            </a:pPr>
            <a:endParaRPr lang="en-IN" dirty="0">
              <a:latin typeface="+mj-lt"/>
            </a:endParaRPr>
          </a:p>
          <a:p>
            <a:endParaRPr lang="en-IN" dirty="0">
              <a:latin typeface="+mj-lt"/>
            </a:endParaRPr>
          </a:p>
          <a:p>
            <a:endParaRPr lang="en-IN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3140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0E793-C5BB-46F4-984B-C360C1FEF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latin typeface="Algerian" panose="04020705040A02060702" pitchFamily="82" charset="0"/>
              </a:rPr>
              <a:t>             ORAL COMMUNICATION</a:t>
            </a:r>
            <a:endParaRPr lang="en-IN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843C6-8695-4D40-9DEA-AE4005E24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Oral communication implies communication through mouth.</a:t>
            </a:r>
          </a:p>
          <a:p>
            <a:r>
              <a:rPr lang="en-IN" dirty="0"/>
              <a:t>Speeches , presentation , discussion are all forms of oral communication.</a:t>
            </a:r>
          </a:p>
          <a:p>
            <a:pPr marL="0" indent="0">
              <a:buNone/>
            </a:pPr>
            <a:r>
              <a:rPr lang="en-IN" sz="2400" dirty="0">
                <a:latin typeface="Castellar" panose="020A0402060406010301" pitchFamily="18" charset="0"/>
              </a:rPr>
              <a:t>IMPORTANCE OF ORAL COMMUNICATION</a:t>
            </a:r>
          </a:p>
          <a:p>
            <a:r>
              <a:rPr lang="en-IN" dirty="0"/>
              <a:t>It saves time by letting you convey your message directly to the person and getting their response immediately.</a:t>
            </a:r>
          </a:p>
          <a:p>
            <a:r>
              <a:rPr lang="en-IN" dirty="0"/>
              <a:t>It’s the most secure form of communication for critical issues and important information.</a:t>
            </a:r>
          </a:p>
          <a:p>
            <a:r>
              <a:rPr lang="en-IN" dirty="0"/>
              <a:t>It helps to resolve conflicts with face to face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2396329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4236-9A7E-4D64-8E68-3F1265D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21437"/>
            <a:ext cx="10510304" cy="1402671"/>
          </a:xfrm>
        </p:spPr>
        <p:txBody>
          <a:bodyPr/>
          <a:lstStyle/>
          <a:p>
            <a:r>
              <a:rPr lang="en-IN" dirty="0">
                <a:latin typeface="Algerian" panose="04020705040A02060702" pitchFamily="82" charset="0"/>
              </a:rPr>
              <a:t>        FACTORS FOR EFFECTIVE ORAL     </a:t>
            </a:r>
            <a:br>
              <a:rPr lang="en-IN" dirty="0">
                <a:latin typeface="Algerian" panose="04020705040A02060702" pitchFamily="82" charset="0"/>
              </a:rPr>
            </a:br>
            <a:r>
              <a:rPr lang="en-IN" dirty="0">
                <a:latin typeface="Algerian" panose="04020705040A02060702" pitchFamily="82" charset="0"/>
              </a:rPr>
              <a:t>                      COMMUNICATION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0CA24-106F-4413-B68A-3AC9D8AB9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Think before you speak….</a:t>
            </a:r>
          </a:p>
          <a:p>
            <a:r>
              <a:rPr lang="en-IN" dirty="0"/>
              <a:t>Speak with confidence…..</a:t>
            </a:r>
          </a:p>
          <a:p>
            <a:r>
              <a:rPr lang="en-IN" dirty="0"/>
              <a:t>Be clear and concise…..</a:t>
            </a:r>
          </a:p>
          <a:p>
            <a:r>
              <a:rPr lang="en-IN" dirty="0"/>
              <a:t>Be aware of your non-verbal communication cues….</a:t>
            </a:r>
          </a:p>
          <a:p>
            <a:r>
              <a:rPr lang="en-IN" dirty="0"/>
              <a:t>Be a good listener…..</a:t>
            </a:r>
          </a:p>
          <a:p>
            <a:r>
              <a:rPr lang="en-IN" dirty="0"/>
              <a:t>Think about the perspective of your audience….</a:t>
            </a:r>
          </a:p>
          <a:p>
            <a:r>
              <a:rPr lang="en-IN" dirty="0"/>
              <a:t>Vary your vocal tone..</a:t>
            </a:r>
          </a:p>
        </p:txBody>
      </p:sp>
    </p:spTree>
    <p:extLst>
      <p:ext uri="{BB962C8B-B14F-4D97-AF65-F5344CB8AC3E}">
        <p14:creationId xmlns:p14="http://schemas.microsoft.com/office/powerpoint/2010/main" val="2040068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02AAE-A0DA-4E21-A3B5-ECB867E2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371" y="973668"/>
            <a:ext cx="6604996" cy="706964"/>
          </a:xfrm>
        </p:spPr>
        <p:txBody>
          <a:bodyPr/>
          <a:lstStyle/>
          <a:p>
            <a:r>
              <a:rPr lang="en-IN" dirty="0">
                <a:latin typeface="Algerian" panose="04020705040A02060702" pitchFamily="82" charset="0"/>
              </a:rPr>
              <a:t>ORGANS OF SPEECH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B2FCC-1024-493D-ACAE-56E9D168B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447" y="2665709"/>
            <a:ext cx="10962342" cy="402128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IN" dirty="0"/>
              <a:t>The various organs of our mouth which we use to produce speech sounds are called “ORGANS OF SPEECH”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/>
              <a:t>Speech as we know, is made up to sounds.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/>
              <a:t>The organs are helpful in producing speech sound.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/>
              <a:t>Air from lungs converted into speech sound.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/>
              <a:t>The primary purposes they are meant for  tongue, nose , etc ..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/>
              <a:t>Must be noted that for producing any sound , air is necessary. </a:t>
            </a:r>
          </a:p>
          <a:p>
            <a:pPr marL="0" indent="0">
              <a:buNone/>
            </a:pPr>
            <a:r>
              <a:rPr lang="en-IN" b="1" dirty="0"/>
              <a:t>        </a:t>
            </a:r>
            <a:r>
              <a:rPr lang="en-IN" sz="2400" b="1" dirty="0"/>
              <a:t>MAJOR ORGANS OF SPEECH: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b="1" i="1" dirty="0"/>
              <a:t>Lungs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b="1" i="1" dirty="0"/>
              <a:t>Trachea (windpipe)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b="1" i="1" dirty="0"/>
              <a:t>Lip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b="1" i="1" dirty="0"/>
              <a:t>Tongue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b="1" i="1" dirty="0"/>
              <a:t>Mouth   ETC,,,,,,,</a:t>
            </a:r>
          </a:p>
          <a:p>
            <a:pPr>
              <a:buFont typeface="Wingdings" panose="05000000000000000000" pitchFamily="2" charset="2"/>
              <a:buChar char="Ø"/>
            </a:pPr>
            <a:endParaRPr lang="en-IN" dirty="0"/>
          </a:p>
          <a:p>
            <a:pPr>
              <a:buFont typeface="Wingdings" panose="05000000000000000000" pitchFamily="2" charset="2"/>
              <a:buChar char="v"/>
            </a:pPr>
            <a:endParaRPr lang="en-IN" dirty="0"/>
          </a:p>
          <a:p>
            <a:endParaRPr lang="en-IN" dirty="0"/>
          </a:p>
          <a:p>
            <a:pPr>
              <a:buFont typeface="Wingdings" panose="05000000000000000000" pitchFamily="2" charset="2"/>
              <a:buChar char="v"/>
            </a:pPr>
            <a:endParaRPr lang="en-IN" dirty="0"/>
          </a:p>
          <a:p>
            <a:pPr>
              <a:buFont typeface="Wingdings" panose="05000000000000000000" pitchFamily="2" charset="2"/>
              <a:buChar char="v"/>
            </a:pPr>
            <a:endParaRPr lang="en-IN" dirty="0"/>
          </a:p>
          <a:p>
            <a:pPr>
              <a:buFont typeface="Wingdings" panose="05000000000000000000" pitchFamily="2" charset="2"/>
              <a:buChar char="v"/>
            </a:pPr>
            <a:endParaRPr lang="en-IN" dirty="0"/>
          </a:p>
          <a:p>
            <a:pPr>
              <a:buFont typeface="Wingdings" panose="05000000000000000000" pitchFamily="2" charset="2"/>
              <a:buChar char="v"/>
            </a:pPr>
            <a:endParaRPr lang="en-IN" dirty="0"/>
          </a:p>
          <a:p>
            <a:pPr>
              <a:buFont typeface="Wingdings" panose="05000000000000000000" pitchFamily="2" charset="2"/>
              <a:buChar char="v"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18083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4A812-5C25-4D08-8BDB-55D20E5BE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030" y="656948"/>
            <a:ext cx="7741338" cy="1023684"/>
          </a:xfrm>
        </p:spPr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  ORGANs OF SPEECH ANIMATION</a:t>
            </a:r>
            <a:endParaRPr lang="en-IN" dirty="0">
              <a:latin typeface="Algerian" panose="04020705040A02060702" pitchFamily="82" charset="0"/>
            </a:endParaRPr>
          </a:p>
        </p:txBody>
      </p:sp>
      <p:pic>
        <p:nvPicPr>
          <p:cNvPr id="4" name="8236C58C">
            <a:hlinkClick r:id="" action="ppaction://media"/>
            <a:extLst>
              <a:ext uri="{FF2B5EF4-FFF2-40B4-BE49-F238E27FC236}">
                <a16:creationId xmlns:a16="http://schemas.microsoft.com/office/drawing/2014/main" id="{2A654B26-5326-49E5-8C29-D1CD114D8FD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3279" y="2304809"/>
            <a:ext cx="10440138" cy="4518734"/>
          </a:xfrm>
        </p:spPr>
      </p:pic>
    </p:spTree>
    <p:extLst>
      <p:ext uri="{BB962C8B-B14F-4D97-AF65-F5344CB8AC3E}">
        <p14:creationId xmlns:p14="http://schemas.microsoft.com/office/powerpoint/2010/main" val="65094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607</TotalTime>
  <Words>706</Words>
  <Application>Microsoft Office PowerPoint</Application>
  <PresentationFormat>Widescreen</PresentationFormat>
  <Paragraphs>111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Ion Boardroom</vt:lpstr>
      <vt:lpstr>PowerPoint Presentation</vt:lpstr>
      <vt:lpstr>TOPIC</vt:lpstr>
      <vt:lpstr>PRESENTED BY</vt:lpstr>
      <vt:lpstr>                  COMMUNICATION</vt:lpstr>
      <vt:lpstr>PowerPoint Presentation</vt:lpstr>
      <vt:lpstr>             ORAL COMMUNICATION</vt:lpstr>
      <vt:lpstr>        FACTORS FOR EFFECTIVE ORAL                            COMMUNICATION    </vt:lpstr>
      <vt:lpstr>ORGANS OF SPEECH</vt:lpstr>
      <vt:lpstr>  ORGANs OF SPEECH ANIMATION</vt:lpstr>
      <vt:lpstr>ORGANs OF SPEECH</vt:lpstr>
      <vt:lpstr>                           PHONEMES</vt:lpstr>
      <vt:lpstr>PowerPoint Presentation</vt:lpstr>
      <vt:lpstr>PRACTICE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PRESENTATION</dc:title>
  <dc:creator>HP</dc:creator>
  <cp:lastModifiedBy>NISHA K</cp:lastModifiedBy>
  <cp:revision>28</cp:revision>
  <dcterms:created xsi:type="dcterms:W3CDTF">2022-05-23T17:11:21Z</dcterms:created>
  <dcterms:modified xsi:type="dcterms:W3CDTF">2023-04-09T16:56:36Z</dcterms:modified>
</cp:coreProperties>
</file>