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69" r:id="rId4"/>
    <p:sldId id="257" r:id="rId5"/>
    <p:sldId id="258" r:id="rId6"/>
    <p:sldId id="259" r:id="rId7"/>
    <p:sldId id="260" r:id="rId8"/>
    <p:sldId id="261" r:id="rId9"/>
    <p:sldId id="264" r:id="rId10"/>
    <p:sldId id="262" r:id="rId11"/>
    <p:sldId id="263" r:id="rId12"/>
    <p:sldId id="268"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B3D103D-9E2F-4D79-BCB4-D53E4E4A44BA}" type="datetimeFigureOut">
              <a:rPr lang="en-IN" smtClean="0"/>
              <a:t>21-04-2022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1695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B3D103D-9E2F-4D79-BCB4-D53E4E4A44BA}" type="datetimeFigureOut">
              <a:rPr lang="en-IN" smtClean="0"/>
              <a:t>21-04-2022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3023716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B3D103D-9E2F-4D79-BCB4-D53E4E4A44BA}" type="datetimeFigureOut">
              <a:rPr lang="en-IN" smtClean="0"/>
              <a:t>21-04-2022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256990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B3D103D-9E2F-4D79-BCB4-D53E4E4A44BA}" type="datetimeFigureOut">
              <a:rPr lang="en-IN" smtClean="0"/>
              <a:t>21-04-2022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314169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3D103D-9E2F-4D79-BCB4-D53E4E4A44BA}" type="datetimeFigureOut">
              <a:rPr lang="en-IN" smtClean="0"/>
              <a:t>21-04-2022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183425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B3D103D-9E2F-4D79-BCB4-D53E4E4A44BA}" type="datetimeFigureOut">
              <a:rPr lang="en-IN" smtClean="0"/>
              <a:t>21-04-2022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69798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B3D103D-9E2F-4D79-BCB4-D53E4E4A44BA}" type="datetimeFigureOut">
              <a:rPr lang="en-IN" smtClean="0"/>
              <a:t>21-04-2022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22426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B3D103D-9E2F-4D79-BCB4-D53E4E4A44BA}" type="datetimeFigureOut">
              <a:rPr lang="en-IN" smtClean="0"/>
              <a:t>21-04-2022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262496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D103D-9E2F-4D79-BCB4-D53E4E4A44BA}" type="datetimeFigureOut">
              <a:rPr lang="en-IN" smtClean="0"/>
              <a:t>21-04-2022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123057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3D103D-9E2F-4D79-BCB4-D53E4E4A44BA}" type="datetimeFigureOut">
              <a:rPr lang="en-IN" smtClean="0"/>
              <a:t>21-04-2022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19830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3D103D-9E2F-4D79-BCB4-D53E4E4A44BA}" type="datetimeFigureOut">
              <a:rPr lang="en-IN" smtClean="0"/>
              <a:t>21-04-2022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A13288-40FA-4AE5-A09A-1CC66043BD6B}" type="slidenum">
              <a:rPr lang="en-IN" smtClean="0"/>
              <a:t>‹#›</a:t>
            </a:fld>
            <a:endParaRPr lang="en-IN"/>
          </a:p>
        </p:txBody>
      </p:sp>
    </p:spTree>
    <p:extLst>
      <p:ext uri="{BB962C8B-B14F-4D97-AF65-F5344CB8AC3E}">
        <p14:creationId xmlns:p14="http://schemas.microsoft.com/office/powerpoint/2010/main" val="182512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D103D-9E2F-4D79-BCB4-D53E4E4A44BA}" type="datetimeFigureOut">
              <a:rPr lang="en-IN" smtClean="0"/>
              <a:t>21-04-2022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13288-40FA-4AE5-A09A-1CC66043BD6B}" type="slidenum">
              <a:rPr lang="en-IN" smtClean="0"/>
              <a:t>‹#›</a:t>
            </a:fld>
            <a:endParaRPr lang="en-IN"/>
          </a:p>
        </p:txBody>
      </p:sp>
    </p:spTree>
    <p:extLst>
      <p:ext uri="{BB962C8B-B14F-4D97-AF65-F5344CB8AC3E}">
        <p14:creationId xmlns:p14="http://schemas.microsoft.com/office/powerpoint/2010/main" val="322673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yjus.com/biology/sexual-reproduction-an-overvie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10639"/>
          </a:xfrm>
        </p:spPr>
        <p:txBody>
          <a:bodyPr>
            <a:normAutofit/>
          </a:bodyPr>
          <a:lstStyle/>
          <a:p>
            <a:r>
              <a:rPr lang="en-US" sz="3200" b="1" dirty="0">
                <a:latin typeface="Arial Black" panose="020B0A04020102020204" pitchFamily="34" charset="0"/>
                <a:cs typeface="Times New Roman" panose="02020603050405020304" pitchFamily="18" charset="0"/>
              </a:rPr>
              <a:t>INTRODUCTION TO MICROBIOLOGY &amp; MICROBIAL DIVERSITY</a:t>
            </a:r>
            <a:endParaRPr lang="en-IN" sz="3200" dirty="0"/>
          </a:p>
        </p:txBody>
      </p:sp>
      <p:sp>
        <p:nvSpPr>
          <p:cNvPr id="3" name="Subtitle 2"/>
          <p:cNvSpPr>
            <a:spLocks noGrp="1"/>
          </p:cNvSpPr>
          <p:nvPr>
            <p:ph type="subTitle" idx="1"/>
          </p:nvPr>
        </p:nvSpPr>
        <p:spPr>
          <a:xfrm>
            <a:off x="1524000" y="2956845"/>
            <a:ext cx="9850452" cy="3418318"/>
          </a:xfrm>
        </p:spPr>
        <p:txBody>
          <a:bodyPr>
            <a:normAutofit/>
          </a:bodyPr>
          <a:lstStyle/>
          <a:p>
            <a:r>
              <a:rPr lang="en-US" b="1" dirty="0" err="1" smtClean="0"/>
              <a:t>Class:I</a:t>
            </a:r>
            <a:r>
              <a:rPr lang="en-US" b="1" dirty="0" smtClean="0"/>
              <a:t> </a:t>
            </a:r>
            <a:r>
              <a:rPr lang="en-US" b="1" dirty="0" err="1" smtClean="0"/>
              <a:t>B.Sc.,Microbiology</a:t>
            </a:r>
            <a:endParaRPr lang="en-US" b="1" dirty="0" smtClean="0"/>
          </a:p>
          <a:p>
            <a:r>
              <a:rPr lang="en-US" b="1" dirty="0" smtClean="0"/>
              <a:t>By</a:t>
            </a:r>
          </a:p>
          <a:p>
            <a:pPr algn="just"/>
            <a:r>
              <a:rPr lang="en-US" b="1" dirty="0" smtClean="0"/>
              <a:t>					</a:t>
            </a:r>
            <a:r>
              <a:rPr lang="en-US" b="1" dirty="0" err="1" smtClean="0"/>
              <a:t>A.Swedha</a:t>
            </a:r>
            <a:endParaRPr lang="en-US" b="1" dirty="0" smtClean="0"/>
          </a:p>
          <a:p>
            <a:pPr algn="just"/>
            <a:r>
              <a:rPr lang="en-US" b="1" dirty="0" smtClean="0"/>
              <a:t>					Assistant Professor</a:t>
            </a:r>
          </a:p>
          <a:p>
            <a:pPr algn="just"/>
            <a:r>
              <a:rPr lang="en-US" b="1" dirty="0" smtClean="0"/>
              <a:t>					Department of Microbiology</a:t>
            </a:r>
          </a:p>
          <a:p>
            <a:pPr algn="just"/>
            <a:r>
              <a:rPr lang="en-US" b="1" dirty="0" smtClean="0"/>
              <a:t>					Jamal Mohamed College(Autonomous)</a:t>
            </a:r>
          </a:p>
          <a:p>
            <a:pPr algn="just"/>
            <a:r>
              <a:rPr lang="en-US" b="1" dirty="0" smtClean="0"/>
              <a:t>					</a:t>
            </a:r>
            <a:r>
              <a:rPr lang="en-US" b="1" dirty="0" err="1" smtClean="0"/>
              <a:t>Trichy</a:t>
            </a:r>
            <a:endParaRPr lang="en-IN" b="1" dirty="0"/>
          </a:p>
        </p:txBody>
      </p:sp>
    </p:spTree>
    <p:extLst>
      <p:ext uri="{BB962C8B-B14F-4D97-AF65-F5344CB8AC3E}">
        <p14:creationId xmlns:p14="http://schemas.microsoft.com/office/powerpoint/2010/main" val="2693837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282" y="239282"/>
            <a:ext cx="11630826" cy="6486258"/>
          </a:xfrm>
        </p:spPr>
        <p:txBody>
          <a:bodyPr>
            <a:normAutofit lnSpcReduction="10000"/>
          </a:bodyPr>
          <a:lstStyle/>
          <a:p>
            <a:r>
              <a:rPr lang="en-US" dirty="0">
                <a:latin typeface="Algerian" panose="04020705040A02060702" pitchFamily="82" charset="0"/>
              </a:rPr>
              <a:t>Uses of Fungi</a:t>
            </a:r>
          </a:p>
          <a:p>
            <a:r>
              <a:rPr lang="en-US" dirty="0"/>
              <a:t>Fungi are one of the most important groups of organisms on the planet as it plays a vital role in the biosphere and has great economic importance on account of their both benefits and harmful effects.</a:t>
            </a:r>
          </a:p>
          <a:p>
            <a:r>
              <a:rPr lang="en-US" dirty="0"/>
              <a:t>Following are some of the important uses of fungi:</a:t>
            </a:r>
          </a:p>
          <a:p>
            <a:r>
              <a:rPr lang="en-US" b="1" dirty="0"/>
              <a:t>Recycling </a:t>
            </a:r>
            <a:r>
              <a:rPr lang="en-US" dirty="0"/>
              <a:t>– They play a major role in recycling the dead and decayed matter.</a:t>
            </a:r>
          </a:p>
          <a:p>
            <a:r>
              <a:rPr lang="en-US" b="1" dirty="0"/>
              <a:t>Food </a:t>
            </a:r>
            <a:r>
              <a:rPr lang="en-US" dirty="0"/>
              <a:t>– Mushrooms species are edible which are cultured and are used as food by humans.</a:t>
            </a:r>
          </a:p>
          <a:p>
            <a:r>
              <a:rPr lang="en-US" b="1" dirty="0"/>
              <a:t>Medicines </a:t>
            </a:r>
            <a:r>
              <a:rPr lang="en-US" dirty="0"/>
              <a:t>– There are many fungi which are used to produce antibiotics, to control diseases in humans and animals. Penicillin antibiotic is derived from a common fungi </a:t>
            </a:r>
            <a:r>
              <a:rPr lang="en-US" dirty="0" err="1"/>
              <a:t>Penicillium</a:t>
            </a:r>
            <a:r>
              <a:rPr lang="en-US" dirty="0"/>
              <a:t>.</a:t>
            </a:r>
          </a:p>
          <a:p>
            <a:r>
              <a:rPr lang="en-US" b="1" dirty="0" err="1"/>
              <a:t>Biocontrol</a:t>
            </a:r>
            <a:r>
              <a:rPr lang="en-US" b="1" dirty="0"/>
              <a:t> Agents</a:t>
            </a:r>
            <a:r>
              <a:rPr lang="en-US" dirty="0"/>
              <a:t> – Fungi are involved in exploiting insects, other small worms and help in controlling pests. Spores of fungi are used as spray-on crops.</a:t>
            </a:r>
          </a:p>
          <a:p>
            <a:r>
              <a:rPr lang="en-US" b="1" dirty="0"/>
              <a:t>Food spoilage</a:t>
            </a:r>
            <a:r>
              <a:rPr lang="en-US" dirty="0"/>
              <a:t> – Fungi play a major role in recycling organic material and are also responsible for major spoilage and economic losses of stored food.</a:t>
            </a:r>
          </a:p>
          <a:p>
            <a:endParaRPr lang="en-IN" dirty="0"/>
          </a:p>
        </p:txBody>
      </p:sp>
    </p:spTree>
    <p:extLst>
      <p:ext uri="{BB962C8B-B14F-4D97-AF65-F5344CB8AC3E}">
        <p14:creationId xmlns:p14="http://schemas.microsoft.com/office/powerpoint/2010/main" val="184897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194" y="341832"/>
            <a:ext cx="11656464" cy="6349525"/>
          </a:xfrm>
        </p:spPr>
        <p:txBody>
          <a:bodyPr/>
          <a:lstStyle/>
          <a:p>
            <a:pPr marL="0" indent="0">
              <a:buNone/>
            </a:pPr>
            <a:r>
              <a:rPr lang="en-US" b="1" dirty="0">
                <a:latin typeface="Algerian" panose="04020705040A02060702" pitchFamily="82" charset="0"/>
              </a:rPr>
              <a:t>Examples of Fungi</a:t>
            </a:r>
          </a:p>
          <a:p>
            <a:r>
              <a:rPr lang="en-US" dirty="0">
                <a:latin typeface="Times New Roman" panose="02020603050405020304" pitchFamily="18" charset="0"/>
                <a:cs typeface="Times New Roman" panose="02020603050405020304" pitchFamily="18" charset="0"/>
              </a:rPr>
              <a:t>Following are the common examples of fungi:</a:t>
            </a:r>
          </a:p>
          <a:p>
            <a:r>
              <a:rPr lang="en-US" dirty="0">
                <a:latin typeface="Times New Roman" panose="02020603050405020304" pitchFamily="18" charset="0"/>
                <a:cs typeface="Times New Roman" panose="02020603050405020304" pitchFamily="18" charset="0"/>
              </a:rPr>
              <a:t>Yeast</a:t>
            </a:r>
          </a:p>
          <a:p>
            <a:r>
              <a:rPr lang="en-US" dirty="0">
                <a:latin typeface="Times New Roman" panose="02020603050405020304" pitchFamily="18" charset="0"/>
                <a:cs typeface="Times New Roman" panose="02020603050405020304" pitchFamily="18" charset="0"/>
              </a:rPr>
              <a:t>Mushrooms</a:t>
            </a:r>
          </a:p>
          <a:p>
            <a:r>
              <a:rPr lang="en-US" dirty="0" err="1">
                <a:latin typeface="Times New Roman" panose="02020603050405020304" pitchFamily="18" charset="0"/>
                <a:cs typeface="Times New Roman" panose="02020603050405020304" pitchFamily="18" charset="0"/>
              </a:rPr>
              <a:t>Moulds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Truffles </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793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207818"/>
            <a:ext cx="11783290" cy="6421582"/>
          </a:xfrm>
        </p:spPr>
        <p:txBody>
          <a:bodyPr/>
          <a:lstStyle/>
          <a:p>
            <a:pPr marL="0" indent="0" algn="ctr">
              <a:buNone/>
            </a:pPr>
            <a:r>
              <a:rPr lang="en-US" b="1" dirty="0">
                <a:latin typeface="Algerian" panose="04020705040A02060702" pitchFamily="82" charset="0"/>
              </a:rPr>
              <a:t>Economic </a:t>
            </a:r>
            <a:r>
              <a:rPr lang="en-US" b="1" dirty="0" err="1">
                <a:latin typeface="Algerian" panose="04020705040A02060702" pitchFamily="82" charset="0"/>
              </a:rPr>
              <a:t>imporatance</a:t>
            </a:r>
            <a:r>
              <a:rPr lang="en-US" b="1" dirty="0">
                <a:latin typeface="Algerian" panose="04020705040A02060702" pitchFamily="82" charset="0"/>
              </a:rPr>
              <a:t> of fungi</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Fungi include hundreds of species which are of tremendous economic importance to man. </a:t>
            </a:r>
          </a:p>
          <a:p>
            <a:r>
              <a:rPr lang="en-US" dirty="0">
                <a:latin typeface="Times New Roman" panose="02020603050405020304" pitchFamily="18" charset="0"/>
                <a:cs typeface="Times New Roman" panose="02020603050405020304" pitchFamily="18" charset="0"/>
              </a:rPr>
              <a:t>They play an important role in medicine yielding antibiotics, in agriculture by maintaining the fertility of the soil and causing crop and fruit diseases, forming basis of many industries and as important means of food. </a:t>
            </a:r>
          </a:p>
          <a:p>
            <a:r>
              <a:rPr lang="en-US" dirty="0">
                <a:latin typeface="Times New Roman" panose="02020603050405020304" pitchFamily="18" charset="0"/>
                <a:cs typeface="Times New Roman" panose="02020603050405020304" pitchFamily="18" charset="0"/>
              </a:rPr>
              <a:t>Some of the fungi particularly molds and yeasts play a negative role by causing spoilage of stored goods such as foodstuffs, textiles, leather, rubber, plastic, timber and even glass.</a:t>
            </a:r>
          </a:p>
          <a:p>
            <a:r>
              <a:rPr lang="en-US" dirty="0">
                <a:latin typeface="Times New Roman" panose="02020603050405020304" pitchFamily="18" charset="0"/>
                <a:cs typeface="Times New Roman" panose="02020603050405020304" pitchFamily="18" charset="0"/>
              </a:rPr>
              <a:t>Role of Fungi in Medicine </a:t>
            </a:r>
          </a:p>
          <a:p>
            <a:r>
              <a:rPr lang="en-US" dirty="0">
                <a:latin typeface="Times New Roman" panose="02020603050405020304" pitchFamily="18" charset="0"/>
                <a:cs typeface="Times New Roman" panose="02020603050405020304" pitchFamily="18" charset="0"/>
              </a:rPr>
              <a:t> Role of Fungi in Industry </a:t>
            </a:r>
          </a:p>
          <a:p>
            <a:r>
              <a:rPr lang="en-US" dirty="0">
                <a:latin typeface="Times New Roman" panose="02020603050405020304" pitchFamily="18" charset="0"/>
                <a:cs typeface="Times New Roman" panose="02020603050405020304" pitchFamily="18" charset="0"/>
              </a:rPr>
              <a:t> Role of Fungi in Agriculture </a:t>
            </a:r>
          </a:p>
          <a:p>
            <a:r>
              <a:rPr lang="en-US" dirty="0">
                <a:latin typeface="Times New Roman" panose="02020603050405020304" pitchFamily="18" charset="0"/>
                <a:cs typeface="Times New Roman" panose="02020603050405020304" pitchFamily="18" charset="0"/>
              </a:rPr>
              <a:t> Role of Fungi as Food and as Food Producers.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6550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462" y="162370"/>
            <a:ext cx="11630826" cy="6409346"/>
          </a:xfrm>
        </p:spPr>
        <p:txBody>
          <a:bodyPr/>
          <a:lstStyle/>
          <a:p>
            <a:r>
              <a:rPr lang="en-IN" b="1" dirty="0">
                <a:latin typeface="Algerian" panose="04020705040A02060702" pitchFamily="82" charset="0"/>
              </a:rPr>
              <a:t>Role of Fungi in Medicine:</a:t>
            </a:r>
          </a:p>
          <a:p>
            <a:r>
              <a:rPr lang="en-US" dirty="0"/>
              <a:t>Some fungi produce substances which help to cure diseases caused by the pathogenic microorganisms. These substances are called the antibiotics.</a:t>
            </a:r>
          </a:p>
          <a:p>
            <a:r>
              <a:rPr lang="en-US" dirty="0"/>
              <a:t>The role of fungi m producing antibiotic substances was first established by Sir Alexander Fleming in 1929.</a:t>
            </a:r>
          </a:p>
          <a:p>
            <a:r>
              <a:rPr lang="en-US" dirty="0"/>
              <a:t>He extracted the great antibiotic drug Penicillin from </a:t>
            </a:r>
            <a:r>
              <a:rPr lang="en-US" dirty="0" err="1"/>
              <a:t>Penicillium</a:t>
            </a:r>
            <a:r>
              <a:rPr lang="en-US" dirty="0"/>
              <a:t> </a:t>
            </a:r>
            <a:r>
              <a:rPr lang="en-US" dirty="0" err="1"/>
              <a:t>notatum</a:t>
            </a:r>
            <a:r>
              <a:rPr lang="en-US" dirty="0"/>
              <a:t>. It was the first antibiotic to be widely used.</a:t>
            </a:r>
          </a:p>
          <a:p>
            <a:r>
              <a:rPr lang="en-US" dirty="0"/>
              <a:t>Streptomycin is obtained from Streptomyces </a:t>
            </a:r>
            <a:r>
              <a:rPr lang="en-US" dirty="0" err="1"/>
              <a:t>griseus</a:t>
            </a:r>
            <a:r>
              <a:rPr lang="en-US" dirty="0"/>
              <a:t>. It is of great value in medicine. It destroys many organisms which are not killed by penicillin particularly the gram-negative organisms. A numbers of antibiotics have also been extracted from </a:t>
            </a:r>
            <a:r>
              <a:rPr lang="en-US" dirty="0" err="1"/>
              <a:t>Aspergillus</a:t>
            </a:r>
            <a:r>
              <a:rPr lang="en-US" dirty="0"/>
              <a:t> cultures.</a:t>
            </a:r>
            <a:endParaRPr lang="en-IN" dirty="0"/>
          </a:p>
        </p:txBody>
      </p:sp>
    </p:spTree>
    <p:extLst>
      <p:ext uri="{BB962C8B-B14F-4D97-AF65-F5344CB8AC3E}">
        <p14:creationId xmlns:p14="http://schemas.microsoft.com/office/powerpoint/2010/main" val="3752809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519545"/>
            <a:ext cx="10938164" cy="5756564"/>
          </a:xfrm>
        </p:spPr>
        <p:txBody>
          <a:bodyPr/>
          <a:lstStyle/>
          <a:p>
            <a:endParaRPr lang="en-IN" dirty="0">
              <a:latin typeface="Algerian" panose="04020705040A02060702" pitchFamily="82" charset="0"/>
            </a:endParaRPr>
          </a:p>
        </p:txBody>
      </p:sp>
    </p:spTree>
    <p:extLst>
      <p:ext uri="{BB962C8B-B14F-4D97-AF65-F5344CB8AC3E}">
        <p14:creationId xmlns:p14="http://schemas.microsoft.com/office/powerpoint/2010/main" val="314269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381430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54783"/>
          </a:xfrm>
        </p:spPr>
        <p:txBody>
          <a:bodyPr>
            <a:normAutofit/>
          </a:bodyPr>
          <a:lstStyle/>
          <a:p>
            <a:pPr algn="ctr"/>
            <a:r>
              <a:rPr lang="en-US" sz="2000" b="1" dirty="0">
                <a:latin typeface="Arial Black" panose="020B0A04020102020204" pitchFamily="34" charset="0"/>
                <a:cs typeface="Times New Roman" panose="02020603050405020304" pitchFamily="18" charset="0"/>
              </a:rPr>
              <a:t>INTRODUCTION TO MICROBIOLOGY &amp; MICROBIAL DIVERSITY</a:t>
            </a:r>
            <a:endParaRPr lang="en-IN" sz="2000" b="1" dirty="0">
              <a:latin typeface="Arial Black" panose="020B0A04020102020204" pitchFamily="34" charset="0"/>
              <a:cs typeface="Times New Roman" panose="02020603050405020304" pitchFamily="18" charset="0"/>
            </a:endParaRPr>
          </a:p>
        </p:txBody>
      </p:sp>
      <p:sp>
        <p:nvSpPr>
          <p:cNvPr id="5" name="Content Placeholder 4"/>
          <p:cNvSpPr>
            <a:spLocks noGrp="1"/>
          </p:cNvSpPr>
          <p:nvPr>
            <p:ph idx="1"/>
          </p:nvPr>
        </p:nvSpPr>
        <p:spPr>
          <a:xfrm>
            <a:off x="838200" y="1222131"/>
            <a:ext cx="10515600" cy="5424853"/>
          </a:xfrm>
        </p:spPr>
        <p:txBody>
          <a:bodyPr>
            <a:normAutofit/>
          </a:bodyPr>
          <a:lstStyle/>
          <a:p>
            <a:pPr marL="0" lvl="0" indent="0" algn="ctr" eaLnBrk="0" fontAlgn="base" hangingPunct="0">
              <a:lnSpc>
                <a:spcPct val="100000"/>
              </a:lnSpc>
              <a:spcBef>
                <a:spcPct val="0"/>
              </a:spcBef>
              <a:spcAft>
                <a:spcPct val="0"/>
              </a:spcAft>
              <a:buNone/>
            </a:pPr>
            <a:r>
              <a:rPr lang="en-US" sz="2000" b="1" i="1" dirty="0">
                <a:solidFill>
                  <a:prstClr val="black"/>
                </a:solidFill>
                <a:latin typeface="Algerian" panose="04020705040A02060702" pitchFamily="82" charset="0"/>
              </a:rPr>
              <a:t>Microbes are single-celled organisms that are invisible to the naked eye</a:t>
            </a:r>
          </a:p>
          <a:p>
            <a:pPr marL="0" lvl="0" indent="0" algn="ctr" eaLnBrk="0" fontAlgn="base" hangingPunct="0">
              <a:lnSpc>
                <a:spcPct val="100000"/>
              </a:lnSpc>
              <a:spcBef>
                <a:spcPct val="0"/>
              </a:spcBef>
              <a:spcAft>
                <a:spcPct val="0"/>
              </a:spcAft>
              <a:buNone/>
            </a:pPr>
            <a:endParaRPr lang="en-US" sz="2000" b="1" i="1" dirty="0">
              <a:solidFill>
                <a:prstClr val="black"/>
              </a:solidFill>
              <a:latin typeface="Algerian" panose="04020705040A02060702" pitchFamily="82" charset="0"/>
            </a:endParaRPr>
          </a:p>
          <a:p>
            <a:pPr lvl="0"/>
            <a:r>
              <a:rPr lang="en-US" sz="2000" dirty="0">
                <a:solidFill>
                  <a:prstClr val="black"/>
                </a:solidFill>
                <a:latin typeface="Times New Roman" panose="02020603050405020304" pitchFamily="18" charset="0"/>
                <a:cs typeface="Times New Roman" panose="02020603050405020304" pitchFamily="18" charset="0"/>
              </a:rPr>
              <a:t>Microbes are minute, unicellular organisms that are invisible to the naked eye. They are also known as microorganisms or microscopic organisms as they could only be seen under a microscope. They make up almost 60% of the earth’s living matter. </a:t>
            </a:r>
          </a:p>
          <a:p>
            <a:pPr lvl="0"/>
            <a:r>
              <a:rPr lang="en-US" sz="2000" dirty="0">
                <a:solidFill>
                  <a:prstClr val="black"/>
                </a:solidFill>
                <a:latin typeface="Times New Roman" panose="02020603050405020304" pitchFamily="18" charset="0"/>
                <a:cs typeface="Times New Roman" panose="02020603050405020304" pitchFamily="18" charset="0"/>
              </a:rPr>
              <a:t>The term “microbes” is used to describe several different life forms with different size and characteristics. few of these microbes include:</a:t>
            </a:r>
          </a:p>
          <a:p>
            <a:pPr lvl="0"/>
            <a:r>
              <a:rPr lang="en-US" sz="2000" dirty="0">
                <a:solidFill>
                  <a:prstClr val="black"/>
                </a:solidFill>
                <a:latin typeface="Times New Roman" panose="02020603050405020304" pitchFamily="18" charset="0"/>
                <a:cs typeface="Times New Roman" panose="02020603050405020304" pitchFamily="18" charset="0"/>
              </a:rPr>
              <a:t>Bacteria</a:t>
            </a:r>
          </a:p>
          <a:p>
            <a:pPr lvl="0"/>
            <a:r>
              <a:rPr lang="en-US" sz="2000" dirty="0">
                <a:solidFill>
                  <a:prstClr val="black"/>
                </a:solidFill>
                <a:latin typeface="Times New Roman" panose="02020603050405020304" pitchFamily="18" charset="0"/>
                <a:cs typeface="Times New Roman" panose="02020603050405020304" pitchFamily="18" charset="0"/>
              </a:rPr>
              <a:t>Fungi</a:t>
            </a:r>
          </a:p>
          <a:p>
            <a:pPr lvl="0"/>
            <a:r>
              <a:rPr lang="en-US" sz="2000" dirty="0" err="1">
                <a:solidFill>
                  <a:prstClr val="black"/>
                </a:solidFill>
                <a:latin typeface="Times New Roman" panose="02020603050405020304" pitchFamily="18" charset="0"/>
                <a:cs typeface="Times New Roman" panose="02020603050405020304" pitchFamily="18" charset="0"/>
              </a:rPr>
              <a:t>Protists</a:t>
            </a:r>
            <a:endParaRPr lang="en-US" sz="2000" dirty="0">
              <a:solidFill>
                <a:prstClr val="black"/>
              </a:solidFill>
              <a:latin typeface="Times New Roman" panose="02020603050405020304" pitchFamily="18" charset="0"/>
              <a:cs typeface="Times New Roman" panose="02020603050405020304" pitchFamily="18" charset="0"/>
            </a:endParaRPr>
          </a:p>
          <a:p>
            <a:pPr lvl="0"/>
            <a:r>
              <a:rPr lang="en-US" sz="2000" dirty="0">
                <a:solidFill>
                  <a:prstClr val="black"/>
                </a:solidFill>
                <a:latin typeface="Times New Roman" panose="02020603050405020304" pitchFamily="18" charset="0"/>
                <a:cs typeface="Times New Roman" panose="02020603050405020304" pitchFamily="18" charset="0"/>
              </a:rPr>
              <a:t>Viruses</a:t>
            </a:r>
          </a:p>
          <a:p>
            <a:pPr lvl="0"/>
            <a:r>
              <a:rPr lang="en-US" sz="2000" dirty="0" err="1">
                <a:solidFill>
                  <a:prstClr val="black"/>
                </a:solidFill>
                <a:latin typeface="Times New Roman" panose="02020603050405020304" pitchFamily="18" charset="0"/>
                <a:cs typeface="Times New Roman" panose="02020603050405020304" pitchFamily="18" charset="0"/>
              </a:rPr>
              <a:t>Archaea</a:t>
            </a:r>
            <a:endParaRPr lang="en-US" sz="2000" dirty="0">
              <a:solidFill>
                <a:prstClr val="black"/>
              </a:solidFill>
              <a:latin typeface="Times New Roman" panose="02020603050405020304" pitchFamily="18" charset="0"/>
              <a:cs typeface="Times New Roman" panose="02020603050405020304" pitchFamily="18" charset="0"/>
            </a:endParaRPr>
          </a:p>
          <a:p>
            <a:pPr lvl="0"/>
            <a:r>
              <a:rPr lang="en-US" sz="2000" dirty="0">
                <a:solidFill>
                  <a:prstClr val="black"/>
                </a:solidFill>
                <a:latin typeface="Times New Roman" panose="02020603050405020304" pitchFamily="18" charset="0"/>
                <a:cs typeface="Times New Roman" panose="02020603050405020304" pitchFamily="18" charset="0"/>
              </a:rPr>
              <a:t>Microbes can be useful as well as harmful. Certain microbes cause severe infections and diseases and can also spoil food and other materials. While others play an important role in maintaining environmental balance.</a:t>
            </a:r>
          </a:p>
          <a:p>
            <a:endParaRPr lang="en-IN" sz="2000" dirty="0"/>
          </a:p>
        </p:txBody>
      </p:sp>
      <p:pic>
        <p:nvPicPr>
          <p:cNvPr id="2" name="Picture 1"/>
          <p:cNvPicPr>
            <a:picLocks noChangeAspect="1"/>
          </p:cNvPicPr>
          <p:nvPr/>
        </p:nvPicPr>
        <p:blipFill>
          <a:blip r:embed="rId2"/>
          <a:stretch>
            <a:fillRect/>
          </a:stretch>
        </p:blipFill>
        <p:spPr>
          <a:xfrm>
            <a:off x="6383708" y="3341406"/>
            <a:ext cx="3998542" cy="2179177"/>
          </a:xfrm>
          <a:prstGeom prst="rect">
            <a:avLst/>
          </a:prstGeom>
        </p:spPr>
      </p:pic>
    </p:spTree>
    <p:extLst>
      <p:ext uri="{BB962C8B-B14F-4D97-AF65-F5344CB8AC3E}">
        <p14:creationId xmlns:p14="http://schemas.microsoft.com/office/powerpoint/2010/main" val="195098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667" y="273050"/>
            <a:ext cx="5872515" cy="6357938"/>
          </a:xfrm>
          <a:prstGeom prst="rect">
            <a:avLst/>
          </a:prstGeom>
          <a:ln>
            <a:noFill/>
          </a:ln>
          <a:effectLst>
            <a:softEdge rad="112500"/>
          </a:effectLst>
        </p:spPr>
      </p:pic>
      <p:pic>
        <p:nvPicPr>
          <p:cNvPr id="2" name="Picture 2">
            <a:extLst>
              <a:ext uri="{FF2B5EF4-FFF2-40B4-BE49-F238E27FC236}">
                <a16:creationId xmlns:a16="http://schemas.microsoft.com/office/drawing/2014/main" xmlns="" id="{D7DBF1EC-1F83-F344-9073-8A07722F78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860" y="529056"/>
            <a:ext cx="4910217" cy="5799887"/>
          </a:xfrm>
          <a:prstGeom prst="rect">
            <a:avLst/>
          </a:prstGeom>
        </p:spPr>
      </p:pic>
    </p:spTree>
    <p:extLst>
      <p:ext uri="{BB962C8B-B14F-4D97-AF65-F5344CB8AC3E}">
        <p14:creationId xmlns:p14="http://schemas.microsoft.com/office/powerpoint/2010/main" val="107666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78069" y="123092"/>
            <a:ext cx="11491546" cy="6515100"/>
          </a:xfrm>
        </p:spPr>
        <p:txBody>
          <a:bodyPr>
            <a:normAutofit lnSpcReduction="10000"/>
          </a:bodyPr>
          <a:lstStyle/>
          <a:p>
            <a:pPr marL="0" indent="0" algn="ctr">
              <a:buNone/>
            </a:pPr>
            <a:r>
              <a:rPr lang="en-IN" sz="4000" dirty="0">
                <a:latin typeface="Algerian" panose="04020705040A02060702" pitchFamily="82" charset="0"/>
                <a:cs typeface="Times New Roman" panose="02020603050405020304" pitchFamily="18" charset="0"/>
              </a:rPr>
              <a:t>FUNGI</a:t>
            </a:r>
          </a:p>
          <a:p>
            <a:r>
              <a:rPr lang="en-US" sz="2000" dirty="0">
                <a:latin typeface="Times New Roman" panose="02020603050405020304" pitchFamily="18" charset="0"/>
                <a:cs typeface="Times New Roman" panose="02020603050405020304" pitchFamily="18" charset="0"/>
              </a:rPr>
              <a:t>These can be unicellular or multicellular with the cell wall made of chitin.</a:t>
            </a:r>
          </a:p>
          <a:p>
            <a:r>
              <a:rPr lang="en-US" sz="2000" dirty="0">
                <a:latin typeface="Times New Roman" panose="02020603050405020304" pitchFamily="18" charset="0"/>
                <a:cs typeface="Times New Roman" panose="02020603050405020304" pitchFamily="18" charset="0"/>
              </a:rPr>
              <a:t>These are heterotrophic and cannot </a:t>
            </a:r>
            <a:r>
              <a:rPr lang="en-US" sz="2000" dirty="0" err="1">
                <a:latin typeface="Times New Roman" panose="02020603050405020304" pitchFamily="18" charset="0"/>
                <a:cs typeface="Times New Roman" panose="02020603050405020304" pitchFamily="18" charset="0"/>
              </a:rPr>
              <a:t>synthesise</a:t>
            </a:r>
            <a:r>
              <a:rPr lang="en-US" sz="2000" dirty="0">
                <a:latin typeface="Times New Roman" panose="02020603050405020304" pitchFamily="18" charset="0"/>
                <a:cs typeface="Times New Roman" panose="02020603050405020304" pitchFamily="18" charset="0"/>
              </a:rPr>
              <a:t> their own food.</a:t>
            </a:r>
          </a:p>
          <a:p>
            <a:r>
              <a:rPr lang="en-US" sz="2000" dirty="0">
                <a:latin typeface="Times New Roman" panose="02020603050405020304" pitchFamily="18" charset="0"/>
                <a:cs typeface="Times New Roman" panose="02020603050405020304" pitchFamily="18" charset="0"/>
              </a:rPr>
              <a:t>They comprise membrane-bound organelles.</a:t>
            </a:r>
          </a:p>
          <a:p>
            <a:r>
              <a:rPr lang="en-US" sz="2000" dirty="0">
                <a:latin typeface="Times New Roman" panose="02020603050405020304" pitchFamily="18" charset="0"/>
                <a:cs typeface="Times New Roman" panose="02020603050405020304" pitchFamily="18" charset="0"/>
              </a:rPr>
              <a:t>Yeasts, </a:t>
            </a:r>
            <a:r>
              <a:rPr lang="en-US" sz="2000" dirty="0" err="1">
                <a:latin typeface="Times New Roman" panose="02020603050405020304" pitchFamily="18" charset="0"/>
                <a:cs typeface="Times New Roman" panose="02020603050405020304" pitchFamily="18" charset="0"/>
              </a:rPr>
              <a:t>moulds</a:t>
            </a:r>
            <a:r>
              <a:rPr lang="en-US" sz="2000" dirty="0">
                <a:latin typeface="Times New Roman" panose="02020603050405020304" pitchFamily="18" charset="0"/>
                <a:cs typeface="Times New Roman" panose="02020603050405020304" pitchFamily="18" charset="0"/>
              </a:rPr>
              <a:t>, mushrooms are some of the important fungi.</a:t>
            </a:r>
          </a:p>
          <a:p>
            <a:r>
              <a:rPr lang="en-US" sz="2000" dirty="0">
                <a:latin typeface="Times New Roman" panose="02020603050405020304" pitchFamily="18" charset="0"/>
                <a:cs typeface="Times New Roman" panose="02020603050405020304" pitchFamily="18" charset="0"/>
              </a:rPr>
              <a:t>Few fungi are harmful and cause fungal infections like ringworm. The others are used in making antibiotics like penicillin.</a:t>
            </a:r>
          </a:p>
          <a:p>
            <a:r>
              <a:rPr lang="en-US" sz="2000" dirty="0">
                <a:latin typeface="Times New Roman" panose="02020603050405020304" pitchFamily="18" charset="0"/>
                <a:cs typeface="Times New Roman" panose="02020603050405020304" pitchFamily="18" charset="0"/>
              </a:rPr>
              <a:t>Fungi such as yeast are used in all baking industries and also in the beer and wine industries.</a:t>
            </a:r>
          </a:p>
          <a:p>
            <a:r>
              <a:rPr lang="en-US" sz="2200" dirty="0">
                <a:latin typeface="Times New Roman" panose="02020603050405020304" pitchFamily="18" charset="0"/>
                <a:cs typeface="Times New Roman" panose="02020603050405020304" pitchFamily="18" charset="0"/>
              </a:rPr>
              <a:t>Almost all the fungi have a filamentous structure except the yeast cells.</a:t>
            </a:r>
          </a:p>
          <a:p>
            <a:r>
              <a:rPr lang="en-US" sz="2200" dirty="0">
                <a:latin typeface="Times New Roman" panose="02020603050405020304" pitchFamily="18" charset="0"/>
                <a:cs typeface="Times New Roman" panose="02020603050405020304" pitchFamily="18" charset="0"/>
              </a:rPr>
              <a:t>They can be either single-celled or multicellular organism.</a:t>
            </a:r>
          </a:p>
          <a:p>
            <a:r>
              <a:rPr lang="en-US" sz="2200" dirty="0">
                <a:latin typeface="Times New Roman" panose="02020603050405020304" pitchFamily="18" charset="0"/>
                <a:cs typeface="Times New Roman" panose="02020603050405020304" pitchFamily="18" charset="0"/>
              </a:rPr>
              <a:t>Fungi consist of long thread-like structures known as hyphae. These hyphae together form a mesh-like structure called mycelium.</a:t>
            </a:r>
          </a:p>
          <a:p>
            <a:r>
              <a:rPr lang="en-US" sz="2200" dirty="0">
                <a:latin typeface="Times New Roman" panose="02020603050405020304" pitchFamily="18" charset="0"/>
                <a:cs typeface="Times New Roman" panose="02020603050405020304" pitchFamily="18" charset="0"/>
              </a:rPr>
              <a:t>Fungi possess a </a:t>
            </a:r>
            <a:r>
              <a:rPr lang="en-US" sz="2200" dirty="0">
                <a:solidFill>
                  <a:schemeClr val="tx1">
                    <a:lumMod val="95000"/>
                    <a:lumOff val="5000"/>
                  </a:schemeClr>
                </a:solidFill>
                <a:latin typeface="Times New Roman" panose="02020603050405020304" pitchFamily="18" charset="0"/>
                <a:cs typeface="Times New Roman" panose="02020603050405020304" pitchFamily="18" charset="0"/>
              </a:rPr>
              <a:t>cell wall</a:t>
            </a:r>
            <a:r>
              <a:rPr lang="en-US" sz="2200" dirty="0">
                <a:latin typeface="Times New Roman" panose="02020603050405020304" pitchFamily="18" charset="0"/>
                <a:cs typeface="Times New Roman" panose="02020603050405020304" pitchFamily="18" charset="0"/>
              </a:rPr>
              <a:t> which is made up of chitin and polysaccharides.</a:t>
            </a:r>
          </a:p>
          <a:p>
            <a:r>
              <a:rPr lang="en-US" sz="2200" dirty="0">
                <a:latin typeface="Times New Roman" panose="02020603050405020304" pitchFamily="18" charset="0"/>
                <a:cs typeface="Times New Roman" panose="02020603050405020304" pitchFamily="18" charset="0"/>
              </a:rPr>
              <a:t>The cell wall comprises protoplast which is differentiated into other cell parts such as cell membrane, cytoplasm, cell organelles and nuclei.</a:t>
            </a:r>
          </a:p>
          <a:p>
            <a:r>
              <a:rPr lang="en-US" sz="2200" dirty="0">
                <a:latin typeface="Times New Roman" panose="02020603050405020304" pitchFamily="18" charset="0"/>
                <a:cs typeface="Times New Roman" panose="02020603050405020304" pitchFamily="18" charset="0"/>
              </a:rPr>
              <a:t>The nucleus is dense, clear, with chromatin threads. The nucleus is surrounded by a nuclear membrane.</a:t>
            </a:r>
          </a:p>
          <a:p>
            <a:pPr marL="0" indent="0">
              <a:buNone/>
            </a:pPr>
            <a:endParaRPr lang="en-IN" sz="2200"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8691740" y="361193"/>
            <a:ext cx="2619375" cy="1743075"/>
          </a:xfrm>
          <a:prstGeom prst="rect">
            <a:avLst/>
          </a:prstGeom>
        </p:spPr>
      </p:pic>
    </p:spTree>
    <p:extLst>
      <p:ext uri="{BB962C8B-B14F-4D97-AF65-F5344CB8AC3E}">
        <p14:creationId xmlns:p14="http://schemas.microsoft.com/office/powerpoint/2010/main" val="941508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197" y="76912"/>
            <a:ext cx="10515600" cy="939874"/>
          </a:xfrm>
        </p:spPr>
        <p:txBody>
          <a:bodyPr>
            <a:normAutofit fontScale="90000"/>
          </a:bodyPr>
          <a:lstStyle/>
          <a:p>
            <a:pPr algn="ctr"/>
            <a:r>
              <a:rPr lang="en-IN" dirty="0"/>
              <a:t/>
            </a:r>
            <a:br>
              <a:rPr lang="en-IN" dirty="0"/>
            </a:br>
            <a:r>
              <a:rPr lang="en-IN" dirty="0">
                <a:latin typeface="Algerian" panose="04020705040A02060702" pitchFamily="82" charset="0"/>
              </a:rPr>
              <a:t>Characteristics of Fungi</a:t>
            </a:r>
            <a:r>
              <a:rPr lang="en-IN" dirty="0"/>
              <a:t/>
            </a:r>
            <a:br>
              <a:rPr lang="en-IN" dirty="0"/>
            </a:br>
            <a:endParaRPr lang="en-IN" dirty="0"/>
          </a:p>
        </p:txBody>
      </p:sp>
      <p:sp>
        <p:nvSpPr>
          <p:cNvPr id="3" name="Content Placeholder 2"/>
          <p:cNvSpPr>
            <a:spLocks noGrp="1"/>
          </p:cNvSpPr>
          <p:nvPr>
            <p:ph idx="1"/>
          </p:nvPr>
        </p:nvSpPr>
        <p:spPr>
          <a:xfrm>
            <a:off x="838199" y="1016786"/>
            <a:ext cx="11108821" cy="5742937"/>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Fungi are eukaryotic, non-vascular, non-motile and heterotrophic organisms.</a:t>
            </a:r>
          </a:p>
          <a:p>
            <a:r>
              <a:rPr lang="en-US" dirty="0">
                <a:latin typeface="Times New Roman" panose="02020603050405020304" pitchFamily="18" charset="0"/>
                <a:cs typeface="Times New Roman" panose="02020603050405020304" pitchFamily="18" charset="0"/>
              </a:rPr>
              <a:t>They may be unicellular or filamentous.</a:t>
            </a:r>
          </a:p>
          <a:p>
            <a:r>
              <a:rPr lang="en-US" dirty="0">
                <a:latin typeface="Times New Roman" panose="02020603050405020304" pitchFamily="18" charset="0"/>
                <a:cs typeface="Times New Roman" panose="02020603050405020304" pitchFamily="18" charset="0"/>
              </a:rPr>
              <a:t>They reproduce by means of spores.</a:t>
            </a:r>
          </a:p>
          <a:p>
            <a:r>
              <a:rPr lang="en-US" dirty="0">
                <a:latin typeface="Times New Roman" panose="02020603050405020304" pitchFamily="18" charset="0"/>
                <a:cs typeface="Times New Roman" panose="02020603050405020304" pitchFamily="18" charset="0"/>
              </a:rPr>
              <a:t>Fungi exhibit the phenomenon of alternation of generation.</a:t>
            </a:r>
          </a:p>
          <a:p>
            <a:r>
              <a:rPr lang="en-US" dirty="0">
                <a:latin typeface="Times New Roman" panose="02020603050405020304" pitchFamily="18" charset="0"/>
                <a:cs typeface="Times New Roman" panose="02020603050405020304" pitchFamily="18" charset="0"/>
              </a:rPr>
              <a:t>Fungi lack chlorophyll and hence cannot perform photosynthesis.</a:t>
            </a:r>
          </a:p>
          <a:p>
            <a:r>
              <a:rPr lang="en-US" dirty="0">
                <a:latin typeface="Times New Roman" panose="02020603050405020304" pitchFamily="18" charset="0"/>
                <a:cs typeface="Times New Roman" panose="02020603050405020304" pitchFamily="18" charset="0"/>
              </a:rPr>
              <a:t>Fungi store their food in the form of starch.</a:t>
            </a:r>
          </a:p>
          <a:p>
            <a:r>
              <a:rPr lang="en-US" dirty="0">
                <a:latin typeface="Times New Roman" panose="02020603050405020304" pitchFamily="18" charset="0"/>
                <a:cs typeface="Times New Roman" panose="02020603050405020304" pitchFamily="18" charset="0"/>
              </a:rPr>
              <a:t>Biosynthesis of chitin occurs in fungi.</a:t>
            </a:r>
          </a:p>
          <a:p>
            <a:r>
              <a:rPr lang="en-US" dirty="0">
                <a:latin typeface="Times New Roman" panose="02020603050405020304" pitchFamily="18" charset="0"/>
                <a:cs typeface="Times New Roman" panose="02020603050405020304" pitchFamily="18" charset="0"/>
              </a:rPr>
              <a:t>The nuclei of the fungi are very small.</a:t>
            </a:r>
          </a:p>
          <a:p>
            <a:r>
              <a:rPr lang="en-US" dirty="0">
                <a:latin typeface="Times New Roman" panose="02020603050405020304" pitchFamily="18" charset="0"/>
                <a:cs typeface="Times New Roman" panose="02020603050405020304" pitchFamily="18" charset="0"/>
              </a:rPr>
              <a:t>The fungi have no embryonic stage. They develop from the spores.</a:t>
            </a:r>
          </a:p>
          <a:p>
            <a:r>
              <a:rPr lang="en-US" dirty="0">
                <a:latin typeface="Times New Roman" panose="02020603050405020304" pitchFamily="18" charset="0"/>
                <a:cs typeface="Times New Roman" panose="02020603050405020304" pitchFamily="18" charset="0"/>
              </a:rPr>
              <a:t>The mode of reproduction is sexual or asexual.</a:t>
            </a:r>
          </a:p>
          <a:p>
            <a:r>
              <a:rPr lang="en-US" dirty="0">
                <a:latin typeface="Times New Roman" panose="02020603050405020304" pitchFamily="18" charset="0"/>
                <a:cs typeface="Times New Roman" panose="02020603050405020304" pitchFamily="18" charset="0"/>
              </a:rPr>
              <a:t>Some fungi are parasitic and can infect the host.</a:t>
            </a:r>
          </a:p>
          <a:p>
            <a:r>
              <a:rPr lang="en-US" dirty="0">
                <a:latin typeface="Times New Roman" panose="02020603050405020304" pitchFamily="18" charset="0"/>
                <a:cs typeface="Times New Roman" panose="02020603050405020304" pitchFamily="18" charset="0"/>
              </a:rPr>
              <a:t>Fungi produce a chemical called pheromone which leads to sexual reproduction in fungi.</a:t>
            </a:r>
          </a:p>
          <a:p>
            <a:r>
              <a:rPr lang="en-US" dirty="0">
                <a:latin typeface="Times New Roman" panose="02020603050405020304" pitchFamily="18" charset="0"/>
                <a:cs typeface="Times New Roman" panose="02020603050405020304" pitchFamily="18" charset="0"/>
              </a:rPr>
              <a:t>Examples include mushrooms, </a:t>
            </a:r>
            <a:r>
              <a:rPr lang="en-US" dirty="0" err="1">
                <a:latin typeface="Times New Roman" panose="02020603050405020304" pitchFamily="18" charset="0"/>
                <a:cs typeface="Times New Roman" panose="02020603050405020304" pitchFamily="18" charset="0"/>
              </a:rPr>
              <a:t>moulds</a:t>
            </a:r>
            <a:r>
              <a:rPr lang="en-US" dirty="0">
                <a:latin typeface="Times New Roman" panose="02020603050405020304" pitchFamily="18" charset="0"/>
                <a:cs typeface="Times New Roman" panose="02020603050405020304" pitchFamily="18" charset="0"/>
              </a:rPr>
              <a:t>, yeast.</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49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73" y="196553"/>
            <a:ext cx="11682101" cy="6477712"/>
          </a:xfrm>
        </p:spPr>
        <p:txBody>
          <a:bodyPr>
            <a:normAutofit lnSpcReduction="10000"/>
          </a:bodyPr>
          <a:lstStyle/>
          <a:p>
            <a:r>
              <a:rPr lang="en-US" dirty="0">
                <a:latin typeface="Algerian" panose="04020705040A02060702" pitchFamily="82" charset="0"/>
              </a:rPr>
              <a:t>Classification of Fungi</a:t>
            </a:r>
          </a:p>
          <a:p>
            <a:r>
              <a:rPr lang="en-US" dirty="0">
                <a:latin typeface="Times New Roman" panose="02020603050405020304" pitchFamily="18" charset="0"/>
                <a:cs typeface="Times New Roman" panose="02020603050405020304" pitchFamily="18" charset="0"/>
              </a:rPr>
              <a:t>Kingdom Fungi are classified based on different modes. The different classification of fungi is as follows:</a:t>
            </a:r>
          </a:p>
          <a:p>
            <a:r>
              <a:rPr lang="en-US" dirty="0">
                <a:latin typeface="Times New Roman" panose="02020603050405020304" pitchFamily="18" charset="0"/>
                <a:cs typeface="Times New Roman" panose="02020603050405020304" pitchFamily="18" charset="0"/>
              </a:rPr>
              <a:t>Based on Mode of nutrition</a:t>
            </a:r>
          </a:p>
          <a:p>
            <a:r>
              <a:rPr lang="en-US" dirty="0">
                <a:latin typeface="Times New Roman" panose="02020603050405020304" pitchFamily="18" charset="0"/>
                <a:cs typeface="Times New Roman" panose="02020603050405020304" pitchFamily="18" charset="0"/>
              </a:rPr>
              <a:t>On the basis of nutrition, kingdom fungi can be classified into 3  groups.</a:t>
            </a:r>
          </a:p>
          <a:p>
            <a:r>
              <a:rPr lang="en-US" b="1" dirty="0">
                <a:latin typeface="Times New Roman" panose="02020603050405020304" pitchFamily="18" charset="0"/>
                <a:cs typeface="Times New Roman" panose="02020603050405020304" pitchFamily="18" charset="0"/>
              </a:rPr>
              <a:t>Saprophytic</a:t>
            </a:r>
            <a:r>
              <a:rPr lang="en-US" dirty="0">
                <a:latin typeface="Times New Roman" panose="02020603050405020304" pitchFamily="18" charset="0"/>
                <a:cs typeface="Times New Roman" panose="02020603050405020304" pitchFamily="18" charset="0"/>
              </a:rPr>
              <a:t> – The fungi obtain their nutrition by feeding on dead organic substances. Examples: </a:t>
            </a:r>
            <a:r>
              <a:rPr lang="en-US" dirty="0" err="1">
                <a:latin typeface="Times New Roman" panose="02020603050405020304" pitchFamily="18" charset="0"/>
                <a:cs typeface="Times New Roman" panose="02020603050405020304" pitchFamily="18" charset="0"/>
              </a:rPr>
              <a:t>Rhizopus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Penicillium</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Aspergillus</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Parasitic</a:t>
            </a:r>
            <a:r>
              <a:rPr lang="en-US" dirty="0">
                <a:latin typeface="Times New Roman" panose="02020603050405020304" pitchFamily="18" charset="0"/>
                <a:cs typeface="Times New Roman" panose="02020603050405020304" pitchFamily="18" charset="0"/>
              </a:rPr>
              <a:t> – The fungi obtain their nutrition by living on other living organisms (plants or animals) and absorb nutrients from their host. Examples: </a:t>
            </a:r>
            <a:r>
              <a:rPr lang="en-US" dirty="0" err="1">
                <a:latin typeface="Times New Roman" panose="02020603050405020304" pitchFamily="18" charset="0"/>
                <a:cs typeface="Times New Roman" panose="02020603050405020304" pitchFamily="18" charset="0"/>
              </a:rPr>
              <a:t>Taphrina</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Puccinia</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Symbiotic</a:t>
            </a:r>
            <a:r>
              <a:rPr lang="en-US" dirty="0">
                <a:latin typeface="Times New Roman" panose="02020603050405020304" pitchFamily="18" charset="0"/>
                <a:cs typeface="Times New Roman" panose="02020603050405020304" pitchFamily="18" charset="0"/>
              </a:rPr>
              <a:t> – These fungi live by having an interdependent relationship association with other species in which both are mutually benefited. Examples: Lichens and </a:t>
            </a:r>
            <a:r>
              <a:rPr lang="en-US" dirty="0" err="1">
                <a:latin typeface="Times New Roman" panose="02020603050405020304" pitchFamily="18" charset="0"/>
                <a:cs typeface="Times New Roman" panose="02020603050405020304" pitchFamily="18" charset="0"/>
              </a:rPr>
              <a:t>mycorrhiza</a:t>
            </a:r>
            <a:r>
              <a:rPr lang="en-US" dirty="0">
                <a:latin typeface="Times New Roman" panose="02020603050405020304" pitchFamily="18" charset="0"/>
                <a:cs typeface="Times New Roman" panose="02020603050405020304" pitchFamily="18" charset="0"/>
              </a:rPr>
              <a:t>. Lichens are the symbiotic association between algae and fungi. Here both algae and fungi are mutually benefited as fungi provide shelter for algae and in reverse algae synthesis carbohydrates for fungi.</a:t>
            </a:r>
          </a:p>
          <a:p>
            <a:endParaRPr lang="en-IN" dirty="0"/>
          </a:p>
        </p:txBody>
      </p:sp>
    </p:spTree>
    <p:extLst>
      <p:ext uri="{BB962C8B-B14F-4D97-AF65-F5344CB8AC3E}">
        <p14:creationId xmlns:p14="http://schemas.microsoft.com/office/powerpoint/2010/main" val="358322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744196" y="545294"/>
            <a:ext cx="10515600" cy="6125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dirty="0">
                <a:latin typeface="Algerian" panose="04020705040A02060702" pitchFamily="82" charset="0"/>
              </a:rPr>
              <a:t>Based on Spore Formation</a:t>
            </a:r>
          </a:p>
          <a:p>
            <a:r>
              <a:rPr lang="en-US" sz="2400" dirty="0"/>
              <a:t>Kingdom Fungi are classified into the following based on the formation of spores:</a:t>
            </a:r>
          </a:p>
          <a:p>
            <a:r>
              <a:rPr lang="en-US" sz="2400" b="1" dirty="0" err="1"/>
              <a:t>Zygomycetes</a:t>
            </a:r>
            <a:r>
              <a:rPr lang="en-US" sz="2400" dirty="0"/>
              <a:t> – These are formed by the fusion of two different cells. The sexual spores are known as </a:t>
            </a:r>
            <a:r>
              <a:rPr lang="en-US" sz="2400" dirty="0" err="1"/>
              <a:t>zygospores</a:t>
            </a:r>
            <a:r>
              <a:rPr lang="en-US" sz="2400" dirty="0"/>
              <a:t> while the asexual spores are known as </a:t>
            </a:r>
            <a:r>
              <a:rPr lang="en-US" sz="2400" dirty="0" err="1"/>
              <a:t>sporangiospores</a:t>
            </a:r>
            <a:r>
              <a:rPr lang="en-US" sz="2400" dirty="0"/>
              <a:t>. The hyphae are without the septa.</a:t>
            </a:r>
          </a:p>
          <a:p>
            <a:r>
              <a:rPr lang="en-US" sz="2400" b="1" dirty="0" err="1"/>
              <a:t>Ascomycetes</a:t>
            </a:r>
            <a:r>
              <a:rPr lang="en-US" sz="2400" dirty="0"/>
              <a:t> – They are also called as sac fungi. They can be coprophilous, decomposers, parasitic or saprophytic. The sexual spores are called </a:t>
            </a:r>
            <a:r>
              <a:rPr lang="en-US" sz="2400" dirty="0" err="1"/>
              <a:t>ascospores</a:t>
            </a:r>
            <a:r>
              <a:rPr lang="en-US" sz="2400" dirty="0"/>
              <a:t>. Asexual reproduction occurs by </a:t>
            </a:r>
            <a:r>
              <a:rPr lang="en-US" sz="2400" dirty="0" err="1"/>
              <a:t>conidiospores</a:t>
            </a:r>
            <a:r>
              <a:rPr lang="en-US" sz="2400" dirty="0"/>
              <a:t>. Example – Saccharomyces</a:t>
            </a:r>
          </a:p>
          <a:p>
            <a:r>
              <a:rPr lang="en-US" sz="2400" b="1" dirty="0" err="1"/>
              <a:t>Basidiomycetes</a:t>
            </a:r>
            <a:r>
              <a:rPr lang="en-US" sz="2400" b="1" dirty="0"/>
              <a:t> </a:t>
            </a:r>
            <a:r>
              <a:rPr lang="en-US" sz="2400" dirty="0"/>
              <a:t>– Mushrooms are the most commonly found </a:t>
            </a:r>
            <a:r>
              <a:rPr lang="en-US" sz="2400" dirty="0" err="1"/>
              <a:t>basidiomycetes</a:t>
            </a:r>
            <a:r>
              <a:rPr lang="en-US" sz="2400" dirty="0"/>
              <a:t> and mostly live as parasites. Sexual reproduction occurs by </a:t>
            </a:r>
            <a:r>
              <a:rPr lang="en-US" sz="2400" dirty="0" err="1"/>
              <a:t>basidiospores</a:t>
            </a:r>
            <a:r>
              <a:rPr lang="en-US" sz="2400" dirty="0"/>
              <a:t>. Asexual reproduction occurs by conidia, budding or fragmentation. Example- </a:t>
            </a:r>
            <a:r>
              <a:rPr lang="en-US" sz="2400" dirty="0" err="1"/>
              <a:t>Agaricus</a:t>
            </a:r>
            <a:endParaRPr lang="en-US" sz="2400" dirty="0"/>
          </a:p>
          <a:p>
            <a:r>
              <a:rPr lang="en-US" sz="2400" b="1" dirty="0" err="1"/>
              <a:t>Deuteromycetes</a:t>
            </a:r>
            <a:r>
              <a:rPr lang="en-US" sz="2400" b="1" dirty="0"/>
              <a:t> </a:t>
            </a:r>
            <a:r>
              <a:rPr lang="en-US" sz="2400" dirty="0"/>
              <a:t>– They are otherwise called imperfect fungi as they do not follow the regular reproduction cycle as the other fungi. They do not reproduce sexually. Asexual reproduction occurs by conidia. Example – </a:t>
            </a:r>
            <a:r>
              <a:rPr lang="en-US" sz="2400" dirty="0" err="1"/>
              <a:t>Trichoderma</a:t>
            </a:r>
            <a:r>
              <a:rPr lang="en-US" sz="2400" dirty="0"/>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rPr>
              <a:t/>
            </a:r>
            <a:br>
              <a:rPr kumimoji="0" lang="en-US" sz="2400" b="0" i="0" u="none" strike="noStrike" cap="none" normalizeH="0" baseline="0" dirty="0">
                <a:ln>
                  <a:noFill/>
                </a:ln>
                <a:solidFill>
                  <a:schemeClr val="tx1"/>
                </a:solidFill>
                <a:effectLst/>
                <a:latin typeface="Arial" panose="020B0604020202020204" pitchFamily="34" charset="0"/>
              </a:rPr>
            </a:br>
            <a:endParaRPr kumimoji="0" 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4223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2030"/>
            <a:ext cx="10515600" cy="5424933"/>
          </a:xfrm>
        </p:spPr>
        <p:txBody>
          <a:bodyPr>
            <a:normAutofit/>
          </a:bodyPr>
          <a:lstStyle/>
          <a:p>
            <a:r>
              <a:rPr lang="en-US" dirty="0">
                <a:latin typeface="Algerian" panose="04020705040A02060702" pitchFamily="82" charset="0"/>
                <a:cs typeface="Times New Roman" panose="02020603050405020304" pitchFamily="18" charset="0"/>
              </a:rPr>
              <a:t>Reproduction in fungi </a:t>
            </a:r>
            <a:r>
              <a:rPr lang="en-US" dirty="0">
                <a:latin typeface="Times New Roman" panose="02020603050405020304" pitchFamily="18" charset="0"/>
                <a:cs typeface="Times New Roman" panose="02020603050405020304" pitchFamily="18" charset="0"/>
              </a:rPr>
              <a:t>is both by sexual and asexual means. The sexual mode of reproduction is referred to as </a:t>
            </a:r>
            <a:r>
              <a:rPr lang="en-US" dirty="0" err="1">
                <a:latin typeface="Times New Roman" panose="02020603050405020304" pitchFamily="18" charset="0"/>
                <a:cs typeface="Times New Roman" panose="02020603050405020304" pitchFamily="18" charset="0"/>
              </a:rPr>
              <a:t>teleomorph</a:t>
            </a:r>
            <a:r>
              <a:rPr lang="en-US" dirty="0">
                <a:latin typeface="Times New Roman" panose="02020603050405020304" pitchFamily="18" charset="0"/>
                <a:cs typeface="Times New Roman" panose="02020603050405020304" pitchFamily="18" charset="0"/>
              </a:rPr>
              <a:t> and the asexual mode of reproduction is referred to as </a:t>
            </a:r>
            <a:r>
              <a:rPr lang="en-US" dirty="0" err="1">
                <a:latin typeface="Times New Roman" panose="02020603050405020304" pitchFamily="18" charset="0"/>
                <a:cs typeface="Times New Roman" panose="02020603050405020304" pitchFamily="18" charset="0"/>
              </a:rPr>
              <a:t>anamorph</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Vegetative reproduction </a:t>
            </a:r>
            <a:r>
              <a:rPr lang="en-US" dirty="0">
                <a:latin typeface="Times New Roman" panose="02020603050405020304" pitchFamily="18" charset="0"/>
                <a:cs typeface="Times New Roman" panose="02020603050405020304" pitchFamily="18" charset="0"/>
              </a:rPr>
              <a:t>– By budding, fission and fragmentation</a:t>
            </a:r>
          </a:p>
          <a:p>
            <a:r>
              <a:rPr lang="en-US" b="1" dirty="0">
                <a:latin typeface="Times New Roman" panose="02020603050405020304" pitchFamily="18" charset="0"/>
                <a:cs typeface="Times New Roman" panose="02020603050405020304" pitchFamily="18" charset="0"/>
              </a:rPr>
              <a:t>Asexual reproduction</a:t>
            </a:r>
            <a:r>
              <a:rPr lang="en-US" dirty="0">
                <a:latin typeface="Times New Roman" panose="02020603050405020304" pitchFamily="18" charset="0"/>
                <a:cs typeface="Times New Roman" panose="02020603050405020304" pitchFamily="18" charset="0"/>
              </a:rPr>
              <a:t> – This takes place with the help of spores called conidia or zoospores or </a:t>
            </a:r>
            <a:r>
              <a:rPr lang="en-US" dirty="0" err="1">
                <a:latin typeface="Times New Roman" panose="02020603050405020304" pitchFamily="18" charset="0"/>
                <a:cs typeface="Times New Roman" panose="02020603050405020304" pitchFamily="18" charset="0"/>
              </a:rPr>
              <a:t>sporangiospores</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Sexual reproduction</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ascospores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basidiospores</a:t>
            </a:r>
            <a:r>
              <a:rPr lang="en-US" dirty="0">
                <a:latin typeface="Times New Roman" panose="02020603050405020304" pitchFamily="18" charset="0"/>
                <a:cs typeface="Times New Roman" panose="02020603050405020304" pitchFamily="18" charset="0"/>
              </a:rPr>
              <a:t>, and oospores</a:t>
            </a:r>
          </a:p>
          <a:p>
            <a:r>
              <a:rPr lang="en-US" dirty="0">
                <a:latin typeface="Times New Roman" panose="02020603050405020304" pitchFamily="18" charset="0"/>
                <a:cs typeface="Times New Roman" panose="02020603050405020304" pitchFamily="18" charset="0"/>
              </a:rPr>
              <a:t>The conventional mode of </a:t>
            </a:r>
            <a:r>
              <a:rPr lang="en-US" b="1" dirty="0">
                <a:latin typeface="Times New Roman" panose="02020603050405020304" pitchFamily="18" charset="0"/>
                <a:cs typeface="Times New Roman" panose="02020603050405020304" pitchFamily="18" charset="0"/>
                <a:hlinkClick r:id="rId2"/>
              </a:rPr>
              <a:t>sexual</a:t>
            </a:r>
            <a:r>
              <a:rPr lang="en-US" dirty="0">
                <a:latin typeface="Times New Roman" panose="02020603050405020304" pitchFamily="18" charset="0"/>
                <a:cs typeface="Times New Roman" panose="02020603050405020304" pitchFamily="18" charset="0"/>
                <a:hlinkClick r:id="rId2"/>
              </a:rPr>
              <a:t> </a:t>
            </a:r>
            <a:r>
              <a:rPr lang="en-US" b="1" dirty="0">
                <a:latin typeface="Times New Roman" panose="02020603050405020304" pitchFamily="18" charset="0"/>
                <a:cs typeface="Times New Roman" panose="02020603050405020304" pitchFamily="18" charset="0"/>
                <a:hlinkClick r:id="rId2"/>
              </a:rPr>
              <a:t>reproduction</a:t>
            </a:r>
            <a:r>
              <a:rPr lang="en-US" dirty="0">
                <a:latin typeface="Times New Roman" panose="02020603050405020304" pitchFamily="18" charset="0"/>
                <a:cs typeface="Times New Roman" panose="02020603050405020304" pitchFamily="18" charset="0"/>
              </a:rPr>
              <a:t> is not always observed in the kingdom Fungi. In some fungi, the fusion of two haploid hyphae does not result in the formation of a diploid cell. In such cases, there appears an intermediate stage called the </a:t>
            </a:r>
            <a:r>
              <a:rPr lang="en-US" dirty="0" err="1">
                <a:latin typeface="Times New Roman" panose="02020603050405020304" pitchFamily="18" charset="0"/>
                <a:cs typeface="Times New Roman" panose="02020603050405020304" pitchFamily="18" charset="0"/>
              </a:rPr>
              <a:t>dikaryophase</a:t>
            </a:r>
            <a:r>
              <a:rPr lang="en-US" dirty="0">
                <a:latin typeface="Times New Roman" panose="02020603050405020304" pitchFamily="18" charset="0"/>
                <a:cs typeface="Times New Roman" panose="02020603050405020304" pitchFamily="18" charset="0"/>
              </a:rPr>
              <a:t>. This stage is followed by the formation of diploid cells.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39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Kingdom Fungi- Structure, Characteristics &amp;amp; Classification Of Fung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0337" y="1179989"/>
            <a:ext cx="5058613" cy="34945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6067513" y="1179989"/>
            <a:ext cx="4916413" cy="3494561"/>
          </a:xfrm>
          <a:prstGeom prst="rect">
            <a:avLst/>
          </a:prstGeom>
        </p:spPr>
      </p:pic>
    </p:spTree>
    <p:extLst>
      <p:ext uri="{BB962C8B-B14F-4D97-AF65-F5344CB8AC3E}">
        <p14:creationId xmlns:p14="http://schemas.microsoft.com/office/powerpoint/2010/main" val="1095554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388</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Algerian</vt:lpstr>
      <vt:lpstr>Arial</vt:lpstr>
      <vt:lpstr>Arial Black</vt:lpstr>
      <vt:lpstr>Calibri</vt:lpstr>
      <vt:lpstr>Calibri Light</vt:lpstr>
      <vt:lpstr>Times New Roman</vt:lpstr>
      <vt:lpstr>Office Theme</vt:lpstr>
      <vt:lpstr>INTRODUCTION TO MICROBIOLOGY &amp; MICROBIAL DIVERSITY</vt:lpstr>
      <vt:lpstr>INTRODUCTION TO MICROBIOLOGY &amp; MICROBIAL DIVERSITY</vt:lpstr>
      <vt:lpstr>PowerPoint Presentation</vt:lpstr>
      <vt:lpstr>PowerPoint Presentation</vt:lpstr>
      <vt:lpstr> Characteristics of Fungi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28</cp:revision>
  <dcterms:created xsi:type="dcterms:W3CDTF">2021-09-20T14:57:58Z</dcterms:created>
  <dcterms:modified xsi:type="dcterms:W3CDTF">2022-04-21T17:33:48Z</dcterms:modified>
</cp:coreProperties>
</file>