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322" r:id="rId2"/>
    <p:sldId id="357" r:id="rId3"/>
    <p:sldId id="358" r:id="rId4"/>
    <p:sldId id="359" r:id="rId5"/>
    <p:sldId id="360" r:id="rId6"/>
    <p:sldId id="361" r:id="rId7"/>
    <p:sldId id="363" r:id="rId8"/>
    <p:sldId id="362" r:id="rId9"/>
    <p:sldId id="366" r:id="rId10"/>
    <p:sldId id="365" r:id="rId11"/>
    <p:sldId id="368" r:id="rId12"/>
    <p:sldId id="364" r:id="rId13"/>
    <p:sldId id="367" r:id="rId14"/>
    <p:sldId id="3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CD760D"/>
    <a:srgbClr val="02841B"/>
    <a:srgbClr val="008000"/>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3A1941-2AB1-87C9-AEA9-6652C0A0E471}" v="2" dt="2020-07-11T02:17:09.317"/>
    <p1510:client id="{844AC31B-8E77-6CCB-09F1-B127BFC8AAEC}" v="792" dt="2020-07-09T17:41:56.414"/>
    <p1510:client id="{8777933B-CE21-3CBD-9711-A5396EE64BBC}" v="949" dt="2020-07-11T08:25:33.113"/>
    <p1510:client id="{90BAE1E0-82EB-F11F-30C7-39ECF05F3D13}" v="34" dt="2020-07-11T03:05:48.935"/>
    <p1510:client id="{92A7DB99-DDC9-F901-0D23-405B9761EAEA}" v="621" dt="2020-07-09T18:11:41.566"/>
    <p1510:client id="{D6A80707-2F1F-2A46-9E53-8C42783DA590}" v="1666" dt="2020-07-09T18:02:48.8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72" autoAdjust="0"/>
    <p:restoredTop sz="94660"/>
  </p:normalViewPr>
  <p:slideViewPr>
    <p:cSldViewPr snapToGrid="0">
      <p:cViewPr varScale="1">
        <p:scale>
          <a:sx n="69" d="100"/>
          <a:sy n="69" d="100"/>
        </p:scale>
        <p:origin x="-96" y="-19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72"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767C0C22-EBDA-4130-87AE-CB28BC19B077}"/>
              </a:ext>
            </a:extLst>
          </p:cNvPr>
          <p:cNvSpPr>
            <a:spLocks noGrp="1"/>
          </p:cNvSpPr>
          <p:nvPr>
            <p:ph type="dt" sz="half" idx="10"/>
          </p:nvPr>
        </p:nvSpPr>
        <p:spPr/>
        <p:txBody>
          <a:bodyPr/>
          <a:lstStyle/>
          <a:p>
            <a:fld id="{82EDB8D0-98ED-4B86-9D5F-E61ADC70144D}" type="datetimeFigureOut">
              <a:rPr lang="en-US" smtClean="0"/>
              <a:pPr/>
              <a:t>4/1/2023</a:t>
            </a:fld>
            <a:endParaRPr lang="en-US" dirty="0"/>
          </a:p>
        </p:txBody>
      </p:sp>
      <p:sp>
        <p:nvSpPr>
          <p:cNvPr id="5" name="Footer Placeholder 4">
            <a:extLst>
              <a:ext uri="{FF2B5EF4-FFF2-40B4-BE49-F238E27FC236}">
                <a16:creationId xmlns:a16="http://schemas.microsoft.com/office/drawing/2014/main" xmlns=""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9FA7B86-E610-42EA-B4DC-C2F447785273}"/>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7" name="Freeform: Shape 6">
            <a:extLst>
              <a:ext uri="{FF2B5EF4-FFF2-40B4-BE49-F238E27FC236}">
                <a16:creationId xmlns:a16="http://schemas.microsoft.com/office/drawing/2014/main" xmlns=""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xmlns=""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4178427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643AA9A-2280-4F63-8B3D-20742AE6901F}"/>
              </a:ext>
            </a:extLst>
          </p:cNvPr>
          <p:cNvSpPr>
            <a:spLocks noGrp="1"/>
          </p:cNvSpPr>
          <p:nvPr>
            <p:ph type="dt" sz="half" idx="10"/>
          </p:nvPr>
        </p:nvSpPr>
        <p:spPr/>
        <p:txBody>
          <a:bodyPr/>
          <a:lstStyle/>
          <a:p>
            <a:fld id="{82EDB8D0-98ED-4B86-9D5F-E61ADC70144D}" type="datetimeFigureOut">
              <a:rPr lang="en-US" smtClean="0"/>
              <a:pPr/>
              <a:t>4/1/2023</a:t>
            </a:fld>
            <a:endParaRPr lang="en-US"/>
          </a:p>
        </p:txBody>
      </p:sp>
      <p:sp>
        <p:nvSpPr>
          <p:cNvPr id="5" name="Footer Placeholder 4">
            <a:extLst>
              <a:ext uri="{FF2B5EF4-FFF2-40B4-BE49-F238E27FC236}">
                <a16:creationId xmlns:a16="http://schemas.microsoft.com/office/drawing/2014/main" xmlns=""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2140D36-2E71-4F27-967F-7A3E4C6EE197}"/>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7" name="Freeform: Shape 6">
            <a:extLst>
              <a:ext uri="{FF2B5EF4-FFF2-40B4-BE49-F238E27FC236}">
                <a16:creationId xmlns:a16="http://schemas.microsoft.com/office/drawing/2014/main" xmlns=""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xmlns=""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99664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6749755-9FF4-428A-AEB7-1A6477466741}"/>
              </a:ext>
            </a:extLst>
          </p:cNvPr>
          <p:cNvSpPr>
            <a:spLocks noGrp="1"/>
          </p:cNvSpPr>
          <p:nvPr>
            <p:ph type="dt" sz="half" idx="10"/>
          </p:nvPr>
        </p:nvSpPr>
        <p:spPr/>
        <p:txBody>
          <a:bodyPr/>
          <a:lstStyle/>
          <a:p>
            <a:fld id="{82EDB8D0-98ED-4B86-9D5F-E61ADC70144D}" type="datetimeFigureOut">
              <a:rPr lang="en-US" smtClean="0"/>
              <a:pPr/>
              <a:t>4/1/2023</a:t>
            </a:fld>
            <a:endParaRPr lang="en-US"/>
          </a:p>
        </p:txBody>
      </p:sp>
      <p:sp>
        <p:nvSpPr>
          <p:cNvPr id="5" name="Footer Placeholder 4">
            <a:extLst>
              <a:ext uri="{FF2B5EF4-FFF2-40B4-BE49-F238E27FC236}">
                <a16:creationId xmlns:a16="http://schemas.microsoft.com/office/drawing/2014/main" xmlns=""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4D24C42-4B05-4EEF-BE14-29041EC9C0E5}"/>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7" name="Freeform: Shape 6">
            <a:extLst>
              <a:ext uri="{FF2B5EF4-FFF2-40B4-BE49-F238E27FC236}">
                <a16:creationId xmlns:a16="http://schemas.microsoft.com/office/drawing/2014/main" xmlns=""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xmlns=""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403196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E82FA1-02B7-467E-9F16-D178149407C5}"/>
              </a:ext>
            </a:extLst>
          </p:cNvPr>
          <p:cNvSpPr>
            <a:spLocks noGrp="1"/>
          </p:cNvSpPr>
          <p:nvPr>
            <p:ph type="dt" sz="half" idx="10"/>
          </p:nvPr>
        </p:nvSpPr>
        <p:spPr/>
        <p:txBody>
          <a:bodyPr/>
          <a:lstStyle/>
          <a:p>
            <a:fld id="{82EDB8D0-98ED-4B86-9D5F-E61ADC70144D}" type="datetimeFigureOut">
              <a:rPr lang="en-US" smtClean="0"/>
              <a:pPr/>
              <a:t>4/1/2023</a:t>
            </a:fld>
            <a:endParaRPr lang="en-US" dirty="0"/>
          </a:p>
        </p:txBody>
      </p:sp>
      <p:sp>
        <p:nvSpPr>
          <p:cNvPr id="5" name="Footer Placeholder 4">
            <a:extLst>
              <a:ext uri="{FF2B5EF4-FFF2-40B4-BE49-F238E27FC236}">
                <a16:creationId xmlns:a16="http://schemas.microsoft.com/office/drawing/2014/main" xmlns=""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2CA5B62-3338-46A5-B381-A63B88CB0DDA}"/>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7" name="Freeform: Shape 6">
            <a:extLst>
              <a:ext uri="{FF2B5EF4-FFF2-40B4-BE49-F238E27FC236}">
                <a16:creationId xmlns:a16="http://schemas.microsoft.com/office/drawing/2014/main" xmlns=""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xmlns=""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25449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AA5F313-1240-47AE-A026-7F349292B5CA}"/>
              </a:ext>
            </a:extLst>
          </p:cNvPr>
          <p:cNvSpPr>
            <a:spLocks noGrp="1"/>
          </p:cNvSpPr>
          <p:nvPr>
            <p:ph type="dt" sz="half" idx="10"/>
          </p:nvPr>
        </p:nvSpPr>
        <p:spPr/>
        <p:txBody>
          <a:bodyPr/>
          <a:lstStyle/>
          <a:p>
            <a:fld id="{82EDB8D0-98ED-4B86-9D5F-E61ADC70144D}" type="datetimeFigureOut">
              <a:rPr lang="en-US" smtClean="0"/>
              <a:pPr/>
              <a:t>4/1/2023</a:t>
            </a:fld>
            <a:endParaRPr lang="en-US"/>
          </a:p>
        </p:txBody>
      </p:sp>
      <p:sp>
        <p:nvSpPr>
          <p:cNvPr id="5" name="Footer Placeholder 4">
            <a:extLst>
              <a:ext uri="{FF2B5EF4-FFF2-40B4-BE49-F238E27FC236}">
                <a16:creationId xmlns:a16="http://schemas.microsoft.com/office/drawing/2014/main" xmlns=""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494C5B6-1598-48B4-9B3A-3078FDBE90B7}"/>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9" name="Freeform: Shape 8">
            <a:extLst>
              <a:ext uri="{FF2B5EF4-FFF2-40B4-BE49-F238E27FC236}">
                <a16:creationId xmlns:a16="http://schemas.microsoft.com/office/drawing/2014/main" xmlns=""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xmlns=""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713446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3D8B65F-F709-469F-9961-4D01896CAA12}"/>
              </a:ext>
            </a:extLst>
          </p:cNvPr>
          <p:cNvSpPr>
            <a:spLocks noGrp="1"/>
          </p:cNvSpPr>
          <p:nvPr>
            <p:ph type="dt" sz="half" idx="10"/>
          </p:nvPr>
        </p:nvSpPr>
        <p:spPr/>
        <p:txBody>
          <a:bodyPr/>
          <a:lstStyle/>
          <a:p>
            <a:fld id="{82EDB8D0-98ED-4B86-9D5F-E61ADC70144D}" type="datetimeFigureOut">
              <a:rPr lang="en-US" smtClean="0"/>
              <a:pPr/>
              <a:t>4/1/2023</a:t>
            </a:fld>
            <a:endParaRPr lang="en-US"/>
          </a:p>
        </p:txBody>
      </p:sp>
      <p:sp>
        <p:nvSpPr>
          <p:cNvPr id="6" name="Footer Placeholder 5">
            <a:extLst>
              <a:ext uri="{FF2B5EF4-FFF2-40B4-BE49-F238E27FC236}">
                <a16:creationId xmlns:a16="http://schemas.microsoft.com/office/drawing/2014/main" xmlns=""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100D60B-86A1-479D-BCE8-06D2C3DBC94E}"/>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8" name="Freeform: Shape 7">
            <a:extLst>
              <a:ext uri="{FF2B5EF4-FFF2-40B4-BE49-F238E27FC236}">
                <a16:creationId xmlns:a16="http://schemas.microsoft.com/office/drawing/2014/main" xmlns=""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xmlns=""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58613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8A5018-8A77-40E8-B159-4894ECF228B1}"/>
              </a:ext>
            </a:extLst>
          </p:cNvPr>
          <p:cNvSpPr>
            <a:spLocks noGrp="1"/>
          </p:cNvSpPr>
          <p:nvPr>
            <p:ph type="dt" sz="half" idx="10"/>
          </p:nvPr>
        </p:nvSpPr>
        <p:spPr/>
        <p:txBody>
          <a:bodyPr/>
          <a:lstStyle/>
          <a:p>
            <a:fld id="{82EDB8D0-98ED-4B86-9D5F-E61ADC70144D}" type="datetimeFigureOut">
              <a:rPr lang="en-US" smtClean="0"/>
              <a:pPr/>
              <a:t>4/1/2023</a:t>
            </a:fld>
            <a:endParaRPr lang="en-US"/>
          </a:p>
        </p:txBody>
      </p:sp>
      <p:sp>
        <p:nvSpPr>
          <p:cNvPr id="8" name="Footer Placeholder 7">
            <a:extLst>
              <a:ext uri="{FF2B5EF4-FFF2-40B4-BE49-F238E27FC236}">
                <a16:creationId xmlns:a16="http://schemas.microsoft.com/office/drawing/2014/main" xmlns=""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C8D29F7D-B101-4950-A2C0-F350FB26D45F}"/>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10" name="Freeform: Shape 9">
            <a:extLst>
              <a:ext uri="{FF2B5EF4-FFF2-40B4-BE49-F238E27FC236}">
                <a16:creationId xmlns:a16="http://schemas.microsoft.com/office/drawing/2014/main" xmlns=""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xmlns=""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403486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54D3190-B78C-42F1-9D62-F523886BBE51}"/>
              </a:ext>
            </a:extLst>
          </p:cNvPr>
          <p:cNvSpPr>
            <a:spLocks noGrp="1"/>
          </p:cNvSpPr>
          <p:nvPr>
            <p:ph type="dt" sz="half" idx="10"/>
          </p:nvPr>
        </p:nvSpPr>
        <p:spPr/>
        <p:txBody>
          <a:bodyPr/>
          <a:lstStyle/>
          <a:p>
            <a:fld id="{82EDB8D0-98ED-4B86-9D5F-E61ADC70144D}" type="datetimeFigureOut">
              <a:rPr lang="en-US" smtClean="0"/>
              <a:pPr/>
              <a:t>4/1/2023</a:t>
            </a:fld>
            <a:endParaRPr lang="en-US"/>
          </a:p>
        </p:txBody>
      </p:sp>
      <p:sp>
        <p:nvSpPr>
          <p:cNvPr id="4" name="Footer Placeholder 3">
            <a:extLst>
              <a:ext uri="{FF2B5EF4-FFF2-40B4-BE49-F238E27FC236}">
                <a16:creationId xmlns:a16="http://schemas.microsoft.com/office/drawing/2014/main" xmlns=""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101CBCC-4CC2-49BD-B155-01E0F4D798BE}"/>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6" name="Freeform: Shape 5">
            <a:extLst>
              <a:ext uri="{FF2B5EF4-FFF2-40B4-BE49-F238E27FC236}">
                <a16:creationId xmlns:a16="http://schemas.microsoft.com/office/drawing/2014/main" xmlns=""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xmlns=""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824334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7024287-C9B9-48AC-8E4D-A282DE2F44F5}"/>
              </a:ext>
            </a:extLst>
          </p:cNvPr>
          <p:cNvSpPr>
            <a:spLocks noGrp="1"/>
          </p:cNvSpPr>
          <p:nvPr>
            <p:ph type="dt" sz="half" idx="10"/>
          </p:nvPr>
        </p:nvSpPr>
        <p:spPr/>
        <p:txBody>
          <a:bodyPr/>
          <a:lstStyle/>
          <a:p>
            <a:fld id="{82EDB8D0-98ED-4B86-9D5F-E61ADC70144D}" type="datetimeFigureOut">
              <a:rPr lang="en-US" smtClean="0"/>
              <a:pPr/>
              <a:t>4/1/2023</a:t>
            </a:fld>
            <a:endParaRPr lang="en-US"/>
          </a:p>
        </p:txBody>
      </p:sp>
      <p:sp>
        <p:nvSpPr>
          <p:cNvPr id="3" name="Footer Placeholder 2">
            <a:extLst>
              <a:ext uri="{FF2B5EF4-FFF2-40B4-BE49-F238E27FC236}">
                <a16:creationId xmlns:a16="http://schemas.microsoft.com/office/drawing/2014/main" xmlns=""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CBE73CE-2859-4D49-A9EC-26AF3FBDF6A3}"/>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5" name="Freeform: Shape 4">
            <a:extLst>
              <a:ext uri="{FF2B5EF4-FFF2-40B4-BE49-F238E27FC236}">
                <a16:creationId xmlns:a16="http://schemas.microsoft.com/office/drawing/2014/main" xmlns=""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xmlns=""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16217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1A70783-FF31-4C4E-9196-EB169B209747}"/>
              </a:ext>
            </a:extLst>
          </p:cNvPr>
          <p:cNvSpPr>
            <a:spLocks noGrp="1"/>
          </p:cNvSpPr>
          <p:nvPr>
            <p:ph type="dt" sz="half" idx="10"/>
          </p:nvPr>
        </p:nvSpPr>
        <p:spPr/>
        <p:txBody>
          <a:bodyPr/>
          <a:lstStyle/>
          <a:p>
            <a:fld id="{82EDB8D0-98ED-4B86-9D5F-E61ADC70144D}" type="datetimeFigureOut">
              <a:rPr lang="en-US" smtClean="0"/>
              <a:pPr/>
              <a:t>4/1/2023</a:t>
            </a:fld>
            <a:endParaRPr lang="en-US"/>
          </a:p>
        </p:txBody>
      </p:sp>
      <p:sp>
        <p:nvSpPr>
          <p:cNvPr id="6" name="Footer Placeholder 5">
            <a:extLst>
              <a:ext uri="{FF2B5EF4-FFF2-40B4-BE49-F238E27FC236}">
                <a16:creationId xmlns:a16="http://schemas.microsoft.com/office/drawing/2014/main" xmlns=""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87E50A0-1E05-49C5-88C9-46267751201F}"/>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8" name="Freeform: Shape 7">
            <a:extLst>
              <a:ext uri="{FF2B5EF4-FFF2-40B4-BE49-F238E27FC236}">
                <a16:creationId xmlns:a16="http://schemas.microsoft.com/office/drawing/2014/main" xmlns=""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xmlns=""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4191359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2A07CB7-0520-4D64-B76C-C31AC557832D}"/>
              </a:ext>
            </a:extLst>
          </p:cNvPr>
          <p:cNvSpPr>
            <a:spLocks noGrp="1"/>
          </p:cNvSpPr>
          <p:nvPr>
            <p:ph type="dt" sz="half" idx="10"/>
          </p:nvPr>
        </p:nvSpPr>
        <p:spPr/>
        <p:txBody>
          <a:bodyPr/>
          <a:lstStyle/>
          <a:p>
            <a:fld id="{82EDB8D0-98ED-4B86-9D5F-E61ADC70144D}" type="datetimeFigureOut">
              <a:rPr lang="en-US" smtClean="0"/>
              <a:pPr/>
              <a:t>4/1/2023</a:t>
            </a:fld>
            <a:endParaRPr lang="en-US"/>
          </a:p>
        </p:txBody>
      </p:sp>
      <p:sp>
        <p:nvSpPr>
          <p:cNvPr id="6" name="Footer Placeholder 5">
            <a:extLst>
              <a:ext uri="{FF2B5EF4-FFF2-40B4-BE49-F238E27FC236}">
                <a16:creationId xmlns:a16="http://schemas.microsoft.com/office/drawing/2014/main" xmlns=""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5E96AEB-9481-4CCE-B110-FEDD334835B8}"/>
              </a:ext>
            </a:extLst>
          </p:cNvPr>
          <p:cNvSpPr>
            <a:spLocks noGrp="1"/>
          </p:cNvSpPr>
          <p:nvPr>
            <p:ph type="sldNum" sz="quarter" idx="12"/>
          </p:nvPr>
        </p:nvSpPr>
        <p:spPr/>
        <p:txBody>
          <a:bodyPr/>
          <a:lstStyle/>
          <a:p>
            <a:fld id="{4854181D-6920-4594-9A5D-6CE56DC9F8B2}" type="slidenum">
              <a:rPr lang="en-US" smtClean="0"/>
              <a:pPr/>
              <a:t>‹#›</a:t>
            </a:fld>
            <a:endParaRPr lang="en-US"/>
          </a:p>
        </p:txBody>
      </p:sp>
      <p:sp>
        <p:nvSpPr>
          <p:cNvPr id="8" name="Freeform: Shape 7">
            <a:extLst>
              <a:ext uri="{FF2B5EF4-FFF2-40B4-BE49-F238E27FC236}">
                <a16:creationId xmlns:a16="http://schemas.microsoft.com/office/drawing/2014/main" xmlns=""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xmlns=""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638439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4/1/2023</a:t>
            </a:fld>
            <a:endParaRPr lang="en-US" dirty="0"/>
          </a:p>
        </p:txBody>
      </p:sp>
      <p:sp>
        <p:nvSpPr>
          <p:cNvPr id="5" name="Footer Placeholder 4">
            <a:extLst>
              <a:ext uri="{FF2B5EF4-FFF2-40B4-BE49-F238E27FC236}">
                <a16:creationId xmlns:a16="http://schemas.microsoft.com/office/drawing/2014/main" xmlns=""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xmlns=""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xmlns="" val="1608822534"/>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1" r:id="rId6"/>
    <p:sldLayoutId id="2147483687" r:id="rId7"/>
    <p:sldLayoutId id="2147483688" r:id="rId8"/>
    <p:sldLayoutId id="2147483689" r:id="rId9"/>
    <p:sldLayoutId id="2147483690" r:id="rId10"/>
    <p:sldLayoutId id="214748369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nlinegdb.com/online_c_compiler"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022764" y="5288340"/>
            <a:ext cx="8382000" cy="1569660"/>
          </a:xfrm>
          <a:prstGeom prst="rect">
            <a:avLst/>
          </a:prstGeom>
          <a:noFill/>
        </p:spPr>
        <p:txBody>
          <a:bodyPr wrap="square" rtlCol="0">
            <a:spAutoFit/>
          </a:bodyPr>
          <a:lstStyle/>
          <a:p>
            <a:pPr algn="ctr"/>
            <a:r>
              <a:rPr lang="en-IN" sz="2400" b="1" spc="300" dirty="0" smtClean="0">
                <a:solidFill>
                  <a:schemeClr val="accent6">
                    <a:lumMod val="20000"/>
                    <a:lumOff val="80000"/>
                  </a:schemeClr>
                </a:solidFill>
              </a:rPr>
              <a:t>Dr. S. Abdul </a:t>
            </a:r>
            <a:r>
              <a:rPr lang="en-IN" sz="2400" b="1" spc="300" dirty="0" err="1" smtClean="0">
                <a:solidFill>
                  <a:schemeClr val="accent6">
                    <a:lumMod val="20000"/>
                    <a:lumOff val="80000"/>
                  </a:schemeClr>
                </a:solidFill>
              </a:rPr>
              <a:t>Saleem</a:t>
            </a:r>
            <a:endParaRPr lang="en-IN" sz="2400" b="1" spc="300" dirty="0" smtClean="0">
              <a:solidFill>
                <a:schemeClr val="accent6">
                  <a:lumMod val="20000"/>
                  <a:lumOff val="80000"/>
                </a:schemeClr>
              </a:solidFill>
            </a:endParaRPr>
          </a:p>
          <a:p>
            <a:pPr algn="ctr"/>
            <a:r>
              <a:rPr lang="en-IN" sz="2400" b="1" spc="300" dirty="0" smtClean="0">
                <a:solidFill>
                  <a:schemeClr val="accent6">
                    <a:lumMod val="20000"/>
                    <a:lumOff val="80000"/>
                  </a:schemeClr>
                </a:solidFill>
              </a:rPr>
              <a:t>Associate Professor of Comp. Science</a:t>
            </a:r>
          </a:p>
          <a:p>
            <a:pPr algn="ctr"/>
            <a:r>
              <a:rPr lang="en-IN" sz="2400" b="1" spc="300" dirty="0" smtClean="0">
                <a:solidFill>
                  <a:schemeClr val="accent6">
                    <a:lumMod val="20000"/>
                    <a:lumOff val="80000"/>
                  </a:schemeClr>
                </a:solidFill>
              </a:rPr>
              <a:t>Jamal Mohamed College(Autonomous)</a:t>
            </a:r>
          </a:p>
          <a:p>
            <a:pPr algn="ctr"/>
            <a:r>
              <a:rPr lang="en-IN" sz="2400" b="1" spc="300" dirty="0" smtClean="0">
                <a:solidFill>
                  <a:schemeClr val="accent6">
                    <a:lumMod val="20000"/>
                    <a:lumOff val="80000"/>
                  </a:schemeClr>
                </a:solidFill>
              </a:rPr>
              <a:t>Tiruchirappalli-20</a:t>
            </a:r>
            <a:r>
              <a:rPr lang="en-IN" sz="2400" b="1" spc="300" dirty="0" smtClean="0">
                <a:solidFill>
                  <a:srgbClr val="C00000"/>
                </a:solidFill>
              </a:rPr>
              <a:t> </a:t>
            </a:r>
            <a:endParaRPr lang="en-IN" sz="2400" b="1" spc="300" dirty="0">
              <a:solidFill>
                <a:srgbClr val="C00000"/>
              </a:solidFill>
            </a:endParaRPr>
          </a:p>
        </p:txBody>
      </p:sp>
      <p:pic>
        <p:nvPicPr>
          <p:cNvPr id="3074" name="Picture 2" descr="F:\dept\IT-Dept\ERP\presentation\IBCA-C\c-download.jpg"/>
          <p:cNvPicPr>
            <a:picLocks noChangeAspect="1" noChangeArrowheads="1"/>
          </p:cNvPicPr>
          <p:nvPr/>
        </p:nvPicPr>
        <p:blipFill>
          <a:blip r:embed="rId2"/>
          <a:srcRect/>
          <a:stretch>
            <a:fillRect/>
          </a:stretch>
        </p:blipFill>
        <p:spPr bwMode="auto">
          <a:xfrm>
            <a:off x="0" y="0"/>
            <a:ext cx="12191999" cy="6858000"/>
          </a:xfrm>
          <a:prstGeom prst="rect">
            <a:avLst/>
          </a:prstGeom>
          <a:noFill/>
        </p:spPr>
      </p:pic>
      <p:sp>
        <p:nvSpPr>
          <p:cNvPr id="6" name="Title 1"/>
          <p:cNvSpPr txBox="1">
            <a:spLocks/>
          </p:cNvSpPr>
          <p:nvPr/>
        </p:nvSpPr>
        <p:spPr>
          <a:xfrm>
            <a:off x="4558145" y="5680423"/>
            <a:ext cx="7633855" cy="1177577"/>
          </a:xfrm>
          <a:prstGeom prst="rect">
            <a:avLst/>
          </a:prstGeom>
        </p:spPr>
        <p:txBody>
          <a:bodyPr vert="horz" lIns="91440" tIns="45720" rIns="91440" bIns="45720" rtlCol="0" anchor="b">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Dr. S. Abdul </a:t>
            </a:r>
            <a:r>
              <a:rPr kumimoji="0" lang="en-US" sz="3600" b="0" i="0" u="none" strike="noStrike" kern="1200" cap="none" spc="0" normalizeH="0" baseline="0" noProof="0" dirty="0" err="1" smtClean="0">
                <a:ln>
                  <a:noFill/>
                </a:ln>
                <a:solidFill>
                  <a:schemeClr val="bg1"/>
                </a:solidFill>
                <a:effectLst/>
                <a:uLnTx/>
                <a:uFillTx/>
                <a:latin typeface="+mj-lt"/>
                <a:ea typeface="+mj-ea"/>
                <a:cs typeface="+mj-cs"/>
              </a:rPr>
              <a:t>Saleem</a:t>
            </a:r>
            <a:endParaRPr kumimoji="0" lang="en-US" sz="3600" b="0" i="0"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en-US" sz="3600" dirty="0" smtClean="0">
                <a:solidFill>
                  <a:schemeClr val="bg1"/>
                </a:solidFill>
                <a:latin typeface="+mj-lt"/>
                <a:ea typeface="+mj-ea"/>
                <a:cs typeface="+mj-cs"/>
              </a:rPr>
              <a:t>Associate Professor of Computer Science</a:t>
            </a:r>
          </a:p>
          <a:p>
            <a:pPr lvl="0">
              <a:lnSpc>
                <a:spcPct val="90000"/>
              </a:lnSpc>
              <a:spcBef>
                <a:spcPct val="0"/>
              </a:spcBef>
              <a:defRPr/>
            </a:pPr>
            <a:r>
              <a:rPr lang="en-IN" sz="3600" dirty="0" smtClean="0">
                <a:hlinkClick r:id="rId3"/>
              </a:rPr>
              <a:t>https://www.onlinegdb.com/online_c_compiler#</a:t>
            </a:r>
            <a:endParaRPr kumimoji="0" lang="en-US" sz="36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036" y="295852"/>
            <a:ext cx="3394363" cy="396875"/>
          </a:xfrm>
        </p:spPr>
        <p:txBody>
          <a:bodyPr>
            <a:noAutofit/>
          </a:bodyPr>
          <a:lstStyle/>
          <a:p>
            <a:pPr algn="ctr"/>
            <a:r>
              <a:rPr lang="en-IN" sz="5400" dirty="0" smtClean="0">
                <a:solidFill>
                  <a:srgbClr val="FF0000"/>
                </a:solidFill>
              </a:rPr>
              <a:t>Pointers</a:t>
            </a:r>
            <a:endParaRPr lang="en-IN" sz="5400" dirty="0">
              <a:solidFill>
                <a:srgbClr val="FF0000"/>
              </a:solidFill>
            </a:endParaRPr>
          </a:p>
        </p:txBody>
      </p:sp>
      <p:sp>
        <p:nvSpPr>
          <p:cNvPr id="3" name="Content Placeholder 2"/>
          <p:cNvSpPr>
            <a:spLocks noGrp="1"/>
          </p:cNvSpPr>
          <p:nvPr>
            <p:ph idx="1"/>
          </p:nvPr>
        </p:nvSpPr>
        <p:spPr>
          <a:xfrm>
            <a:off x="838200" y="858982"/>
            <a:ext cx="10515600" cy="5763491"/>
          </a:xfrm>
        </p:spPr>
        <p:txBody>
          <a:bodyPr>
            <a:normAutofit fontScale="92500" lnSpcReduction="20000"/>
          </a:bodyPr>
          <a:lstStyle/>
          <a:p>
            <a:pPr>
              <a:buNone/>
            </a:pPr>
            <a:r>
              <a:rPr lang="en-IN" sz="3100" dirty="0" smtClean="0">
                <a:solidFill>
                  <a:srgbClr val="CD760D"/>
                </a:solidFill>
                <a:latin typeface="Calibri" pitchFamily="34" charset="0"/>
              </a:rPr>
              <a:t>What is Pointer ?</a:t>
            </a:r>
          </a:p>
          <a:p>
            <a:pPr marL="49213" indent="-49213">
              <a:buNone/>
            </a:pPr>
            <a:r>
              <a:rPr lang="en-IN" sz="3100" dirty="0" smtClean="0">
                <a:latin typeface="Calibri" pitchFamily="34" charset="0"/>
              </a:rPr>
              <a:t> Pointer is a variable, which holds the address of another variable. Pointer variable is </a:t>
            </a:r>
            <a:r>
              <a:rPr lang="en-IN" sz="3100" dirty="0" err="1" smtClean="0">
                <a:latin typeface="Calibri" pitchFamily="34" charset="0"/>
              </a:rPr>
              <a:t>preceeded</a:t>
            </a:r>
            <a:r>
              <a:rPr lang="en-IN" sz="3100" dirty="0" smtClean="0">
                <a:latin typeface="Calibri" pitchFamily="34" charset="0"/>
              </a:rPr>
              <a:t> by ‘*’ Asterisk symbol</a:t>
            </a:r>
          </a:p>
          <a:p>
            <a:pPr>
              <a:buNone/>
            </a:pPr>
            <a:r>
              <a:rPr lang="en-IN" sz="3100" dirty="0" smtClean="0">
                <a:latin typeface="Calibri" pitchFamily="34" charset="0"/>
              </a:rPr>
              <a:t>   For example </a:t>
            </a:r>
          </a:p>
          <a:p>
            <a:pPr>
              <a:buNone/>
            </a:pPr>
            <a:r>
              <a:rPr lang="en-IN" sz="3100" dirty="0" smtClean="0">
                <a:solidFill>
                  <a:srgbClr val="0070C0"/>
                </a:solidFill>
                <a:latin typeface="Calibri" pitchFamily="34" charset="0"/>
              </a:rPr>
              <a:t>#include&lt;</a:t>
            </a:r>
            <a:r>
              <a:rPr lang="en-IN" sz="3100" dirty="0" err="1" smtClean="0">
                <a:solidFill>
                  <a:srgbClr val="0070C0"/>
                </a:solidFill>
                <a:latin typeface="Calibri" pitchFamily="34" charset="0"/>
              </a:rPr>
              <a:t>stdio.h</a:t>
            </a:r>
            <a:r>
              <a:rPr lang="en-IN" sz="3100" dirty="0" smtClean="0">
                <a:solidFill>
                  <a:srgbClr val="0070C0"/>
                </a:solidFill>
                <a:latin typeface="Calibri" pitchFamily="34" charset="0"/>
              </a:rPr>
              <a:t>&gt;</a:t>
            </a:r>
          </a:p>
          <a:p>
            <a:pPr>
              <a:buNone/>
            </a:pPr>
            <a:r>
              <a:rPr lang="en-IN" sz="3100" dirty="0" smtClean="0">
                <a:solidFill>
                  <a:srgbClr val="0070C0"/>
                </a:solidFill>
                <a:latin typeface="Calibri" pitchFamily="34" charset="0"/>
              </a:rPr>
              <a:t>void main()</a:t>
            </a:r>
          </a:p>
          <a:p>
            <a:pPr>
              <a:buNone/>
            </a:pPr>
            <a:r>
              <a:rPr lang="en-IN" sz="3100" dirty="0" smtClean="0">
                <a:solidFill>
                  <a:srgbClr val="0070C0"/>
                </a:solidFill>
                <a:latin typeface="Calibri" pitchFamily="34" charset="0"/>
              </a:rPr>
              <a:t>{   </a:t>
            </a:r>
            <a:r>
              <a:rPr lang="en-IN" sz="3100" dirty="0" err="1" smtClean="0">
                <a:solidFill>
                  <a:srgbClr val="0070C0"/>
                </a:solidFill>
                <a:latin typeface="Calibri" pitchFamily="34" charset="0"/>
              </a:rPr>
              <a:t>int</a:t>
            </a:r>
            <a:r>
              <a:rPr lang="en-IN" sz="3100" dirty="0" smtClean="0">
                <a:solidFill>
                  <a:srgbClr val="0070C0"/>
                </a:solidFill>
                <a:latin typeface="Calibri" pitchFamily="34" charset="0"/>
              </a:rPr>
              <a:t> a=10,*p;   </a:t>
            </a:r>
          </a:p>
          <a:p>
            <a:pPr>
              <a:buNone/>
            </a:pPr>
            <a:r>
              <a:rPr lang="en-IN" sz="3100" dirty="0" smtClean="0">
                <a:solidFill>
                  <a:srgbClr val="0070C0"/>
                </a:solidFill>
                <a:latin typeface="Calibri" pitchFamily="34" charset="0"/>
              </a:rPr>
              <a:t>     p = &amp;a;     </a:t>
            </a:r>
          </a:p>
          <a:p>
            <a:pPr>
              <a:buNone/>
            </a:pPr>
            <a:r>
              <a:rPr lang="en-IN" sz="3100" dirty="0" smtClean="0">
                <a:solidFill>
                  <a:srgbClr val="0070C0"/>
                </a:solidFill>
                <a:latin typeface="Calibri" pitchFamily="34" charset="0"/>
              </a:rPr>
              <a:t>  </a:t>
            </a:r>
            <a:r>
              <a:rPr lang="en-IN" sz="3100" dirty="0" err="1" smtClean="0">
                <a:solidFill>
                  <a:srgbClr val="0070C0"/>
                </a:solidFill>
                <a:latin typeface="Calibri" pitchFamily="34" charset="0"/>
              </a:rPr>
              <a:t>printf</a:t>
            </a:r>
            <a:r>
              <a:rPr lang="en-IN" sz="3100" dirty="0" smtClean="0">
                <a:solidFill>
                  <a:srgbClr val="0070C0"/>
                </a:solidFill>
                <a:latin typeface="Calibri" pitchFamily="34" charset="0"/>
              </a:rPr>
              <a:t>("\</a:t>
            </a:r>
            <a:r>
              <a:rPr lang="en-IN" sz="3100" dirty="0" err="1" smtClean="0">
                <a:solidFill>
                  <a:srgbClr val="0070C0"/>
                </a:solidFill>
                <a:latin typeface="Calibri" pitchFamily="34" charset="0"/>
              </a:rPr>
              <a:t>na</a:t>
            </a:r>
            <a:r>
              <a:rPr lang="en-IN" sz="3100" dirty="0" smtClean="0">
                <a:solidFill>
                  <a:srgbClr val="0070C0"/>
                </a:solidFill>
                <a:latin typeface="Calibri" pitchFamily="34" charset="0"/>
              </a:rPr>
              <a:t> = %</a:t>
            </a:r>
            <a:r>
              <a:rPr lang="en-IN" sz="3100" dirty="0" err="1" smtClean="0">
                <a:solidFill>
                  <a:srgbClr val="0070C0"/>
                </a:solidFill>
                <a:latin typeface="Calibri" pitchFamily="34" charset="0"/>
              </a:rPr>
              <a:t>d",a</a:t>
            </a:r>
            <a:r>
              <a:rPr lang="en-IN" sz="3100" dirty="0" smtClean="0">
                <a:solidFill>
                  <a:srgbClr val="0070C0"/>
                </a:solidFill>
                <a:latin typeface="Calibri" pitchFamily="34" charset="0"/>
              </a:rPr>
              <a:t>);  </a:t>
            </a:r>
          </a:p>
          <a:p>
            <a:pPr>
              <a:buNone/>
            </a:pPr>
            <a:r>
              <a:rPr lang="en-IN" sz="3100" dirty="0" smtClean="0">
                <a:solidFill>
                  <a:srgbClr val="0070C0"/>
                </a:solidFill>
                <a:latin typeface="Calibri" pitchFamily="34" charset="0"/>
              </a:rPr>
              <a:t>  </a:t>
            </a:r>
            <a:r>
              <a:rPr lang="en-IN" sz="3100" dirty="0" err="1" smtClean="0">
                <a:solidFill>
                  <a:srgbClr val="0070C0"/>
                </a:solidFill>
                <a:latin typeface="Calibri" pitchFamily="34" charset="0"/>
              </a:rPr>
              <a:t>printf</a:t>
            </a:r>
            <a:r>
              <a:rPr lang="en-IN" sz="3100" dirty="0" smtClean="0">
                <a:solidFill>
                  <a:srgbClr val="0070C0"/>
                </a:solidFill>
                <a:latin typeface="Calibri" pitchFamily="34" charset="0"/>
              </a:rPr>
              <a:t>("\n*p = %d",*p);</a:t>
            </a:r>
          </a:p>
          <a:p>
            <a:pPr>
              <a:buNone/>
            </a:pPr>
            <a:r>
              <a:rPr lang="en-IN" sz="3100" dirty="0" smtClean="0">
                <a:solidFill>
                  <a:srgbClr val="0070C0"/>
                </a:solidFill>
                <a:latin typeface="Calibri" pitchFamily="34" charset="0"/>
              </a:rPr>
              <a:t> }</a:t>
            </a:r>
          </a:p>
          <a:p>
            <a:pPr marL="6350" indent="-6350" algn="just">
              <a:buNone/>
            </a:pPr>
            <a:r>
              <a:rPr lang="en-IN" sz="3100" dirty="0" smtClean="0">
                <a:solidFill>
                  <a:srgbClr val="000066"/>
                </a:solidFill>
                <a:latin typeface="Calibri" pitchFamily="34" charset="0"/>
              </a:rPr>
              <a:t>In the above program, the address of variable ‘a’ is assigned on pointer  variable ‘p’. So now ‘p’ points to the location of variable ‘a’ and prints the value as ‘10’ </a:t>
            </a:r>
          </a:p>
          <a:p>
            <a:pPr>
              <a:buNone/>
            </a:pPr>
            <a:endParaRPr lang="en-IN" sz="3100" dirty="0" smtClean="0">
              <a:solidFill>
                <a:srgbClr val="000066"/>
              </a:solidFill>
              <a:latin typeface="Calibri" pitchFamily="34" charset="0"/>
            </a:endParaRPr>
          </a:p>
          <a:p>
            <a:pPr>
              <a:buNone/>
            </a:pP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3436" y="365126"/>
            <a:ext cx="8361218" cy="535420"/>
          </a:xfrm>
        </p:spPr>
        <p:txBody>
          <a:bodyPr>
            <a:noAutofit/>
          </a:bodyPr>
          <a:lstStyle/>
          <a:p>
            <a:r>
              <a:rPr lang="en-IN" dirty="0" smtClean="0">
                <a:solidFill>
                  <a:srgbClr val="FF0000"/>
                </a:solidFill>
              </a:rPr>
              <a:t>Call by value and Call by reference</a:t>
            </a:r>
            <a:endParaRPr lang="en-IN" dirty="0">
              <a:solidFill>
                <a:srgbClr val="FF0000"/>
              </a:solidFill>
            </a:endParaRPr>
          </a:p>
        </p:txBody>
      </p:sp>
      <p:sp>
        <p:nvSpPr>
          <p:cNvPr id="3" name="Content Placeholder 2"/>
          <p:cNvSpPr>
            <a:spLocks noGrp="1"/>
          </p:cNvSpPr>
          <p:nvPr>
            <p:ph idx="1"/>
          </p:nvPr>
        </p:nvSpPr>
        <p:spPr>
          <a:xfrm>
            <a:off x="838200" y="1063625"/>
            <a:ext cx="10515600" cy="5558848"/>
          </a:xfrm>
        </p:spPr>
        <p:txBody>
          <a:bodyPr>
            <a:normAutofit fontScale="85000" lnSpcReduction="20000"/>
          </a:bodyPr>
          <a:lstStyle/>
          <a:p>
            <a:pPr marL="49213" indent="33338" algn="just">
              <a:buNone/>
            </a:pPr>
            <a:r>
              <a:rPr lang="en-US" sz="3100" dirty="0" smtClean="0">
                <a:latin typeface="Calibri" pitchFamily="34" charset="0"/>
              </a:rPr>
              <a:t>The function call statement always pass the ‘values’ of variables to the called function. Such function calls are called ‘calls by value’. It means that, we are passing only values of variables to called function. Therefore any changes made on these values in called function will not affect the variables in the calling function. For example</a:t>
            </a:r>
            <a:endParaRPr lang="en-IN" sz="3100" dirty="0" smtClean="0">
              <a:latin typeface="Calibri" pitchFamily="34" charset="0"/>
            </a:endParaRPr>
          </a:p>
          <a:p>
            <a:pPr marL="49213" indent="574675" algn="just">
              <a:buNone/>
            </a:pPr>
            <a:r>
              <a:rPr lang="en-US" sz="3100" dirty="0" smtClean="0">
                <a:latin typeface="Calibri" pitchFamily="34" charset="0"/>
              </a:rPr>
              <a:t>sum = </a:t>
            </a:r>
            <a:r>
              <a:rPr lang="en-US" sz="3100" dirty="0" err="1" smtClean="0">
                <a:latin typeface="Calibri" pitchFamily="34" charset="0"/>
              </a:rPr>
              <a:t>calsum</a:t>
            </a:r>
            <a:r>
              <a:rPr lang="en-US" sz="3100" dirty="0" smtClean="0">
                <a:latin typeface="Calibri" pitchFamily="34" charset="0"/>
              </a:rPr>
              <a:t> ( a, b, c ) ;</a:t>
            </a:r>
            <a:endParaRPr lang="en-IN" sz="3100" dirty="0" smtClean="0">
              <a:latin typeface="Calibri" pitchFamily="34" charset="0"/>
            </a:endParaRPr>
          </a:p>
          <a:p>
            <a:pPr marL="49213" indent="574675" algn="just">
              <a:buNone/>
            </a:pPr>
            <a:r>
              <a:rPr lang="en-US" sz="3100" dirty="0" smtClean="0">
                <a:latin typeface="Calibri" pitchFamily="34" charset="0"/>
              </a:rPr>
              <a:t>f = </a:t>
            </a:r>
            <a:r>
              <a:rPr lang="en-US" sz="3100" dirty="0" err="1" smtClean="0">
                <a:latin typeface="Calibri" pitchFamily="34" charset="0"/>
              </a:rPr>
              <a:t>factr</a:t>
            </a:r>
            <a:r>
              <a:rPr lang="en-US" sz="3100" dirty="0" smtClean="0">
                <a:latin typeface="Calibri" pitchFamily="34" charset="0"/>
              </a:rPr>
              <a:t> ( a ) ;</a:t>
            </a:r>
          </a:p>
          <a:p>
            <a:pPr marL="49213" indent="33338" algn="just">
              <a:buNone/>
            </a:pPr>
            <a:endParaRPr lang="en-IN" sz="3100" dirty="0" smtClean="0">
              <a:latin typeface="Calibri" pitchFamily="34" charset="0"/>
            </a:endParaRPr>
          </a:p>
          <a:p>
            <a:pPr marL="49213" indent="33338" algn="just">
              <a:buNone/>
            </a:pPr>
            <a:r>
              <a:rPr lang="en-US" sz="3100" dirty="0" smtClean="0">
                <a:latin typeface="Calibri" pitchFamily="34" charset="0"/>
              </a:rPr>
              <a:t>Instead of passing the value of a variable to a function , we can also pass the location number (also called address) of the variable to a function. It is called ‘call by reference’.</a:t>
            </a:r>
            <a:endParaRPr lang="en-IN" sz="3100" dirty="0" smtClean="0">
              <a:latin typeface="Calibri" pitchFamily="34" charset="0"/>
            </a:endParaRPr>
          </a:p>
          <a:p>
            <a:pPr marL="49213" indent="33338" algn="just">
              <a:buNone/>
            </a:pPr>
            <a:r>
              <a:rPr lang="en-US" sz="3100" dirty="0" smtClean="0">
                <a:latin typeface="Calibri" pitchFamily="34" charset="0"/>
              </a:rPr>
              <a:t>In call by reference, the pointers in the called function point to the variables in the calling function. Therefore these pointers can affect the actual arguments in the calling function.</a:t>
            </a:r>
            <a:endParaRPr lang="en-IN" sz="3100" dirty="0" smtClean="0">
              <a:latin typeface="Calibri" pitchFamily="34" charset="0"/>
            </a:endParaRPr>
          </a:p>
          <a:p>
            <a:pPr marL="49213" indent="33338" algn="just">
              <a:buNone/>
            </a:pPr>
            <a:r>
              <a:rPr lang="en-US" sz="3100" dirty="0" smtClean="0">
                <a:latin typeface="Calibri" pitchFamily="34" charset="0"/>
              </a:rPr>
              <a:t>For example    </a:t>
            </a:r>
          </a:p>
          <a:p>
            <a:pPr marL="49213" indent="33338" algn="just">
              <a:buNone/>
            </a:pPr>
            <a:r>
              <a:rPr lang="en-US" sz="3100" dirty="0" smtClean="0">
                <a:latin typeface="Calibri" pitchFamily="34" charset="0"/>
              </a:rPr>
              <a:t>        swap(&amp;a, &amp;b);</a:t>
            </a:r>
            <a:endParaRPr lang="en-IN" dirty="0">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7527" y="198870"/>
            <a:ext cx="11069778" cy="410730"/>
          </a:xfrm>
        </p:spPr>
        <p:txBody>
          <a:bodyPr>
            <a:normAutofit fontScale="90000"/>
          </a:bodyPr>
          <a:lstStyle/>
          <a:p>
            <a:r>
              <a:rPr lang="en-IN" sz="3600" dirty="0" smtClean="0">
                <a:solidFill>
                  <a:srgbClr val="FF0000"/>
                </a:solidFill>
              </a:rPr>
              <a:t>Program for swapping numbers using function(Call-by-Value)</a:t>
            </a:r>
            <a:r>
              <a:rPr lang="en-IN" dirty="0" smtClean="0">
                <a:solidFill>
                  <a:srgbClr val="FF0000"/>
                </a:solidFill>
              </a:rPr>
              <a:t> </a:t>
            </a:r>
            <a:endParaRPr lang="en-IN"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911573980"/>
              </p:ext>
            </p:extLst>
          </p:nvPr>
        </p:nvGraphicFramePr>
        <p:xfrm>
          <a:off x="318652" y="719665"/>
          <a:ext cx="11430002" cy="5943600"/>
        </p:xfrm>
        <a:graphic>
          <a:graphicData uri="http://schemas.openxmlformats.org/drawingml/2006/table">
            <a:tbl>
              <a:tblPr firstRow="1" bandRow="1">
                <a:tableStyleId>{5C22544A-7EE6-4342-B048-85BDC9FD1C3A}</a:tableStyleId>
              </a:tblPr>
              <a:tblGrid>
                <a:gridCol w="7065821">
                  <a:extLst>
                    <a:ext uri="{9D8B030D-6E8A-4147-A177-3AD203B41FA5}">
                      <a16:colId xmlns:a16="http://schemas.microsoft.com/office/drawing/2014/main" xmlns="" val="20000"/>
                    </a:ext>
                  </a:extLst>
                </a:gridCol>
                <a:gridCol w="4364181">
                  <a:extLst>
                    <a:ext uri="{9D8B030D-6E8A-4147-A177-3AD203B41FA5}">
                      <a16:colId xmlns:a16="http://schemas.microsoft.com/office/drawing/2014/main" xmlns="" val="20001"/>
                    </a:ext>
                  </a:extLst>
                </a:gridCol>
              </a:tblGrid>
              <a:tr h="4489643">
                <a:tc>
                  <a:txBody>
                    <a:bodyPr/>
                    <a:lstStyle/>
                    <a:p>
                      <a:pPr>
                        <a:buNone/>
                      </a:pPr>
                      <a:r>
                        <a:rPr lang="en-IN" dirty="0" smtClean="0">
                          <a:solidFill>
                            <a:schemeClr val="tx1"/>
                          </a:solidFill>
                        </a:rPr>
                        <a:t>#</a:t>
                      </a:r>
                      <a:r>
                        <a:rPr lang="en-IN" sz="2400" dirty="0" smtClean="0">
                          <a:solidFill>
                            <a:schemeClr val="tx1"/>
                          </a:solidFill>
                        </a:rPr>
                        <a:t>include&lt;</a:t>
                      </a:r>
                      <a:r>
                        <a:rPr lang="en-IN" sz="2400" dirty="0" err="1" smtClean="0">
                          <a:solidFill>
                            <a:schemeClr val="tx1"/>
                          </a:solidFill>
                        </a:rPr>
                        <a:t>stdio.h</a:t>
                      </a:r>
                      <a:r>
                        <a:rPr lang="en-IN" sz="2400" dirty="0" smtClean="0">
                          <a:solidFill>
                            <a:schemeClr val="tx1"/>
                          </a:solidFill>
                        </a:rPr>
                        <a:t>&gt;</a:t>
                      </a:r>
                    </a:p>
                    <a:p>
                      <a:pPr>
                        <a:buNone/>
                      </a:pPr>
                      <a:endParaRPr lang="en-IN" sz="2400" dirty="0" smtClean="0">
                        <a:solidFill>
                          <a:schemeClr val="tx1"/>
                        </a:solidFill>
                      </a:endParaRPr>
                    </a:p>
                    <a:p>
                      <a:pPr>
                        <a:buNone/>
                      </a:pPr>
                      <a:r>
                        <a:rPr lang="en-IN" sz="2400" dirty="0" smtClean="0">
                          <a:solidFill>
                            <a:schemeClr val="tx1"/>
                          </a:solidFill>
                        </a:rPr>
                        <a:t>void swap(</a:t>
                      </a:r>
                      <a:r>
                        <a:rPr lang="en-IN" sz="2400" dirty="0" err="1" smtClean="0">
                          <a:solidFill>
                            <a:schemeClr val="tx1"/>
                          </a:solidFill>
                        </a:rPr>
                        <a:t>int</a:t>
                      </a:r>
                      <a:r>
                        <a:rPr lang="en-IN" sz="2400" baseline="0" dirty="0" smtClean="0">
                          <a:solidFill>
                            <a:schemeClr val="tx1"/>
                          </a:solidFill>
                        </a:rPr>
                        <a:t> </a:t>
                      </a:r>
                      <a:r>
                        <a:rPr lang="en-IN" sz="2400" dirty="0" smtClean="0">
                          <a:solidFill>
                            <a:schemeClr val="tx1"/>
                          </a:solidFill>
                        </a:rPr>
                        <a:t>, </a:t>
                      </a:r>
                      <a:r>
                        <a:rPr lang="en-IN" sz="2400" dirty="0" err="1" smtClean="0">
                          <a:solidFill>
                            <a:schemeClr val="tx1"/>
                          </a:solidFill>
                        </a:rPr>
                        <a:t>int</a:t>
                      </a:r>
                      <a:r>
                        <a:rPr lang="en-IN" sz="2400" dirty="0" smtClean="0">
                          <a:solidFill>
                            <a:schemeClr val="tx1"/>
                          </a:solidFill>
                        </a:rPr>
                        <a:t>);</a:t>
                      </a:r>
                    </a:p>
                    <a:p>
                      <a:pPr>
                        <a:buNone/>
                      </a:pPr>
                      <a:endParaRPr lang="en-IN" sz="2400" dirty="0" smtClean="0">
                        <a:solidFill>
                          <a:schemeClr val="tx1"/>
                        </a:solidFill>
                      </a:endParaRPr>
                    </a:p>
                    <a:p>
                      <a:pPr>
                        <a:buNone/>
                      </a:pPr>
                      <a:r>
                        <a:rPr lang="en-IN" sz="2400" dirty="0" smtClean="0">
                          <a:solidFill>
                            <a:schemeClr val="tx1"/>
                          </a:solidFill>
                        </a:rPr>
                        <a:t>void main()</a:t>
                      </a:r>
                    </a:p>
                    <a:p>
                      <a:pPr>
                        <a:buNone/>
                      </a:pPr>
                      <a:r>
                        <a:rPr lang="en-IN" sz="2400" dirty="0" smtClean="0">
                          <a:solidFill>
                            <a:schemeClr val="tx1"/>
                          </a:solidFill>
                        </a:rPr>
                        <a:t>{</a:t>
                      </a:r>
                    </a:p>
                    <a:p>
                      <a:pPr marL="0" indent="0">
                        <a:buNone/>
                      </a:pPr>
                      <a:r>
                        <a:rPr lang="en-IN" sz="2400" dirty="0" smtClean="0">
                          <a:solidFill>
                            <a:schemeClr val="tx1"/>
                          </a:solidFill>
                        </a:rPr>
                        <a:t>   </a:t>
                      </a:r>
                      <a:r>
                        <a:rPr lang="en-IN" sz="2400" dirty="0" err="1" smtClean="0">
                          <a:solidFill>
                            <a:schemeClr val="tx1"/>
                          </a:solidFill>
                        </a:rPr>
                        <a:t>int</a:t>
                      </a:r>
                      <a:r>
                        <a:rPr lang="en-IN" sz="2400" dirty="0" smtClean="0">
                          <a:solidFill>
                            <a:schemeClr val="tx1"/>
                          </a:solidFill>
                        </a:rPr>
                        <a:t> </a:t>
                      </a:r>
                      <a:r>
                        <a:rPr lang="en-IN" sz="2400" dirty="0" err="1" smtClean="0">
                          <a:solidFill>
                            <a:schemeClr val="tx1"/>
                          </a:solidFill>
                        </a:rPr>
                        <a:t>a,b</a:t>
                      </a:r>
                      <a:r>
                        <a:rPr lang="en-IN" sz="2400" dirty="0" smtClean="0">
                          <a:solidFill>
                            <a:schemeClr val="tx1"/>
                          </a:solidFill>
                        </a:rPr>
                        <a:t>;</a:t>
                      </a:r>
                    </a:p>
                    <a:p>
                      <a:pPr marL="0" indent="0">
                        <a:buNone/>
                      </a:pPr>
                      <a:r>
                        <a:rPr lang="en-IN" sz="2400" dirty="0" smtClean="0">
                          <a:solidFill>
                            <a:schemeClr val="tx1"/>
                          </a:solidFill>
                        </a:rPr>
                        <a:t> </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Enter a and b ");</a:t>
                      </a:r>
                    </a:p>
                    <a:p>
                      <a:pPr marL="0" indent="0">
                        <a:buNone/>
                      </a:pPr>
                      <a:r>
                        <a:rPr lang="en-IN" sz="2400" dirty="0" smtClean="0">
                          <a:solidFill>
                            <a:schemeClr val="tx1"/>
                          </a:solidFill>
                        </a:rPr>
                        <a:t>   </a:t>
                      </a:r>
                      <a:r>
                        <a:rPr lang="en-IN" sz="2400" dirty="0" err="1" smtClean="0">
                          <a:solidFill>
                            <a:schemeClr val="tx1"/>
                          </a:solidFill>
                        </a:rPr>
                        <a:t>scanf</a:t>
                      </a:r>
                      <a:r>
                        <a:rPr lang="en-IN" sz="2400" dirty="0" smtClean="0">
                          <a:solidFill>
                            <a:schemeClr val="tx1"/>
                          </a:solidFill>
                        </a:rPr>
                        <a:t>("%d %d", &amp;a, &amp;b);</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Before Swapping..\n”);</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a = %d      b = %</a:t>
                      </a:r>
                      <a:r>
                        <a:rPr lang="en-IN" sz="2400" dirty="0" err="1" smtClean="0">
                          <a:solidFill>
                            <a:schemeClr val="tx1"/>
                          </a:solidFill>
                        </a:rPr>
                        <a:t>d”,a,b</a:t>
                      </a:r>
                      <a:r>
                        <a:rPr lang="en-IN" sz="2400" dirty="0" smtClean="0">
                          <a:solidFill>
                            <a:schemeClr val="tx1"/>
                          </a:solidFill>
                        </a:rPr>
                        <a:t>);</a:t>
                      </a:r>
                    </a:p>
                    <a:p>
                      <a:pPr>
                        <a:buNone/>
                      </a:pPr>
                      <a:r>
                        <a:rPr lang="en-IN" sz="2400" dirty="0" smtClean="0">
                          <a:solidFill>
                            <a:schemeClr val="tx1"/>
                          </a:solidFill>
                        </a:rPr>
                        <a:t>   swap(</a:t>
                      </a:r>
                      <a:r>
                        <a:rPr lang="en-IN" sz="2400" dirty="0" err="1" smtClean="0">
                          <a:solidFill>
                            <a:schemeClr val="tx1"/>
                          </a:solidFill>
                        </a:rPr>
                        <a:t>a,b</a:t>
                      </a:r>
                      <a:r>
                        <a:rPr lang="en-IN" sz="2400" dirty="0" smtClean="0">
                          <a:solidFill>
                            <a:schemeClr val="tx1"/>
                          </a:solidFill>
                        </a:rPr>
                        <a:t>);</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After Swapping..\n”);</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a = %d   b = %</a:t>
                      </a:r>
                      <a:r>
                        <a:rPr lang="en-IN" sz="2400" dirty="0" err="1" smtClean="0">
                          <a:solidFill>
                            <a:schemeClr val="tx1"/>
                          </a:solidFill>
                        </a:rPr>
                        <a:t>d”,a,b</a:t>
                      </a:r>
                      <a:r>
                        <a:rPr lang="en-IN" sz="2400" dirty="0" smtClean="0">
                          <a:solidFill>
                            <a:schemeClr val="tx1"/>
                          </a:solidFill>
                        </a:rPr>
                        <a:t>); </a:t>
                      </a:r>
                    </a:p>
                    <a:p>
                      <a:pPr>
                        <a:buNone/>
                      </a:pPr>
                      <a:r>
                        <a:rPr lang="en-IN" sz="2400" dirty="0" smtClean="0">
                          <a:solidFill>
                            <a:schemeClr val="tx1"/>
                          </a:solidFill>
                        </a:rPr>
                        <a:t>}</a:t>
                      </a:r>
                      <a:endParaRPr lang="en-IN" dirty="0">
                        <a:solidFill>
                          <a:schemeClr val="tx1"/>
                        </a:solidFill>
                      </a:endParaRPr>
                    </a:p>
                  </a:txBody>
                  <a:tcPr>
                    <a:solidFill>
                      <a:schemeClr val="bg1"/>
                    </a:solidFill>
                  </a:tcPr>
                </a:tc>
                <a:tc>
                  <a:txBody>
                    <a:bodyPr/>
                    <a:lstStyle/>
                    <a:p>
                      <a:pPr>
                        <a:buNone/>
                      </a:pPr>
                      <a:r>
                        <a:rPr lang="en-IN" sz="2600" dirty="0" smtClean="0">
                          <a:solidFill>
                            <a:schemeClr val="tx1"/>
                          </a:solidFill>
                        </a:rPr>
                        <a:t>void swap(</a:t>
                      </a:r>
                      <a:r>
                        <a:rPr lang="en-IN" sz="2600" dirty="0" err="1" smtClean="0">
                          <a:solidFill>
                            <a:schemeClr val="tx1"/>
                          </a:solidFill>
                        </a:rPr>
                        <a:t>int</a:t>
                      </a:r>
                      <a:r>
                        <a:rPr lang="en-IN" sz="2600" dirty="0" smtClean="0">
                          <a:solidFill>
                            <a:schemeClr val="tx1"/>
                          </a:solidFill>
                        </a:rPr>
                        <a:t> p, </a:t>
                      </a:r>
                      <a:r>
                        <a:rPr lang="en-IN" sz="2600" dirty="0" err="1" smtClean="0">
                          <a:solidFill>
                            <a:schemeClr val="tx1"/>
                          </a:solidFill>
                        </a:rPr>
                        <a:t>int</a:t>
                      </a:r>
                      <a:r>
                        <a:rPr lang="en-IN" sz="2600" dirty="0" smtClean="0">
                          <a:solidFill>
                            <a:schemeClr val="tx1"/>
                          </a:solidFill>
                        </a:rPr>
                        <a:t> q)</a:t>
                      </a:r>
                    </a:p>
                    <a:p>
                      <a:pPr>
                        <a:buNone/>
                      </a:pPr>
                      <a:r>
                        <a:rPr lang="en-IN" sz="2600" dirty="0" smtClean="0">
                          <a:solidFill>
                            <a:schemeClr val="tx1"/>
                          </a:solidFill>
                        </a:rPr>
                        <a:t>{</a:t>
                      </a:r>
                    </a:p>
                    <a:p>
                      <a:pPr>
                        <a:buNone/>
                      </a:pPr>
                      <a:r>
                        <a:rPr lang="en-IN" sz="2600" dirty="0" smtClean="0">
                          <a:solidFill>
                            <a:schemeClr val="tx1"/>
                          </a:solidFill>
                        </a:rPr>
                        <a:t> </a:t>
                      </a:r>
                      <a:r>
                        <a:rPr lang="en-IN" sz="2600" dirty="0" err="1" smtClean="0">
                          <a:solidFill>
                            <a:schemeClr val="tx1"/>
                          </a:solidFill>
                        </a:rPr>
                        <a:t>int</a:t>
                      </a:r>
                      <a:r>
                        <a:rPr lang="en-IN" sz="2600" dirty="0" smtClean="0">
                          <a:solidFill>
                            <a:schemeClr val="tx1"/>
                          </a:solidFill>
                        </a:rPr>
                        <a:t> temp;</a:t>
                      </a:r>
                    </a:p>
                    <a:p>
                      <a:pPr>
                        <a:buNone/>
                      </a:pPr>
                      <a:r>
                        <a:rPr lang="en-IN" sz="2600" dirty="0" smtClean="0">
                          <a:solidFill>
                            <a:schemeClr val="tx1"/>
                          </a:solidFill>
                        </a:rPr>
                        <a:t> temp = p;</a:t>
                      </a:r>
                    </a:p>
                    <a:p>
                      <a:pPr>
                        <a:buNone/>
                      </a:pPr>
                      <a:r>
                        <a:rPr lang="en-IN" sz="2600" dirty="0" smtClean="0">
                          <a:solidFill>
                            <a:schemeClr val="tx1"/>
                          </a:solidFill>
                        </a:rPr>
                        <a:t> p = q;</a:t>
                      </a:r>
                    </a:p>
                    <a:p>
                      <a:pPr>
                        <a:buNone/>
                      </a:pPr>
                      <a:r>
                        <a:rPr lang="en-IN" sz="2600" dirty="0" smtClean="0">
                          <a:solidFill>
                            <a:schemeClr val="tx1"/>
                          </a:solidFill>
                        </a:rPr>
                        <a:t> q = temp;</a:t>
                      </a:r>
                    </a:p>
                    <a:p>
                      <a:pPr>
                        <a:buNone/>
                      </a:pPr>
                      <a:r>
                        <a:rPr lang="en-IN" sz="2600" dirty="0" smtClean="0">
                          <a:solidFill>
                            <a:schemeClr val="tx1"/>
                          </a:solidFill>
                        </a:rPr>
                        <a:t>}</a:t>
                      </a:r>
                    </a:p>
                    <a:p>
                      <a:endParaRPr lang="en-IN" dirty="0">
                        <a:solidFill>
                          <a:schemeClr val="tx1"/>
                        </a:solidFill>
                      </a:endParaRPr>
                    </a:p>
                  </a:txBody>
                  <a:tcPr>
                    <a:solidFill>
                      <a:schemeClr val="bg1"/>
                    </a:solidFill>
                  </a:tcPr>
                </a:tc>
                <a:extLst>
                  <a:ext uri="{0D108BD9-81ED-4DB2-BD59-A6C34878D82A}">
                    <a16:rowId xmlns:a16="http://schemas.microsoft.com/office/drawing/2014/main" xmlns="" val="10000"/>
                  </a:ext>
                </a:extLst>
              </a:tr>
            </a:tbl>
          </a:graphicData>
        </a:graphic>
      </p:graphicFrame>
      <p:sp>
        <p:nvSpPr>
          <p:cNvPr id="7" name="Rounded Rectangular Callout 6"/>
          <p:cNvSpPr/>
          <p:nvPr/>
        </p:nvSpPr>
        <p:spPr>
          <a:xfrm>
            <a:off x="3713018" y="706581"/>
            <a:ext cx="3629892" cy="654211"/>
          </a:xfrm>
          <a:prstGeom prst="wedgeRoundRectCallout">
            <a:avLst>
              <a:gd name="adj1" fmla="val -78867"/>
              <a:gd name="adj2" fmla="val 75102"/>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rgbClr val="002060"/>
                </a:solidFill>
              </a:rPr>
              <a:t>Function declaration</a:t>
            </a:r>
            <a:endParaRPr lang="en-IN" sz="2400" b="1" dirty="0">
              <a:solidFill>
                <a:srgbClr val="002060"/>
              </a:solidFill>
            </a:endParaRPr>
          </a:p>
        </p:txBody>
      </p:sp>
      <p:sp>
        <p:nvSpPr>
          <p:cNvPr id="8" name="Oval Callout 7"/>
          <p:cNvSpPr/>
          <p:nvPr/>
        </p:nvSpPr>
        <p:spPr>
          <a:xfrm>
            <a:off x="6857983" y="3685310"/>
            <a:ext cx="2563091" cy="900546"/>
          </a:xfrm>
          <a:prstGeom prst="wedgeEllipseCallout">
            <a:avLst>
              <a:gd name="adj1" fmla="val -200005"/>
              <a:gd name="adj2" fmla="val 12649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IN" sz="2400" b="1" dirty="0" smtClean="0">
                <a:solidFill>
                  <a:srgbClr val="002060"/>
                </a:solidFill>
              </a:rPr>
              <a:t>Function Call</a:t>
            </a:r>
          </a:p>
          <a:p>
            <a:pPr algn="ctr"/>
            <a:endParaRPr lang="en-IN" dirty="0"/>
          </a:p>
        </p:txBody>
      </p:sp>
      <p:sp>
        <p:nvSpPr>
          <p:cNvPr id="9" name="Rounded Rectangular Callout 8"/>
          <p:cNvSpPr/>
          <p:nvPr/>
        </p:nvSpPr>
        <p:spPr>
          <a:xfrm>
            <a:off x="10487887" y="2078183"/>
            <a:ext cx="1579418" cy="1773382"/>
          </a:xfrm>
          <a:prstGeom prst="wedgeRoundRectCallout">
            <a:avLst>
              <a:gd name="adj1" fmla="val -119956"/>
              <a:gd name="adj2" fmla="val -31128"/>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rgbClr val="002060"/>
                </a:solidFill>
              </a:rPr>
              <a:t>Function Definition</a:t>
            </a:r>
            <a:endParaRPr lang="en-IN" dirty="0"/>
          </a:p>
        </p:txBody>
      </p:sp>
      <p:pic>
        <p:nvPicPr>
          <p:cNvPr id="1026" name="Picture 2"/>
          <p:cNvPicPr>
            <a:picLocks noChangeAspect="1" noChangeArrowheads="1"/>
          </p:cNvPicPr>
          <p:nvPr/>
        </p:nvPicPr>
        <p:blipFill>
          <a:blip r:embed="rId2"/>
          <a:srcRect/>
          <a:stretch>
            <a:fillRect/>
          </a:stretch>
        </p:blipFill>
        <p:spPr bwMode="auto">
          <a:xfrm>
            <a:off x="6659706" y="4676775"/>
            <a:ext cx="5324475" cy="21812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782" y="198870"/>
            <a:ext cx="9712036" cy="410730"/>
          </a:xfrm>
        </p:spPr>
        <p:txBody>
          <a:bodyPr>
            <a:normAutofit fontScale="90000"/>
          </a:bodyPr>
          <a:lstStyle/>
          <a:p>
            <a:r>
              <a:rPr lang="en-IN" sz="3100" dirty="0" smtClean="0">
                <a:solidFill>
                  <a:srgbClr val="FF0000"/>
                </a:solidFill>
              </a:rPr>
              <a:t>Program using functions &amp; Pointers (Call-by-Reference)</a:t>
            </a:r>
            <a:endParaRPr lang="en-IN" dirty="0">
              <a:solidFill>
                <a:srgbClr val="FF0000"/>
              </a:solidFill>
            </a:endParaRPr>
          </a:p>
        </p:txBody>
      </p:sp>
      <p:graphicFrame>
        <p:nvGraphicFramePr>
          <p:cNvPr id="4" name="Table 3"/>
          <p:cNvGraphicFramePr>
            <a:graphicFrameLocks noGrp="1"/>
          </p:cNvGraphicFramePr>
          <p:nvPr/>
        </p:nvGraphicFramePr>
        <p:xfrm>
          <a:off x="318652" y="719665"/>
          <a:ext cx="11430002" cy="5943600"/>
        </p:xfrm>
        <a:graphic>
          <a:graphicData uri="http://schemas.openxmlformats.org/drawingml/2006/table">
            <a:tbl>
              <a:tblPr firstRow="1" bandRow="1">
                <a:tableStyleId>{5C22544A-7EE6-4342-B048-85BDC9FD1C3A}</a:tableStyleId>
              </a:tblPr>
              <a:tblGrid>
                <a:gridCol w="7065821">
                  <a:extLst>
                    <a:ext uri="{9D8B030D-6E8A-4147-A177-3AD203B41FA5}">
                      <a16:colId xmlns:a16="http://schemas.microsoft.com/office/drawing/2014/main" xmlns="" val="20000"/>
                    </a:ext>
                  </a:extLst>
                </a:gridCol>
                <a:gridCol w="4364181">
                  <a:extLst>
                    <a:ext uri="{9D8B030D-6E8A-4147-A177-3AD203B41FA5}">
                      <a16:colId xmlns:a16="http://schemas.microsoft.com/office/drawing/2014/main" xmlns="" val="20001"/>
                    </a:ext>
                  </a:extLst>
                </a:gridCol>
              </a:tblGrid>
              <a:tr h="4489643">
                <a:tc>
                  <a:txBody>
                    <a:bodyPr/>
                    <a:lstStyle/>
                    <a:p>
                      <a:pPr>
                        <a:buNone/>
                      </a:pPr>
                      <a:r>
                        <a:rPr lang="en-IN" dirty="0" smtClean="0">
                          <a:solidFill>
                            <a:schemeClr val="tx1"/>
                          </a:solidFill>
                        </a:rPr>
                        <a:t>#</a:t>
                      </a:r>
                      <a:r>
                        <a:rPr lang="en-IN" sz="2400" dirty="0" smtClean="0">
                          <a:solidFill>
                            <a:schemeClr val="tx1"/>
                          </a:solidFill>
                        </a:rPr>
                        <a:t>include&lt;</a:t>
                      </a:r>
                      <a:r>
                        <a:rPr lang="en-IN" sz="2400" dirty="0" err="1" smtClean="0">
                          <a:solidFill>
                            <a:schemeClr val="tx1"/>
                          </a:solidFill>
                        </a:rPr>
                        <a:t>stdio.h</a:t>
                      </a:r>
                      <a:r>
                        <a:rPr lang="en-IN" sz="2400" dirty="0" smtClean="0">
                          <a:solidFill>
                            <a:schemeClr val="tx1"/>
                          </a:solidFill>
                        </a:rPr>
                        <a:t>&gt;</a:t>
                      </a:r>
                    </a:p>
                    <a:p>
                      <a:pPr>
                        <a:buNone/>
                      </a:pPr>
                      <a:endParaRPr lang="en-IN" sz="2400" dirty="0" smtClean="0">
                        <a:solidFill>
                          <a:schemeClr val="tx1"/>
                        </a:solidFill>
                      </a:endParaRPr>
                    </a:p>
                    <a:p>
                      <a:pPr>
                        <a:buNone/>
                      </a:pPr>
                      <a:r>
                        <a:rPr lang="en-IN" sz="2400" dirty="0" smtClean="0">
                          <a:solidFill>
                            <a:schemeClr val="tx1"/>
                          </a:solidFill>
                        </a:rPr>
                        <a:t>void swap(</a:t>
                      </a:r>
                      <a:r>
                        <a:rPr lang="en-IN" sz="2400" dirty="0" err="1" smtClean="0">
                          <a:solidFill>
                            <a:schemeClr val="tx1"/>
                          </a:solidFill>
                        </a:rPr>
                        <a:t>int</a:t>
                      </a:r>
                      <a:r>
                        <a:rPr lang="en-IN" sz="2400" dirty="0" smtClean="0">
                          <a:solidFill>
                            <a:schemeClr val="tx1"/>
                          </a:solidFill>
                        </a:rPr>
                        <a:t> *, </a:t>
                      </a:r>
                      <a:r>
                        <a:rPr lang="en-IN" sz="2400" dirty="0" err="1" smtClean="0">
                          <a:solidFill>
                            <a:schemeClr val="tx1"/>
                          </a:solidFill>
                        </a:rPr>
                        <a:t>int</a:t>
                      </a:r>
                      <a:r>
                        <a:rPr lang="en-IN" sz="2400" dirty="0" smtClean="0">
                          <a:solidFill>
                            <a:schemeClr val="tx1"/>
                          </a:solidFill>
                        </a:rPr>
                        <a:t> *);</a:t>
                      </a:r>
                    </a:p>
                    <a:p>
                      <a:pPr>
                        <a:buNone/>
                      </a:pPr>
                      <a:endParaRPr lang="en-IN" sz="2400" dirty="0" smtClean="0">
                        <a:solidFill>
                          <a:schemeClr val="tx1"/>
                        </a:solidFill>
                      </a:endParaRPr>
                    </a:p>
                    <a:p>
                      <a:pPr>
                        <a:buNone/>
                      </a:pPr>
                      <a:r>
                        <a:rPr lang="en-IN" sz="2400" dirty="0" smtClean="0">
                          <a:solidFill>
                            <a:schemeClr val="tx1"/>
                          </a:solidFill>
                        </a:rPr>
                        <a:t>void main()</a:t>
                      </a:r>
                    </a:p>
                    <a:p>
                      <a:pPr>
                        <a:buNone/>
                      </a:pPr>
                      <a:r>
                        <a:rPr lang="en-IN" sz="2400" dirty="0" smtClean="0">
                          <a:solidFill>
                            <a:schemeClr val="tx1"/>
                          </a:solidFill>
                        </a:rPr>
                        <a:t>{</a:t>
                      </a:r>
                    </a:p>
                    <a:p>
                      <a:pPr marL="0" indent="0">
                        <a:buNone/>
                      </a:pPr>
                      <a:r>
                        <a:rPr lang="en-IN" sz="2400" dirty="0" smtClean="0">
                          <a:solidFill>
                            <a:schemeClr val="tx1"/>
                          </a:solidFill>
                        </a:rPr>
                        <a:t>   </a:t>
                      </a:r>
                      <a:r>
                        <a:rPr lang="en-IN" sz="2400" dirty="0" err="1" smtClean="0">
                          <a:solidFill>
                            <a:schemeClr val="tx1"/>
                          </a:solidFill>
                        </a:rPr>
                        <a:t>int</a:t>
                      </a:r>
                      <a:r>
                        <a:rPr lang="en-IN" sz="2400" dirty="0" smtClean="0">
                          <a:solidFill>
                            <a:schemeClr val="tx1"/>
                          </a:solidFill>
                        </a:rPr>
                        <a:t> </a:t>
                      </a:r>
                      <a:r>
                        <a:rPr lang="en-IN" sz="2400" dirty="0" err="1" smtClean="0">
                          <a:solidFill>
                            <a:schemeClr val="tx1"/>
                          </a:solidFill>
                        </a:rPr>
                        <a:t>a,b</a:t>
                      </a:r>
                      <a:r>
                        <a:rPr lang="en-IN" sz="2400" dirty="0" smtClean="0">
                          <a:solidFill>
                            <a:schemeClr val="tx1"/>
                          </a:solidFill>
                        </a:rPr>
                        <a:t>;</a:t>
                      </a:r>
                    </a:p>
                    <a:p>
                      <a:pPr marL="0" indent="0">
                        <a:buNone/>
                      </a:pPr>
                      <a:r>
                        <a:rPr lang="en-IN" sz="2400" dirty="0" smtClean="0">
                          <a:solidFill>
                            <a:schemeClr val="tx1"/>
                          </a:solidFill>
                        </a:rPr>
                        <a:t> </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Enter a and b ");</a:t>
                      </a:r>
                    </a:p>
                    <a:p>
                      <a:pPr marL="0" indent="0">
                        <a:buNone/>
                      </a:pPr>
                      <a:r>
                        <a:rPr lang="en-IN" sz="2400" dirty="0" smtClean="0">
                          <a:solidFill>
                            <a:schemeClr val="tx1"/>
                          </a:solidFill>
                        </a:rPr>
                        <a:t>   </a:t>
                      </a:r>
                      <a:r>
                        <a:rPr lang="en-IN" sz="2400" dirty="0" err="1" smtClean="0">
                          <a:solidFill>
                            <a:schemeClr val="tx1"/>
                          </a:solidFill>
                        </a:rPr>
                        <a:t>scanf</a:t>
                      </a:r>
                      <a:r>
                        <a:rPr lang="en-IN" sz="2400" dirty="0" smtClean="0">
                          <a:solidFill>
                            <a:schemeClr val="tx1"/>
                          </a:solidFill>
                        </a:rPr>
                        <a:t>("%d %d", &amp;a, &amp;b);</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Before Swapping..\n”);</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a = %d      b = %</a:t>
                      </a:r>
                      <a:r>
                        <a:rPr lang="en-IN" sz="2400" dirty="0" err="1" smtClean="0">
                          <a:solidFill>
                            <a:schemeClr val="tx1"/>
                          </a:solidFill>
                        </a:rPr>
                        <a:t>d”,a,b</a:t>
                      </a:r>
                      <a:r>
                        <a:rPr lang="en-IN" sz="2400" dirty="0" smtClean="0">
                          <a:solidFill>
                            <a:schemeClr val="tx1"/>
                          </a:solidFill>
                        </a:rPr>
                        <a:t>);</a:t>
                      </a:r>
                    </a:p>
                    <a:p>
                      <a:pPr>
                        <a:buNone/>
                      </a:pPr>
                      <a:r>
                        <a:rPr lang="en-IN" sz="2400" dirty="0" smtClean="0">
                          <a:solidFill>
                            <a:schemeClr val="tx1"/>
                          </a:solidFill>
                        </a:rPr>
                        <a:t>   swap(&amp;</a:t>
                      </a:r>
                      <a:r>
                        <a:rPr lang="en-IN" sz="2400" dirty="0" err="1" smtClean="0">
                          <a:solidFill>
                            <a:schemeClr val="tx1"/>
                          </a:solidFill>
                        </a:rPr>
                        <a:t>a,&amp;b</a:t>
                      </a:r>
                      <a:r>
                        <a:rPr lang="en-IN" sz="2400" dirty="0" smtClean="0">
                          <a:solidFill>
                            <a:schemeClr val="tx1"/>
                          </a:solidFill>
                        </a:rPr>
                        <a:t>);</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After Swapping..\n”);</a:t>
                      </a:r>
                    </a:p>
                    <a:p>
                      <a:pPr marL="0" indent="0">
                        <a:buNone/>
                      </a:pPr>
                      <a:r>
                        <a:rPr lang="en-IN" sz="2400" dirty="0" smtClean="0">
                          <a:solidFill>
                            <a:schemeClr val="tx1"/>
                          </a:solidFill>
                        </a:rPr>
                        <a:t>   </a:t>
                      </a:r>
                      <a:r>
                        <a:rPr lang="en-IN" sz="2400" dirty="0" err="1" smtClean="0">
                          <a:solidFill>
                            <a:schemeClr val="tx1"/>
                          </a:solidFill>
                        </a:rPr>
                        <a:t>printf</a:t>
                      </a:r>
                      <a:r>
                        <a:rPr lang="en-IN" sz="2400" dirty="0" smtClean="0">
                          <a:solidFill>
                            <a:schemeClr val="tx1"/>
                          </a:solidFill>
                        </a:rPr>
                        <a:t>(“\n a = %d   b = %</a:t>
                      </a:r>
                      <a:r>
                        <a:rPr lang="en-IN" sz="2400" dirty="0" err="1" smtClean="0">
                          <a:solidFill>
                            <a:schemeClr val="tx1"/>
                          </a:solidFill>
                        </a:rPr>
                        <a:t>d”,a,b</a:t>
                      </a:r>
                      <a:r>
                        <a:rPr lang="en-IN" sz="2400" dirty="0" smtClean="0">
                          <a:solidFill>
                            <a:schemeClr val="tx1"/>
                          </a:solidFill>
                        </a:rPr>
                        <a:t>); </a:t>
                      </a:r>
                    </a:p>
                    <a:p>
                      <a:pPr>
                        <a:buNone/>
                      </a:pPr>
                      <a:r>
                        <a:rPr lang="en-IN" sz="2400" dirty="0" smtClean="0">
                          <a:solidFill>
                            <a:schemeClr val="tx1"/>
                          </a:solidFill>
                        </a:rPr>
                        <a:t>}</a:t>
                      </a:r>
                      <a:endParaRPr lang="en-IN" dirty="0">
                        <a:solidFill>
                          <a:schemeClr val="tx1"/>
                        </a:solidFill>
                      </a:endParaRPr>
                    </a:p>
                  </a:txBody>
                  <a:tcPr>
                    <a:solidFill>
                      <a:schemeClr val="bg1"/>
                    </a:solidFill>
                  </a:tcPr>
                </a:tc>
                <a:tc>
                  <a:txBody>
                    <a:bodyPr/>
                    <a:lstStyle/>
                    <a:p>
                      <a:pPr>
                        <a:buNone/>
                      </a:pPr>
                      <a:r>
                        <a:rPr lang="en-IN" sz="2600" dirty="0" smtClean="0">
                          <a:solidFill>
                            <a:schemeClr val="tx1"/>
                          </a:solidFill>
                        </a:rPr>
                        <a:t>void swap(</a:t>
                      </a:r>
                      <a:r>
                        <a:rPr lang="en-IN" sz="2600" dirty="0" err="1" smtClean="0">
                          <a:solidFill>
                            <a:schemeClr val="tx1"/>
                          </a:solidFill>
                        </a:rPr>
                        <a:t>int</a:t>
                      </a:r>
                      <a:r>
                        <a:rPr lang="en-IN" sz="2600" dirty="0" smtClean="0">
                          <a:solidFill>
                            <a:schemeClr val="tx1"/>
                          </a:solidFill>
                        </a:rPr>
                        <a:t> *p, </a:t>
                      </a:r>
                      <a:r>
                        <a:rPr lang="en-IN" sz="2600" dirty="0" err="1" smtClean="0">
                          <a:solidFill>
                            <a:schemeClr val="tx1"/>
                          </a:solidFill>
                        </a:rPr>
                        <a:t>int</a:t>
                      </a:r>
                      <a:r>
                        <a:rPr lang="en-IN" sz="2600" dirty="0" smtClean="0">
                          <a:solidFill>
                            <a:schemeClr val="tx1"/>
                          </a:solidFill>
                        </a:rPr>
                        <a:t> *q)</a:t>
                      </a:r>
                    </a:p>
                    <a:p>
                      <a:pPr>
                        <a:buNone/>
                      </a:pPr>
                      <a:r>
                        <a:rPr lang="en-IN" sz="2600" dirty="0" smtClean="0">
                          <a:solidFill>
                            <a:schemeClr val="tx1"/>
                          </a:solidFill>
                        </a:rPr>
                        <a:t>{</a:t>
                      </a:r>
                    </a:p>
                    <a:p>
                      <a:pPr>
                        <a:buNone/>
                      </a:pPr>
                      <a:r>
                        <a:rPr lang="en-IN" sz="2600" dirty="0" smtClean="0">
                          <a:solidFill>
                            <a:schemeClr val="tx1"/>
                          </a:solidFill>
                        </a:rPr>
                        <a:t> </a:t>
                      </a:r>
                      <a:r>
                        <a:rPr lang="en-IN" sz="2600" dirty="0" err="1" smtClean="0">
                          <a:solidFill>
                            <a:schemeClr val="tx1"/>
                          </a:solidFill>
                        </a:rPr>
                        <a:t>int</a:t>
                      </a:r>
                      <a:r>
                        <a:rPr lang="en-IN" sz="2600" dirty="0" smtClean="0">
                          <a:solidFill>
                            <a:schemeClr val="tx1"/>
                          </a:solidFill>
                        </a:rPr>
                        <a:t> temp;</a:t>
                      </a:r>
                    </a:p>
                    <a:p>
                      <a:pPr>
                        <a:buNone/>
                      </a:pPr>
                      <a:r>
                        <a:rPr lang="en-IN" sz="2600" dirty="0" smtClean="0">
                          <a:solidFill>
                            <a:schemeClr val="tx1"/>
                          </a:solidFill>
                        </a:rPr>
                        <a:t> temp = *p;</a:t>
                      </a:r>
                    </a:p>
                    <a:p>
                      <a:pPr>
                        <a:buNone/>
                      </a:pPr>
                      <a:r>
                        <a:rPr lang="en-IN" sz="2600" dirty="0" smtClean="0">
                          <a:solidFill>
                            <a:schemeClr val="tx1"/>
                          </a:solidFill>
                        </a:rPr>
                        <a:t> *p = *q;</a:t>
                      </a:r>
                    </a:p>
                    <a:p>
                      <a:pPr>
                        <a:buNone/>
                      </a:pPr>
                      <a:r>
                        <a:rPr lang="en-IN" sz="2600" dirty="0" smtClean="0">
                          <a:solidFill>
                            <a:schemeClr val="tx1"/>
                          </a:solidFill>
                        </a:rPr>
                        <a:t> *q = temp;</a:t>
                      </a:r>
                    </a:p>
                    <a:p>
                      <a:pPr>
                        <a:buNone/>
                      </a:pPr>
                      <a:r>
                        <a:rPr lang="en-IN" sz="2600" dirty="0" smtClean="0">
                          <a:solidFill>
                            <a:schemeClr val="tx1"/>
                          </a:solidFill>
                        </a:rPr>
                        <a:t>}</a:t>
                      </a:r>
                    </a:p>
                    <a:p>
                      <a:endParaRPr lang="en-IN" dirty="0">
                        <a:solidFill>
                          <a:schemeClr val="tx1"/>
                        </a:solidFill>
                      </a:endParaRPr>
                    </a:p>
                  </a:txBody>
                  <a:tcPr>
                    <a:solidFill>
                      <a:schemeClr val="bg1"/>
                    </a:solidFill>
                  </a:tcPr>
                </a:tc>
                <a:extLst>
                  <a:ext uri="{0D108BD9-81ED-4DB2-BD59-A6C34878D82A}">
                    <a16:rowId xmlns:a16="http://schemas.microsoft.com/office/drawing/2014/main" xmlns="" val="10000"/>
                  </a:ext>
                </a:extLst>
              </a:tr>
            </a:tbl>
          </a:graphicData>
        </a:graphic>
      </p:graphicFrame>
      <p:sp>
        <p:nvSpPr>
          <p:cNvPr id="7" name="Rounded Rectangular Callout 6"/>
          <p:cNvSpPr/>
          <p:nvPr/>
        </p:nvSpPr>
        <p:spPr>
          <a:xfrm>
            <a:off x="3713018" y="706581"/>
            <a:ext cx="3629892" cy="654211"/>
          </a:xfrm>
          <a:prstGeom prst="wedgeRoundRectCallout">
            <a:avLst>
              <a:gd name="adj1" fmla="val -78867"/>
              <a:gd name="adj2" fmla="val 75102"/>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rgbClr val="002060"/>
                </a:solidFill>
              </a:rPr>
              <a:t>Function declaration</a:t>
            </a:r>
            <a:endParaRPr lang="en-IN" sz="2400" b="1" dirty="0">
              <a:solidFill>
                <a:srgbClr val="002060"/>
              </a:solidFill>
            </a:endParaRPr>
          </a:p>
        </p:txBody>
      </p:sp>
      <p:sp>
        <p:nvSpPr>
          <p:cNvPr id="8" name="Oval Callout 7"/>
          <p:cNvSpPr/>
          <p:nvPr/>
        </p:nvSpPr>
        <p:spPr>
          <a:xfrm>
            <a:off x="6857983" y="3685310"/>
            <a:ext cx="2563091" cy="900546"/>
          </a:xfrm>
          <a:prstGeom prst="wedgeEllipseCallout">
            <a:avLst>
              <a:gd name="adj1" fmla="val -200005"/>
              <a:gd name="adj2" fmla="val 12649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IN" sz="2400" b="1" dirty="0" smtClean="0">
                <a:solidFill>
                  <a:srgbClr val="002060"/>
                </a:solidFill>
              </a:rPr>
              <a:t>Function Call</a:t>
            </a:r>
          </a:p>
          <a:p>
            <a:pPr algn="ctr"/>
            <a:endParaRPr lang="en-IN" dirty="0"/>
          </a:p>
        </p:txBody>
      </p:sp>
      <p:sp>
        <p:nvSpPr>
          <p:cNvPr id="9" name="Rounded Rectangular Callout 8"/>
          <p:cNvSpPr/>
          <p:nvPr/>
        </p:nvSpPr>
        <p:spPr>
          <a:xfrm>
            <a:off x="10487887" y="2078183"/>
            <a:ext cx="1579418" cy="1773382"/>
          </a:xfrm>
          <a:prstGeom prst="wedgeRoundRectCallout">
            <a:avLst>
              <a:gd name="adj1" fmla="val -119956"/>
              <a:gd name="adj2" fmla="val -31128"/>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rgbClr val="002060"/>
                </a:solidFill>
              </a:rPr>
              <a:t>Function Definition</a:t>
            </a:r>
            <a:endParaRPr lang="en-IN" dirty="0"/>
          </a:p>
        </p:txBody>
      </p:sp>
      <p:pic>
        <p:nvPicPr>
          <p:cNvPr id="1026" name="Picture 2"/>
          <p:cNvPicPr>
            <a:picLocks noChangeAspect="1" noChangeArrowheads="1"/>
          </p:cNvPicPr>
          <p:nvPr/>
        </p:nvPicPr>
        <p:blipFill>
          <a:blip r:embed="rId2"/>
          <a:srcRect/>
          <a:stretch>
            <a:fillRect/>
          </a:stretch>
        </p:blipFill>
        <p:spPr bwMode="auto">
          <a:xfrm>
            <a:off x="7343775" y="4686300"/>
            <a:ext cx="4848225" cy="2171700"/>
          </a:xfrm>
          <a:prstGeom prst="rect">
            <a:avLst/>
          </a:prstGeom>
          <a:noFill/>
          <a:ln w="9525">
            <a:noFill/>
            <a:miter lim="800000"/>
            <a:headEnd/>
            <a:tailEnd/>
          </a:ln>
          <a:effectLst/>
        </p:spPr>
      </p:pic>
    </p:spTree>
    <p:extLst>
      <p:ext uri="{BB962C8B-B14F-4D97-AF65-F5344CB8AC3E}">
        <p14:creationId xmlns:p14="http://schemas.microsoft.com/office/powerpoint/2010/main" xmlns="" val="2136334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12473" y="3022758"/>
            <a:ext cx="6968835" cy="1200329"/>
          </a:xfrm>
          <a:prstGeom prst="rect">
            <a:avLst/>
          </a:prstGeom>
          <a:noFill/>
        </p:spPr>
        <p:txBody>
          <a:bodyPr wrap="square" lIns="91440" tIns="45720" rIns="91440" bIns="45720">
            <a:spAutoFit/>
          </a:bodyPr>
          <a:lstStyle/>
          <a:p>
            <a:pPr algn="ctr"/>
            <a:r>
              <a:rPr lang="en-US" sz="7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7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909" y="1008207"/>
            <a:ext cx="10515600" cy="5628120"/>
          </a:xfrm>
        </p:spPr>
        <p:txBody>
          <a:bodyPr>
            <a:normAutofit lnSpcReduction="10000"/>
          </a:bodyPr>
          <a:lstStyle/>
          <a:p>
            <a:r>
              <a:rPr lang="en-US" dirty="0" smtClean="0">
                <a:latin typeface="Calibri" pitchFamily="34" charset="0"/>
              </a:rPr>
              <a:t>A function is a </a:t>
            </a:r>
            <a:r>
              <a:rPr lang="en-US" dirty="0" smtClean="0">
                <a:solidFill>
                  <a:schemeClr val="accent5">
                    <a:lumMod val="50000"/>
                  </a:schemeClr>
                </a:solidFill>
                <a:latin typeface="Calibri" pitchFamily="34" charset="0"/>
              </a:rPr>
              <a:t>self-contained block of statements </a:t>
            </a:r>
            <a:r>
              <a:rPr lang="en-US" dirty="0" smtClean="0">
                <a:latin typeface="Calibri" pitchFamily="34" charset="0"/>
              </a:rPr>
              <a:t>that performs a particular task. </a:t>
            </a:r>
          </a:p>
          <a:p>
            <a:r>
              <a:rPr lang="en-US" dirty="0" smtClean="0">
                <a:latin typeface="Calibri" pitchFamily="34" charset="0"/>
              </a:rPr>
              <a:t>Users can define their own functions for the specific tasks. </a:t>
            </a:r>
          </a:p>
          <a:p>
            <a:r>
              <a:rPr lang="en-US" dirty="0" smtClean="0">
                <a:latin typeface="Calibri" pitchFamily="34" charset="0"/>
              </a:rPr>
              <a:t>User defined functions have following three elements</a:t>
            </a:r>
          </a:p>
          <a:p>
            <a:pPr marL="914400" lvl="1" indent="-457200">
              <a:buFont typeface="+mj-lt"/>
              <a:buAutoNum type="arabicPeriod"/>
            </a:pPr>
            <a:r>
              <a:rPr lang="en-US" dirty="0" smtClean="0">
                <a:solidFill>
                  <a:srgbClr val="002060"/>
                </a:solidFill>
                <a:latin typeface="Calibri" pitchFamily="34" charset="0"/>
              </a:rPr>
              <a:t>Function Declaration</a:t>
            </a:r>
            <a:endParaRPr lang="en-IN" sz="2000" dirty="0" smtClean="0">
              <a:solidFill>
                <a:srgbClr val="002060"/>
              </a:solidFill>
              <a:latin typeface="Calibri" pitchFamily="34" charset="0"/>
            </a:endParaRPr>
          </a:p>
          <a:p>
            <a:pPr marL="914400" lvl="1" indent="-457200">
              <a:buFont typeface="+mj-lt"/>
              <a:buAutoNum type="arabicPeriod"/>
            </a:pPr>
            <a:r>
              <a:rPr lang="en-US" dirty="0" smtClean="0">
                <a:solidFill>
                  <a:srgbClr val="002060"/>
                </a:solidFill>
                <a:latin typeface="Calibri" pitchFamily="34" charset="0"/>
              </a:rPr>
              <a:t>Function Call</a:t>
            </a:r>
            <a:endParaRPr lang="en-IN" sz="2000" dirty="0" smtClean="0">
              <a:solidFill>
                <a:srgbClr val="002060"/>
              </a:solidFill>
              <a:latin typeface="Calibri" pitchFamily="34" charset="0"/>
            </a:endParaRPr>
          </a:p>
          <a:p>
            <a:pPr marL="914400" lvl="1" indent="-457200">
              <a:buFont typeface="+mj-lt"/>
              <a:buAutoNum type="arabicPeriod"/>
            </a:pPr>
            <a:r>
              <a:rPr lang="en-US" dirty="0" smtClean="0">
                <a:solidFill>
                  <a:srgbClr val="002060"/>
                </a:solidFill>
                <a:latin typeface="Calibri" pitchFamily="34" charset="0"/>
              </a:rPr>
              <a:t>Function Definition</a:t>
            </a:r>
          </a:p>
          <a:p>
            <a:pPr marL="360363" indent="-360363"/>
            <a:r>
              <a:rPr lang="en-US" dirty="0" smtClean="0">
                <a:latin typeface="Calibri" pitchFamily="34" charset="0"/>
              </a:rPr>
              <a:t>Function Declaration (or function prototype) is similar to the variable declaration. </a:t>
            </a:r>
          </a:p>
          <a:p>
            <a:pPr marL="360363" indent="-360363"/>
            <a:r>
              <a:rPr lang="en-US" dirty="0" smtClean="0">
                <a:latin typeface="Calibri" pitchFamily="34" charset="0"/>
              </a:rPr>
              <a:t>In order to use this function we need to invoke it at a required place in the program. This is known as the </a:t>
            </a:r>
            <a:r>
              <a:rPr lang="en-US" i="1" dirty="0" smtClean="0">
                <a:solidFill>
                  <a:srgbClr val="C00000"/>
                </a:solidFill>
                <a:latin typeface="Calibri" pitchFamily="34" charset="0"/>
              </a:rPr>
              <a:t>function call</a:t>
            </a:r>
            <a:r>
              <a:rPr lang="en-US" dirty="0" smtClean="0">
                <a:latin typeface="Calibri" pitchFamily="34" charset="0"/>
              </a:rPr>
              <a:t>. </a:t>
            </a:r>
          </a:p>
          <a:p>
            <a:pPr marL="360363" indent="-360363"/>
            <a:r>
              <a:rPr lang="en-US" dirty="0" smtClean="0">
                <a:latin typeface="Calibri" pitchFamily="34" charset="0"/>
              </a:rPr>
              <a:t>The function definition is an independent program module that is specifically written to implement the requirements of the function</a:t>
            </a:r>
          </a:p>
          <a:p>
            <a:pPr marL="914400" lvl="1" indent="-457200">
              <a:buFont typeface="+mj-lt"/>
              <a:buAutoNum type="arabicPeriod"/>
            </a:pPr>
            <a:endParaRPr lang="en-US" sz="2000" dirty="0" smtClean="0">
              <a:latin typeface="Calibri" pitchFamily="34" charset="0"/>
            </a:endParaRPr>
          </a:p>
          <a:p>
            <a:pPr marL="914400" lvl="1" indent="-457200">
              <a:buNone/>
            </a:pPr>
            <a:endParaRPr lang="en-IN" sz="2000" dirty="0" smtClean="0">
              <a:latin typeface="Calibri" pitchFamily="34" charset="0"/>
            </a:endParaRPr>
          </a:p>
          <a:p>
            <a:pPr marL="914400" lvl="1" indent="-457200">
              <a:buFont typeface="+mj-lt"/>
              <a:buAutoNum type="arabicPeriod"/>
            </a:pPr>
            <a:endParaRPr lang="en-IN" dirty="0" smtClean="0">
              <a:latin typeface="Calibri" pitchFamily="34" charset="0"/>
            </a:endParaRPr>
          </a:p>
          <a:p>
            <a:endParaRPr lang="en-IN" dirty="0">
              <a:latin typeface="Calibri" pitchFamily="34" charset="0"/>
            </a:endParaRPr>
          </a:p>
        </p:txBody>
      </p:sp>
      <p:sp>
        <p:nvSpPr>
          <p:cNvPr id="4" name="TextBox 3"/>
          <p:cNvSpPr txBox="1"/>
          <p:nvPr/>
        </p:nvSpPr>
        <p:spPr>
          <a:xfrm>
            <a:off x="3934690" y="207818"/>
            <a:ext cx="3713018" cy="707886"/>
          </a:xfrm>
          <a:prstGeom prst="rect">
            <a:avLst/>
          </a:prstGeom>
          <a:noFill/>
        </p:spPr>
        <p:txBody>
          <a:bodyPr wrap="square" rtlCol="0">
            <a:spAutoFit/>
          </a:bodyPr>
          <a:lstStyle/>
          <a:p>
            <a:pPr algn="ctr"/>
            <a:r>
              <a:rPr lang="en-IN" sz="4000" b="1" dirty="0" smtClean="0">
                <a:solidFill>
                  <a:srgbClr val="C00000"/>
                </a:solidFill>
              </a:rPr>
              <a:t>Functions</a:t>
            </a:r>
            <a:endParaRPr lang="en-IN" sz="4000" b="1" dirty="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5" y="703406"/>
            <a:ext cx="11305309" cy="5905212"/>
          </a:xfrm>
        </p:spPr>
        <p:txBody>
          <a:bodyPr>
            <a:normAutofit fontScale="92500" lnSpcReduction="10000"/>
          </a:bodyPr>
          <a:lstStyle/>
          <a:p>
            <a:pPr marL="977900">
              <a:buNone/>
            </a:pPr>
            <a:r>
              <a:rPr lang="en-US" sz="2400" b="1" dirty="0" smtClean="0">
                <a:solidFill>
                  <a:srgbClr val="FF0000"/>
                </a:solidFill>
              </a:rPr>
              <a:t>return-type  function-name(formal parameter list)</a:t>
            </a:r>
            <a:endParaRPr lang="en-IN" sz="2400" dirty="0" smtClean="0">
              <a:solidFill>
                <a:srgbClr val="FF0000"/>
              </a:solidFill>
            </a:endParaRPr>
          </a:p>
          <a:p>
            <a:pPr marL="977900">
              <a:buNone/>
            </a:pPr>
            <a:r>
              <a:rPr lang="en-US" sz="2400" b="1" dirty="0" smtClean="0">
                <a:solidFill>
                  <a:srgbClr val="FF0000"/>
                </a:solidFill>
              </a:rPr>
              <a:t>{</a:t>
            </a:r>
            <a:endParaRPr lang="en-IN" sz="2400" dirty="0" smtClean="0">
              <a:solidFill>
                <a:srgbClr val="FF0000"/>
              </a:solidFill>
            </a:endParaRPr>
          </a:p>
          <a:p>
            <a:pPr marL="977900">
              <a:buNone/>
            </a:pPr>
            <a:r>
              <a:rPr lang="en-US" sz="2400" b="1" dirty="0" smtClean="0">
                <a:solidFill>
                  <a:srgbClr val="FF0000"/>
                </a:solidFill>
              </a:rPr>
              <a:t>Local variable declaration</a:t>
            </a:r>
            <a:endParaRPr lang="en-IN" sz="2400" dirty="0" smtClean="0">
              <a:solidFill>
                <a:srgbClr val="FF0000"/>
              </a:solidFill>
            </a:endParaRPr>
          </a:p>
          <a:p>
            <a:pPr marL="977900">
              <a:buNone/>
            </a:pPr>
            <a:r>
              <a:rPr lang="en-US" sz="2400" b="1" dirty="0" smtClean="0">
                <a:solidFill>
                  <a:srgbClr val="FF0000"/>
                </a:solidFill>
              </a:rPr>
              <a:t>Executable statement1;</a:t>
            </a:r>
            <a:endParaRPr lang="en-IN" sz="2400" dirty="0" smtClean="0">
              <a:solidFill>
                <a:srgbClr val="FF0000"/>
              </a:solidFill>
            </a:endParaRPr>
          </a:p>
          <a:p>
            <a:pPr marL="977900">
              <a:buNone/>
            </a:pPr>
            <a:r>
              <a:rPr lang="en-US" sz="2400" b="1" dirty="0" smtClean="0">
                <a:solidFill>
                  <a:srgbClr val="FF0000"/>
                </a:solidFill>
              </a:rPr>
              <a:t>Executable statement2;		// Function Body</a:t>
            </a:r>
            <a:endParaRPr lang="en-IN" sz="2400" dirty="0" smtClean="0">
              <a:solidFill>
                <a:srgbClr val="FF0000"/>
              </a:solidFill>
            </a:endParaRPr>
          </a:p>
          <a:p>
            <a:pPr marL="977900">
              <a:buNone/>
            </a:pPr>
            <a:r>
              <a:rPr lang="en-US" sz="2400" b="1" dirty="0" smtClean="0">
                <a:solidFill>
                  <a:srgbClr val="FF0000"/>
                </a:solidFill>
              </a:rPr>
              <a:t>………………………..</a:t>
            </a:r>
            <a:endParaRPr lang="en-IN" sz="2400" dirty="0" smtClean="0">
              <a:solidFill>
                <a:srgbClr val="FF0000"/>
              </a:solidFill>
            </a:endParaRPr>
          </a:p>
          <a:p>
            <a:pPr marL="977900">
              <a:buNone/>
            </a:pPr>
            <a:r>
              <a:rPr lang="en-US" sz="2400" b="1" dirty="0" smtClean="0">
                <a:solidFill>
                  <a:srgbClr val="FF0000"/>
                </a:solidFill>
              </a:rPr>
              <a:t>return statement;</a:t>
            </a:r>
            <a:endParaRPr lang="en-IN" sz="2400" dirty="0" smtClean="0">
              <a:solidFill>
                <a:srgbClr val="FF0000"/>
              </a:solidFill>
            </a:endParaRPr>
          </a:p>
          <a:p>
            <a:pPr marL="977900">
              <a:buNone/>
            </a:pPr>
            <a:r>
              <a:rPr lang="en-US" sz="2400" b="1" dirty="0" smtClean="0">
                <a:solidFill>
                  <a:srgbClr val="FF0000"/>
                </a:solidFill>
              </a:rPr>
              <a:t>}</a:t>
            </a:r>
            <a:endParaRPr lang="en-IN" sz="2400" dirty="0" smtClean="0">
              <a:solidFill>
                <a:srgbClr val="FF0000"/>
              </a:solidFill>
            </a:endParaRPr>
          </a:p>
          <a:p>
            <a:pPr marL="269875" indent="-269875" algn="just"/>
            <a:r>
              <a:rPr lang="en-US" sz="2400" dirty="0" smtClean="0">
                <a:solidFill>
                  <a:srgbClr val="002060"/>
                </a:solidFill>
                <a:latin typeface="Calibri" pitchFamily="34" charset="0"/>
              </a:rPr>
              <a:t>The above function header consists of  three parts: the </a:t>
            </a:r>
            <a:r>
              <a:rPr lang="en-US" sz="2400" dirty="0" smtClean="0">
                <a:solidFill>
                  <a:srgbClr val="008000"/>
                </a:solidFill>
                <a:latin typeface="Calibri" pitchFamily="34" charset="0"/>
              </a:rPr>
              <a:t>return-type,</a:t>
            </a:r>
            <a:r>
              <a:rPr lang="en-US" sz="2400" dirty="0" smtClean="0">
                <a:solidFill>
                  <a:srgbClr val="002060"/>
                </a:solidFill>
                <a:latin typeface="Calibri" pitchFamily="34" charset="0"/>
              </a:rPr>
              <a:t> </a:t>
            </a:r>
            <a:r>
              <a:rPr lang="en-US" sz="2400" dirty="0" smtClean="0">
                <a:solidFill>
                  <a:srgbClr val="FF0000"/>
                </a:solidFill>
                <a:latin typeface="Calibri" pitchFamily="34" charset="0"/>
              </a:rPr>
              <a:t>function-name</a:t>
            </a:r>
            <a:r>
              <a:rPr lang="en-US" sz="2400" dirty="0" smtClean="0">
                <a:solidFill>
                  <a:srgbClr val="002060"/>
                </a:solidFill>
                <a:latin typeface="Calibri" pitchFamily="34" charset="0"/>
              </a:rPr>
              <a:t> and </a:t>
            </a:r>
            <a:r>
              <a:rPr lang="en-US" sz="2400" dirty="0" smtClean="0">
                <a:solidFill>
                  <a:srgbClr val="CD760D"/>
                </a:solidFill>
                <a:latin typeface="Calibri" pitchFamily="34" charset="0"/>
              </a:rPr>
              <a:t>formal parameter </a:t>
            </a:r>
            <a:r>
              <a:rPr lang="en-US" sz="2400" dirty="0" smtClean="0">
                <a:solidFill>
                  <a:srgbClr val="002060"/>
                </a:solidFill>
                <a:latin typeface="Calibri" pitchFamily="34" charset="0"/>
              </a:rPr>
              <a:t>list. The default return-type any function  is </a:t>
            </a:r>
            <a:r>
              <a:rPr lang="en-US" sz="2400" dirty="0" smtClean="0">
                <a:solidFill>
                  <a:srgbClr val="C00000"/>
                </a:solidFill>
                <a:latin typeface="Calibri" pitchFamily="34" charset="0"/>
              </a:rPr>
              <a:t>integer </a:t>
            </a:r>
            <a:r>
              <a:rPr lang="en-US" sz="2400" dirty="0" smtClean="0">
                <a:solidFill>
                  <a:srgbClr val="002060"/>
                </a:solidFill>
                <a:latin typeface="Calibri" pitchFamily="34" charset="0"/>
              </a:rPr>
              <a:t>type. </a:t>
            </a:r>
          </a:p>
          <a:p>
            <a:pPr marL="6350" indent="-6350" algn="just"/>
            <a:r>
              <a:rPr lang="en-US" sz="2400" dirty="0" smtClean="0">
                <a:solidFill>
                  <a:srgbClr val="002060"/>
                </a:solidFill>
                <a:latin typeface="Calibri" pitchFamily="34" charset="0"/>
              </a:rPr>
              <a:t>   Remember, </a:t>
            </a:r>
            <a:r>
              <a:rPr lang="en-US" sz="2400" dirty="0" smtClean="0">
                <a:solidFill>
                  <a:srgbClr val="C00000"/>
                </a:solidFill>
                <a:latin typeface="Calibri" pitchFamily="34" charset="0"/>
              </a:rPr>
              <a:t>void in the main() </a:t>
            </a:r>
            <a:r>
              <a:rPr lang="en-US" sz="2400" dirty="0" smtClean="0">
                <a:solidFill>
                  <a:srgbClr val="002060"/>
                </a:solidFill>
                <a:latin typeface="Calibri" pitchFamily="34" charset="0"/>
              </a:rPr>
              <a:t>function means , it doesn’t return any value to the calling OS. </a:t>
            </a:r>
          </a:p>
          <a:p>
            <a:pPr marL="269875" indent="-269875" algn="just"/>
            <a:r>
              <a:rPr lang="en-US" sz="2400" dirty="0" smtClean="0">
                <a:solidFill>
                  <a:srgbClr val="FF0066"/>
                </a:solidFill>
                <a:latin typeface="Calibri" pitchFamily="34" charset="0"/>
              </a:rPr>
              <a:t>The function-body contains the declarations and statements necessary for performing the     required task. </a:t>
            </a:r>
          </a:p>
          <a:p>
            <a:pPr marL="269875" indent="-269875" algn="just"/>
            <a:r>
              <a:rPr lang="en-US" sz="2400" dirty="0" smtClean="0">
                <a:latin typeface="Calibri" pitchFamily="34" charset="0"/>
              </a:rPr>
              <a:t>The return statement is used to return a value to the calling program. This statement may be omitted when the return-type of the function is specified as </a:t>
            </a:r>
            <a:r>
              <a:rPr lang="en-US" sz="2400" i="1" dirty="0" smtClean="0">
                <a:latin typeface="Calibri" pitchFamily="34" charset="0"/>
              </a:rPr>
              <a:t>void.</a:t>
            </a:r>
            <a:endParaRPr lang="en-IN" sz="2400" dirty="0" smtClean="0">
              <a:latin typeface="Calibri" pitchFamily="34" charset="0"/>
            </a:endParaRPr>
          </a:p>
          <a:p>
            <a:pPr marL="914400" lvl="1" indent="-457200">
              <a:buNone/>
            </a:pPr>
            <a:endParaRPr lang="en-US" sz="2000" dirty="0" smtClean="0">
              <a:latin typeface="Calibri" pitchFamily="34" charset="0"/>
            </a:endParaRPr>
          </a:p>
          <a:p>
            <a:pPr marL="914400" lvl="1" indent="-457200">
              <a:buNone/>
            </a:pPr>
            <a:endParaRPr lang="en-IN" sz="2000" dirty="0" smtClean="0">
              <a:latin typeface="Calibri" pitchFamily="34" charset="0"/>
            </a:endParaRPr>
          </a:p>
          <a:p>
            <a:pPr marL="914400" lvl="1" indent="-457200">
              <a:buFont typeface="+mj-lt"/>
              <a:buAutoNum type="arabicPeriod"/>
            </a:pPr>
            <a:endParaRPr lang="en-IN" dirty="0" smtClean="0">
              <a:latin typeface="Calibri" pitchFamily="34" charset="0"/>
            </a:endParaRPr>
          </a:p>
          <a:p>
            <a:endParaRPr lang="en-IN" dirty="0">
              <a:latin typeface="Calibri" pitchFamily="34" charset="0"/>
            </a:endParaRPr>
          </a:p>
        </p:txBody>
      </p:sp>
      <p:sp>
        <p:nvSpPr>
          <p:cNvPr id="4" name="TextBox 3"/>
          <p:cNvSpPr txBox="1"/>
          <p:nvPr/>
        </p:nvSpPr>
        <p:spPr>
          <a:xfrm>
            <a:off x="581891" y="0"/>
            <a:ext cx="11180618" cy="584775"/>
          </a:xfrm>
          <a:prstGeom prst="rect">
            <a:avLst/>
          </a:prstGeom>
          <a:noFill/>
        </p:spPr>
        <p:txBody>
          <a:bodyPr wrap="square" rtlCol="0">
            <a:spAutoFit/>
          </a:bodyPr>
          <a:lstStyle/>
          <a:p>
            <a:pPr algn="ctr"/>
            <a:r>
              <a:rPr lang="en-IN" sz="3200" b="1" dirty="0" smtClean="0">
                <a:solidFill>
                  <a:srgbClr val="02841B"/>
                </a:solidFill>
              </a:rPr>
              <a:t>General Format of Function Definition</a:t>
            </a:r>
            <a:endParaRPr lang="en-IN" sz="3200" b="1" dirty="0">
              <a:solidFill>
                <a:srgbClr val="02841B"/>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909" y="831273"/>
            <a:ext cx="10515600" cy="5805054"/>
          </a:xfrm>
        </p:spPr>
        <p:txBody>
          <a:bodyPr>
            <a:normAutofit fontScale="77500" lnSpcReduction="20000"/>
          </a:bodyPr>
          <a:lstStyle/>
          <a:p>
            <a:pPr marL="354013">
              <a:buNone/>
            </a:pPr>
            <a:r>
              <a:rPr lang="en-US" i="1" dirty="0" smtClean="0">
                <a:solidFill>
                  <a:srgbClr val="FF0000"/>
                </a:solidFill>
                <a:latin typeface="Calibri" pitchFamily="34" charset="0"/>
              </a:rPr>
              <a:t>Syntax :</a:t>
            </a:r>
          </a:p>
          <a:p>
            <a:pPr marL="354013">
              <a:buNone/>
            </a:pPr>
            <a:r>
              <a:rPr lang="en-US" i="1" dirty="0" smtClean="0">
                <a:solidFill>
                  <a:srgbClr val="FF0000"/>
                </a:solidFill>
                <a:latin typeface="Calibri" pitchFamily="34" charset="0"/>
              </a:rPr>
              <a:t>                     return;  or </a:t>
            </a:r>
            <a:endParaRPr lang="en-IN" sz="2400" dirty="0" smtClean="0">
              <a:solidFill>
                <a:srgbClr val="FF0000"/>
              </a:solidFill>
              <a:latin typeface="Calibri" pitchFamily="34" charset="0"/>
            </a:endParaRPr>
          </a:p>
          <a:p>
            <a:pPr marL="1697038">
              <a:buNone/>
            </a:pPr>
            <a:r>
              <a:rPr lang="en-US" i="1" dirty="0" smtClean="0">
                <a:solidFill>
                  <a:srgbClr val="FF0000"/>
                </a:solidFill>
                <a:latin typeface="Calibri" pitchFamily="34" charset="0"/>
              </a:rPr>
              <a:t>return (expression);</a:t>
            </a:r>
            <a:endParaRPr lang="en-IN" sz="2400" dirty="0" smtClean="0">
              <a:solidFill>
                <a:srgbClr val="FF0000"/>
              </a:solidFill>
              <a:latin typeface="Calibri" pitchFamily="34" charset="0"/>
            </a:endParaRPr>
          </a:p>
          <a:p>
            <a:pPr>
              <a:buNone/>
            </a:pPr>
            <a:r>
              <a:rPr lang="en-US" dirty="0" smtClean="0">
                <a:latin typeface="Calibri" pitchFamily="34" charset="0"/>
              </a:rPr>
              <a:t>The first form doesn’t  return any value; it acts as closing brace of the function . </a:t>
            </a:r>
          </a:p>
          <a:p>
            <a:pPr>
              <a:buNone/>
            </a:pPr>
            <a:r>
              <a:rPr lang="en-US" dirty="0" smtClean="0">
                <a:latin typeface="Calibri" pitchFamily="34" charset="0"/>
              </a:rPr>
              <a:t>For example</a:t>
            </a:r>
            <a:endParaRPr lang="en-IN" sz="2400" dirty="0" smtClean="0">
              <a:latin typeface="Calibri" pitchFamily="34" charset="0"/>
            </a:endParaRPr>
          </a:p>
          <a:p>
            <a:pPr>
              <a:buNone/>
            </a:pPr>
            <a:r>
              <a:rPr lang="en-US" dirty="0" smtClean="0">
                <a:latin typeface="Calibri" pitchFamily="34" charset="0"/>
              </a:rPr>
              <a:t>                if(error) return;</a:t>
            </a:r>
            <a:endParaRPr lang="en-IN" sz="2400" dirty="0" smtClean="0">
              <a:latin typeface="Calibri" pitchFamily="34" charset="0"/>
            </a:endParaRPr>
          </a:p>
          <a:p>
            <a:pPr marL="49213" indent="33338">
              <a:buNone/>
            </a:pPr>
            <a:r>
              <a:rPr lang="en-US" dirty="0" smtClean="0">
                <a:latin typeface="Calibri" pitchFamily="34" charset="0"/>
              </a:rPr>
              <a:t>The second form of return with an expression returns the value of the expression. For example</a:t>
            </a:r>
            <a:endParaRPr lang="en-IN" sz="2400" dirty="0" smtClean="0">
              <a:latin typeface="Calibri" pitchFamily="34" charset="0"/>
            </a:endParaRPr>
          </a:p>
          <a:p>
            <a:pPr marL="1254125">
              <a:buNone/>
            </a:pPr>
            <a:r>
              <a:rPr lang="en-US" i="1" dirty="0" smtClean="0">
                <a:solidFill>
                  <a:srgbClr val="FF0000"/>
                </a:solidFill>
                <a:latin typeface="Calibri" pitchFamily="34" charset="0"/>
              </a:rPr>
              <a:t>   </a:t>
            </a:r>
            <a:r>
              <a:rPr lang="en-US" i="1" dirty="0" err="1" smtClean="0">
                <a:solidFill>
                  <a:srgbClr val="FF0000"/>
                </a:solidFill>
                <a:latin typeface="Calibri" pitchFamily="34" charset="0"/>
              </a:rPr>
              <a:t>int</a:t>
            </a:r>
            <a:r>
              <a:rPr lang="en-US" i="1" dirty="0" smtClean="0">
                <a:solidFill>
                  <a:srgbClr val="FF0000"/>
                </a:solidFill>
                <a:latin typeface="Calibri" pitchFamily="34" charset="0"/>
              </a:rPr>
              <a:t> multiply(</a:t>
            </a:r>
            <a:r>
              <a:rPr lang="en-US" i="1" dirty="0" err="1" smtClean="0">
                <a:solidFill>
                  <a:srgbClr val="FF0000"/>
                </a:solidFill>
                <a:latin typeface="Calibri" pitchFamily="34" charset="0"/>
              </a:rPr>
              <a:t>int</a:t>
            </a:r>
            <a:r>
              <a:rPr lang="en-US" i="1" dirty="0" smtClean="0">
                <a:solidFill>
                  <a:srgbClr val="FF0000"/>
                </a:solidFill>
                <a:latin typeface="Calibri" pitchFamily="34" charset="0"/>
              </a:rPr>
              <a:t> x, </a:t>
            </a:r>
            <a:r>
              <a:rPr lang="en-US" i="1" dirty="0" err="1" smtClean="0">
                <a:solidFill>
                  <a:srgbClr val="FF0000"/>
                </a:solidFill>
                <a:latin typeface="Calibri" pitchFamily="34" charset="0"/>
              </a:rPr>
              <a:t>int</a:t>
            </a:r>
            <a:r>
              <a:rPr lang="en-US" i="1" dirty="0" smtClean="0">
                <a:solidFill>
                  <a:srgbClr val="FF0000"/>
                </a:solidFill>
                <a:latin typeface="Calibri" pitchFamily="34" charset="0"/>
              </a:rPr>
              <a:t> y)</a:t>
            </a:r>
            <a:endParaRPr lang="en-IN" sz="2400" dirty="0" smtClean="0">
              <a:solidFill>
                <a:srgbClr val="FF0000"/>
              </a:solidFill>
              <a:latin typeface="Calibri" pitchFamily="34" charset="0"/>
            </a:endParaRPr>
          </a:p>
          <a:p>
            <a:pPr marL="1254125">
              <a:buNone/>
            </a:pPr>
            <a:r>
              <a:rPr lang="en-US" i="1" dirty="0" smtClean="0">
                <a:solidFill>
                  <a:srgbClr val="FF0000"/>
                </a:solidFill>
                <a:latin typeface="Calibri" pitchFamily="34" charset="0"/>
              </a:rPr>
              <a:t>   {</a:t>
            </a:r>
            <a:endParaRPr lang="en-IN" sz="2400" dirty="0" smtClean="0">
              <a:solidFill>
                <a:srgbClr val="FF0000"/>
              </a:solidFill>
              <a:latin typeface="Calibri" pitchFamily="34" charset="0"/>
            </a:endParaRPr>
          </a:p>
          <a:p>
            <a:pPr marL="1254125">
              <a:buNone/>
            </a:pPr>
            <a:r>
              <a:rPr lang="en-US" i="1" dirty="0" smtClean="0">
                <a:solidFill>
                  <a:srgbClr val="FF0000"/>
                </a:solidFill>
                <a:latin typeface="Calibri" pitchFamily="34" charset="0"/>
              </a:rPr>
              <a:t>     </a:t>
            </a:r>
            <a:r>
              <a:rPr lang="en-US" i="1" dirty="0" err="1" smtClean="0">
                <a:solidFill>
                  <a:srgbClr val="FF0000"/>
                </a:solidFill>
                <a:latin typeface="Calibri" pitchFamily="34" charset="0"/>
              </a:rPr>
              <a:t>int</a:t>
            </a:r>
            <a:r>
              <a:rPr lang="en-US" i="1" dirty="0" smtClean="0">
                <a:solidFill>
                  <a:srgbClr val="FF0000"/>
                </a:solidFill>
                <a:latin typeface="Calibri" pitchFamily="34" charset="0"/>
              </a:rPr>
              <a:t> p;</a:t>
            </a:r>
            <a:endParaRPr lang="en-IN" sz="2400" dirty="0" smtClean="0">
              <a:solidFill>
                <a:srgbClr val="FF0000"/>
              </a:solidFill>
              <a:latin typeface="Calibri" pitchFamily="34" charset="0"/>
            </a:endParaRPr>
          </a:p>
          <a:p>
            <a:pPr marL="1254125">
              <a:buNone/>
            </a:pPr>
            <a:r>
              <a:rPr lang="en-US" i="1" dirty="0" smtClean="0">
                <a:solidFill>
                  <a:srgbClr val="FF0000"/>
                </a:solidFill>
                <a:latin typeface="Calibri" pitchFamily="34" charset="0"/>
              </a:rPr>
              <a:t>     p = x*y;</a:t>
            </a:r>
            <a:endParaRPr lang="en-IN" sz="2400" dirty="0" smtClean="0">
              <a:solidFill>
                <a:srgbClr val="FF0000"/>
              </a:solidFill>
              <a:latin typeface="Calibri" pitchFamily="34" charset="0"/>
            </a:endParaRPr>
          </a:p>
          <a:p>
            <a:pPr marL="1254125">
              <a:buNone/>
            </a:pPr>
            <a:r>
              <a:rPr lang="en-US" i="1" dirty="0" smtClean="0">
                <a:solidFill>
                  <a:srgbClr val="FF0000"/>
                </a:solidFill>
                <a:latin typeface="Calibri" pitchFamily="34" charset="0"/>
              </a:rPr>
              <a:t>     return p;</a:t>
            </a:r>
            <a:endParaRPr lang="en-IN" sz="2400" dirty="0" smtClean="0">
              <a:solidFill>
                <a:srgbClr val="FF0000"/>
              </a:solidFill>
              <a:latin typeface="Calibri" pitchFamily="34" charset="0"/>
            </a:endParaRPr>
          </a:p>
          <a:p>
            <a:pPr marL="1254125">
              <a:buNone/>
            </a:pPr>
            <a:r>
              <a:rPr lang="en-US" i="1" dirty="0" smtClean="0">
                <a:solidFill>
                  <a:srgbClr val="FF0000"/>
                </a:solidFill>
                <a:latin typeface="Calibri" pitchFamily="34" charset="0"/>
              </a:rPr>
              <a:t>   }   </a:t>
            </a:r>
            <a:r>
              <a:rPr lang="en-US" dirty="0" smtClean="0">
                <a:solidFill>
                  <a:srgbClr val="FF0000"/>
                </a:solidFill>
                <a:latin typeface="Calibri" pitchFamily="34" charset="0"/>
              </a:rPr>
              <a:t> </a:t>
            </a:r>
            <a:r>
              <a:rPr lang="en-US" dirty="0" smtClean="0">
                <a:latin typeface="Calibri" pitchFamily="34" charset="0"/>
              </a:rPr>
              <a:t> </a:t>
            </a:r>
          </a:p>
          <a:p>
            <a:pPr marL="6350" indent="-6350">
              <a:buNone/>
            </a:pPr>
            <a:r>
              <a:rPr lang="en-US" dirty="0" smtClean="0">
                <a:latin typeface="Calibri" pitchFamily="34" charset="0"/>
              </a:rPr>
              <a:t>It returns the value of p, which is the product of the value of x and y. The last two statements can be combined into one statement as  </a:t>
            </a:r>
            <a:r>
              <a:rPr lang="en-US" i="1" dirty="0" smtClean="0">
                <a:solidFill>
                  <a:srgbClr val="FF0000"/>
                </a:solidFill>
                <a:latin typeface="Calibri" pitchFamily="34" charset="0"/>
              </a:rPr>
              <a:t>return (x*y);</a:t>
            </a:r>
            <a:r>
              <a:rPr lang="en-US" dirty="0" smtClean="0">
                <a:solidFill>
                  <a:srgbClr val="FF0000"/>
                </a:solidFill>
                <a:latin typeface="Calibri" pitchFamily="34" charset="0"/>
              </a:rPr>
              <a:t> </a:t>
            </a:r>
            <a:endParaRPr lang="en-IN" sz="2400" dirty="0" smtClean="0">
              <a:solidFill>
                <a:srgbClr val="FF0000"/>
              </a:solidFill>
              <a:latin typeface="Calibri" pitchFamily="34" charset="0"/>
            </a:endParaRPr>
          </a:p>
          <a:p>
            <a:pPr marL="914400" lvl="1" indent="-457200">
              <a:buNone/>
            </a:pPr>
            <a:endParaRPr lang="en-IN" sz="2000" dirty="0" smtClean="0">
              <a:latin typeface="Calibri" pitchFamily="34" charset="0"/>
            </a:endParaRPr>
          </a:p>
          <a:p>
            <a:pPr marL="914400" lvl="1" indent="-457200">
              <a:buFont typeface="+mj-lt"/>
              <a:buAutoNum type="arabicPeriod"/>
            </a:pPr>
            <a:endParaRPr lang="en-IN" dirty="0" smtClean="0">
              <a:latin typeface="Calibri" pitchFamily="34" charset="0"/>
            </a:endParaRPr>
          </a:p>
          <a:p>
            <a:endParaRPr lang="en-IN" dirty="0">
              <a:latin typeface="Calibri" pitchFamily="34" charset="0"/>
            </a:endParaRPr>
          </a:p>
        </p:txBody>
      </p:sp>
      <p:sp>
        <p:nvSpPr>
          <p:cNvPr id="4" name="TextBox 3"/>
          <p:cNvSpPr txBox="1"/>
          <p:nvPr/>
        </p:nvSpPr>
        <p:spPr>
          <a:xfrm>
            <a:off x="2701636" y="207818"/>
            <a:ext cx="6331528" cy="707886"/>
          </a:xfrm>
          <a:prstGeom prst="rect">
            <a:avLst/>
          </a:prstGeom>
          <a:noFill/>
        </p:spPr>
        <p:txBody>
          <a:bodyPr wrap="square" rtlCol="0">
            <a:spAutoFit/>
          </a:bodyPr>
          <a:lstStyle/>
          <a:p>
            <a:pPr algn="ctr"/>
            <a:r>
              <a:rPr lang="en-IN" sz="4000" b="1" dirty="0" smtClean="0">
                <a:solidFill>
                  <a:srgbClr val="C00000"/>
                </a:solidFill>
              </a:rPr>
              <a:t>The </a:t>
            </a:r>
            <a:r>
              <a:rPr lang="en-IN" sz="4000" b="1" i="1" dirty="0" smtClean="0">
                <a:solidFill>
                  <a:srgbClr val="C00000"/>
                </a:solidFill>
              </a:rPr>
              <a:t>return </a:t>
            </a:r>
            <a:r>
              <a:rPr lang="en-IN" sz="4000" b="1" dirty="0" smtClean="0">
                <a:solidFill>
                  <a:srgbClr val="C00000"/>
                </a:solidFill>
              </a:rPr>
              <a:t>statement</a:t>
            </a:r>
            <a:endParaRPr lang="en-IN" sz="4000" b="1"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909" y="1008207"/>
            <a:ext cx="10515600" cy="5628120"/>
          </a:xfrm>
        </p:spPr>
        <p:txBody>
          <a:bodyPr>
            <a:normAutofit/>
          </a:bodyPr>
          <a:lstStyle/>
          <a:p>
            <a:pPr marL="0" indent="0">
              <a:buNone/>
            </a:pPr>
            <a:r>
              <a:rPr lang="en-US" dirty="0" smtClean="0"/>
              <a:t>A function can be called by simply using the function-name followed by list of actual parameters enclosed in the parenthesis. </a:t>
            </a:r>
          </a:p>
          <a:p>
            <a:pPr marL="0" indent="0">
              <a:buNone/>
            </a:pPr>
            <a:endParaRPr lang="en-US" dirty="0" smtClean="0"/>
          </a:p>
          <a:p>
            <a:pPr marL="0" indent="0">
              <a:buNone/>
            </a:pPr>
            <a:r>
              <a:rPr lang="en-US" dirty="0" smtClean="0"/>
              <a:t>The different ways of calling multiply function are</a:t>
            </a:r>
            <a:endParaRPr lang="en-IN" sz="2400" dirty="0" smtClean="0"/>
          </a:p>
          <a:p>
            <a:pPr marL="0" indent="0">
              <a:buNone/>
            </a:pPr>
            <a:endParaRPr lang="en-US" dirty="0" smtClean="0"/>
          </a:p>
          <a:p>
            <a:pPr marL="720725" indent="0">
              <a:buNone/>
            </a:pPr>
            <a:r>
              <a:rPr lang="en-US" dirty="0" err="1" smtClean="0">
                <a:solidFill>
                  <a:srgbClr val="FF0000"/>
                </a:solidFill>
              </a:rPr>
              <a:t>int</a:t>
            </a:r>
            <a:r>
              <a:rPr lang="en-US" dirty="0" smtClean="0">
                <a:solidFill>
                  <a:srgbClr val="FF0000"/>
                </a:solidFill>
              </a:rPr>
              <a:t> x;</a:t>
            </a:r>
            <a:endParaRPr lang="en-IN" sz="2400" dirty="0" smtClean="0">
              <a:solidFill>
                <a:srgbClr val="FF0000"/>
              </a:solidFill>
            </a:endParaRPr>
          </a:p>
          <a:p>
            <a:pPr marL="720725" indent="0">
              <a:buNone/>
            </a:pPr>
            <a:r>
              <a:rPr lang="en-US" i="1" dirty="0" smtClean="0">
                <a:solidFill>
                  <a:srgbClr val="FF0000"/>
                </a:solidFill>
              </a:rPr>
              <a:t>x=multiply(10,5);</a:t>
            </a:r>
            <a:endParaRPr lang="en-IN" sz="2400" dirty="0" smtClean="0">
              <a:solidFill>
                <a:srgbClr val="FF0000"/>
              </a:solidFill>
            </a:endParaRPr>
          </a:p>
          <a:p>
            <a:pPr marL="720725" indent="0">
              <a:buNone/>
            </a:pPr>
            <a:r>
              <a:rPr lang="en-US" i="1" dirty="0" smtClean="0">
                <a:solidFill>
                  <a:srgbClr val="FF0000"/>
                </a:solidFill>
              </a:rPr>
              <a:t>x=multiply(</a:t>
            </a:r>
            <a:r>
              <a:rPr lang="en-US" i="1" dirty="0" err="1" smtClean="0">
                <a:solidFill>
                  <a:srgbClr val="FF0000"/>
                </a:solidFill>
              </a:rPr>
              <a:t>a,b</a:t>
            </a:r>
            <a:r>
              <a:rPr lang="en-US" i="1" dirty="0" smtClean="0">
                <a:solidFill>
                  <a:srgbClr val="FF0000"/>
                </a:solidFill>
              </a:rPr>
              <a:t>);</a:t>
            </a:r>
            <a:r>
              <a:rPr lang="en-US" dirty="0" smtClean="0">
                <a:solidFill>
                  <a:srgbClr val="FF0000"/>
                </a:solidFill>
              </a:rPr>
              <a:t> where </a:t>
            </a:r>
            <a:r>
              <a:rPr lang="en-US" i="1" dirty="0" smtClean="0">
                <a:solidFill>
                  <a:srgbClr val="FF0000"/>
                </a:solidFill>
              </a:rPr>
              <a:t>a</a:t>
            </a:r>
            <a:r>
              <a:rPr lang="en-US" dirty="0" smtClean="0">
                <a:solidFill>
                  <a:srgbClr val="FF0000"/>
                </a:solidFill>
              </a:rPr>
              <a:t> and </a:t>
            </a:r>
            <a:r>
              <a:rPr lang="en-US" i="1" dirty="0" smtClean="0">
                <a:solidFill>
                  <a:srgbClr val="FF0000"/>
                </a:solidFill>
              </a:rPr>
              <a:t>b</a:t>
            </a:r>
            <a:r>
              <a:rPr lang="en-US" dirty="0" smtClean="0">
                <a:solidFill>
                  <a:srgbClr val="FF0000"/>
                </a:solidFill>
              </a:rPr>
              <a:t> are variables</a:t>
            </a:r>
            <a:endParaRPr lang="en-IN" sz="2400" dirty="0" smtClean="0">
              <a:solidFill>
                <a:srgbClr val="FF0000"/>
              </a:solidFill>
            </a:endParaRPr>
          </a:p>
          <a:p>
            <a:pPr marL="720725" indent="0">
              <a:buNone/>
            </a:pPr>
            <a:r>
              <a:rPr lang="en-US" i="1" dirty="0" smtClean="0">
                <a:solidFill>
                  <a:srgbClr val="FF0000"/>
                </a:solidFill>
              </a:rPr>
              <a:t>x=multiply(a+5,b-2);</a:t>
            </a:r>
            <a:endParaRPr lang="en-IN" sz="2400" dirty="0" smtClean="0">
              <a:solidFill>
                <a:srgbClr val="FF0000"/>
              </a:solidFill>
            </a:endParaRPr>
          </a:p>
          <a:p>
            <a:pPr marL="720725" indent="0">
              <a:buNone/>
            </a:pPr>
            <a:r>
              <a:rPr lang="en-US" i="1" dirty="0" smtClean="0">
                <a:solidFill>
                  <a:srgbClr val="FF0000"/>
                </a:solidFill>
              </a:rPr>
              <a:t>x=multiply(10,multiply(2,3));</a:t>
            </a:r>
            <a:endParaRPr lang="en-IN" sz="2400" dirty="0" smtClean="0">
              <a:solidFill>
                <a:srgbClr val="FF0000"/>
              </a:solidFill>
            </a:endParaRPr>
          </a:p>
          <a:p>
            <a:pPr marL="914400" lvl="1" indent="-457200">
              <a:buFont typeface="+mj-lt"/>
              <a:buAutoNum type="arabicPeriod"/>
            </a:pPr>
            <a:endParaRPr lang="en-IN" dirty="0" smtClean="0">
              <a:latin typeface="Calibri" pitchFamily="34" charset="0"/>
            </a:endParaRPr>
          </a:p>
          <a:p>
            <a:endParaRPr lang="en-IN" dirty="0">
              <a:latin typeface="Calibri" pitchFamily="34" charset="0"/>
            </a:endParaRPr>
          </a:p>
        </p:txBody>
      </p:sp>
      <p:sp>
        <p:nvSpPr>
          <p:cNvPr id="4" name="TextBox 3"/>
          <p:cNvSpPr txBox="1"/>
          <p:nvPr/>
        </p:nvSpPr>
        <p:spPr>
          <a:xfrm>
            <a:off x="2743199" y="207818"/>
            <a:ext cx="7439891" cy="707886"/>
          </a:xfrm>
          <a:prstGeom prst="rect">
            <a:avLst/>
          </a:prstGeom>
          <a:noFill/>
        </p:spPr>
        <p:txBody>
          <a:bodyPr wrap="square" rtlCol="0">
            <a:spAutoFit/>
          </a:bodyPr>
          <a:lstStyle/>
          <a:p>
            <a:pPr algn="ctr"/>
            <a:r>
              <a:rPr lang="en-IN" sz="4000" b="1" i="1" dirty="0" smtClean="0">
                <a:solidFill>
                  <a:srgbClr val="C00000"/>
                </a:solidFill>
              </a:rPr>
              <a:t>function call </a:t>
            </a:r>
            <a:r>
              <a:rPr lang="en-IN" sz="4000" b="1" dirty="0" smtClean="0">
                <a:solidFill>
                  <a:srgbClr val="C00000"/>
                </a:solidFill>
              </a:rPr>
              <a:t>Statement</a:t>
            </a:r>
            <a:endParaRPr lang="en-IN" sz="4000" b="1"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1327" y="1039092"/>
            <a:ext cx="10515600" cy="5583382"/>
          </a:xfrm>
        </p:spPr>
        <p:txBody>
          <a:bodyPr>
            <a:normAutofit fontScale="40000" lnSpcReduction="20000"/>
          </a:bodyPr>
          <a:lstStyle/>
          <a:p>
            <a:pPr>
              <a:buNone/>
            </a:pPr>
            <a:r>
              <a:rPr lang="en-US" sz="4500" b="1" dirty="0" smtClean="0">
                <a:solidFill>
                  <a:srgbClr val="000066"/>
                </a:solidFill>
                <a:latin typeface="Calibri" pitchFamily="34" charset="0"/>
              </a:rPr>
              <a:t>The function declaration consists of four parts:</a:t>
            </a:r>
            <a:endParaRPr lang="en-IN" sz="4500" b="1" dirty="0" smtClean="0">
              <a:solidFill>
                <a:srgbClr val="000066"/>
              </a:solidFill>
              <a:latin typeface="Calibri" pitchFamily="34" charset="0"/>
            </a:endParaRPr>
          </a:p>
          <a:p>
            <a:pPr marL="436563"/>
            <a:r>
              <a:rPr lang="en-US" sz="4500" b="1" dirty="0" smtClean="0">
                <a:solidFill>
                  <a:srgbClr val="008000"/>
                </a:solidFill>
                <a:latin typeface="Calibri" pitchFamily="34" charset="0"/>
              </a:rPr>
              <a:t>Function return type</a:t>
            </a:r>
            <a:endParaRPr lang="en-IN" sz="4500" b="1" dirty="0" smtClean="0">
              <a:solidFill>
                <a:srgbClr val="008000"/>
              </a:solidFill>
              <a:latin typeface="Calibri" pitchFamily="34" charset="0"/>
            </a:endParaRPr>
          </a:p>
          <a:p>
            <a:pPr marL="436563"/>
            <a:r>
              <a:rPr lang="en-US" sz="4500" b="1" dirty="0" smtClean="0">
                <a:solidFill>
                  <a:srgbClr val="008000"/>
                </a:solidFill>
                <a:latin typeface="Calibri" pitchFamily="34" charset="0"/>
              </a:rPr>
              <a:t>Function name</a:t>
            </a:r>
            <a:endParaRPr lang="en-IN" sz="4500" b="1" dirty="0" smtClean="0">
              <a:solidFill>
                <a:srgbClr val="008000"/>
              </a:solidFill>
              <a:latin typeface="Calibri" pitchFamily="34" charset="0"/>
            </a:endParaRPr>
          </a:p>
          <a:p>
            <a:pPr marL="436563"/>
            <a:r>
              <a:rPr lang="en-US" sz="4500" b="1" dirty="0" smtClean="0">
                <a:solidFill>
                  <a:srgbClr val="008000"/>
                </a:solidFill>
                <a:latin typeface="Calibri" pitchFamily="34" charset="0"/>
              </a:rPr>
              <a:t>Parameter list</a:t>
            </a:r>
            <a:endParaRPr lang="en-IN" sz="4500" b="1" dirty="0" smtClean="0">
              <a:solidFill>
                <a:srgbClr val="008000"/>
              </a:solidFill>
              <a:latin typeface="Calibri" pitchFamily="34" charset="0"/>
            </a:endParaRPr>
          </a:p>
          <a:p>
            <a:pPr marL="436563"/>
            <a:r>
              <a:rPr lang="en-US" sz="4500" b="1" dirty="0" smtClean="0">
                <a:solidFill>
                  <a:srgbClr val="008000"/>
                </a:solidFill>
                <a:latin typeface="Calibri" pitchFamily="34" charset="0"/>
              </a:rPr>
              <a:t>Termination semicolon</a:t>
            </a:r>
            <a:endParaRPr lang="en-IN" sz="4500" b="1" dirty="0" smtClean="0">
              <a:solidFill>
                <a:srgbClr val="008000"/>
              </a:solidFill>
              <a:latin typeface="Calibri" pitchFamily="34" charset="0"/>
            </a:endParaRPr>
          </a:p>
          <a:p>
            <a:pPr>
              <a:buNone/>
            </a:pPr>
            <a:r>
              <a:rPr lang="en-US" sz="4500" b="1" dirty="0" smtClean="0">
                <a:solidFill>
                  <a:srgbClr val="000066"/>
                </a:solidFill>
                <a:latin typeface="Calibri" pitchFamily="34" charset="0"/>
              </a:rPr>
              <a:t>General format</a:t>
            </a:r>
            <a:endParaRPr lang="en-IN" sz="4500" b="1" dirty="0" smtClean="0">
              <a:solidFill>
                <a:srgbClr val="000066"/>
              </a:solidFill>
              <a:latin typeface="Calibri" pitchFamily="34" charset="0"/>
            </a:endParaRPr>
          </a:p>
          <a:p>
            <a:pPr>
              <a:buNone/>
            </a:pPr>
            <a:r>
              <a:rPr lang="en-US" sz="3800" b="1" dirty="0" smtClean="0">
                <a:solidFill>
                  <a:srgbClr val="000066"/>
                </a:solidFill>
                <a:latin typeface="Calibri" pitchFamily="34" charset="0"/>
              </a:rPr>
              <a:t>	          </a:t>
            </a:r>
            <a:r>
              <a:rPr lang="en-US" sz="5100" b="1" dirty="0" smtClean="0">
                <a:solidFill>
                  <a:srgbClr val="C00000"/>
                </a:solidFill>
                <a:latin typeface="Calibri" pitchFamily="34" charset="0"/>
              </a:rPr>
              <a:t>return-type  function-name(parameter-list or arguments);</a:t>
            </a:r>
            <a:endParaRPr lang="en-IN" sz="3400" b="1" dirty="0" smtClean="0">
              <a:solidFill>
                <a:srgbClr val="C00000"/>
              </a:solidFill>
              <a:latin typeface="Calibri" pitchFamily="34" charset="0"/>
            </a:endParaRPr>
          </a:p>
          <a:p>
            <a:pPr>
              <a:buNone/>
            </a:pPr>
            <a:r>
              <a:rPr lang="en-US" sz="4500" b="1" dirty="0" smtClean="0">
                <a:solidFill>
                  <a:srgbClr val="CD760D"/>
                </a:solidFill>
                <a:latin typeface="Calibri" pitchFamily="34" charset="0"/>
              </a:rPr>
              <a:t>Note : This declaration may be placed in either global of all function or inside the function definition.</a:t>
            </a:r>
            <a:endParaRPr lang="en-IN" sz="4500" b="1" dirty="0" smtClean="0">
              <a:solidFill>
                <a:srgbClr val="CD760D"/>
              </a:solidFill>
              <a:latin typeface="Calibri" pitchFamily="34" charset="0"/>
            </a:endParaRPr>
          </a:p>
          <a:p>
            <a:pPr>
              <a:buNone/>
            </a:pPr>
            <a:r>
              <a:rPr lang="en-US" sz="4500" b="1" dirty="0" smtClean="0">
                <a:solidFill>
                  <a:srgbClr val="000066"/>
                </a:solidFill>
                <a:latin typeface="Calibri" pitchFamily="34" charset="0"/>
              </a:rPr>
              <a:t>Rules:</a:t>
            </a:r>
            <a:endParaRPr lang="en-IN" sz="4500" b="1" dirty="0" smtClean="0">
              <a:solidFill>
                <a:srgbClr val="000066"/>
              </a:solidFill>
              <a:latin typeface="Calibri" pitchFamily="34" charset="0"/>
            </a:endParaRPr>
          </a:p>
          <a:p>
            <a:pPr marL="382588" lvl="0" indent="-382588">
              <a:buFont typeface="+mj-lt"/>
              <a:buAutoNum type="arabicPeriod"/>
            </a:pPr>
            <a:r>
              <a:rPr lang="en-US" sz="4500" b="1" dirty="0" smtClean="0">
                <a:solidFill>
                  <a:srgbClr val="000066"/>
                </a:solidFill>
                <a:latin typeface="Calibri" pitchFamily="34" charset="0"/>
              </a:rPr>
              <a:t>The parameter list must be separated by commas</a:t>
            </a:r>
            <a:endParaRPr lang="en-IN" sz="4500" b="1" dirty="0" smtClean="0">
              <a:solidFill>
                <a:srgbClr val="000066"/>
              </a:solidFill>
              <a:latin typeface="Calibri" pitchFamily="34" charset="0"/>
            </a:endParaRPr>
          </a:p>
          <a:p>
            <a:pPr marL="382588" lvl="0" indent="-382588">
              <a:buFont typeface="+mj-lt"/>
              <a:buAutoNum type="arabicPeriod"/>
            </a:pPr>
            <a:r>
              <a:rPr lang="en-US" sz="4500" b="1" dirty="0" smtClean="0">
                <a:solidFill>
                  <a:srgbClr val="000066"/>
                </a:solidFill>
                <a:latin typeface="Calibri" pitchFamily="34" charset="0"/>
              </a:rPr>
              <a:t>The parameter names do not need to be same in the prototype declaration and the function definition.</a:t>
            </a:r>
            <a:endParaRPr lang="en-IN" sz="4500" b="1" dirty="0" smtClean="0">
              <a:solidFill>
                <a:srgbClr val="000066"/>
              </a:solidFill>
              <a:latin typeface="Calibri" pitchFamily="34" charset="0"/>
            </a:endParaRPr>
          </a:p>
          <a:p>
            <a:pPr marL="382588" lvl="0" indent="-382588">
              <a:buFont typeface="+mj-lt"/>
              <a:buAutoNum type="arabicPeriod"/>
            </a:pPr>
            <a:r>
              <a:rPr lang="en-US" sz="4500" b="1" dirty="0" smtClean="0">
                <a:solidFill>
                  <a:srgbClr val="000066"/>
                </a:solidFill>
                <a:latin typeface="Calibri" pitchFamily="34" charset="0"/>
              </a:rPr>
              <a:t>The types must match the types of the parameters in the function definition , in number and order.</a:t>
            </a:r>
            <a:endParaRPr lang="en-IN" sz="4500" b="1" dirty="0" smtClean="0">
              <a:solidFill>
                <a:srgbClr val="000066"/>
              </a:solidFill>
              <a:latin typeface="Calibri" pitchFamily="34" charset="0"/>
            </a:endParaRPr>
          </a:p>
          <a:p>
            <a:pPr marL="382588" lvl="0" indent="-382588">
              <a:buFont typeface="+mj-lt"/>
              <a:buAutoNum type="arabicPeriod"/>
            </a:pPr>
            <a:r>
              <a:rPr lang="en-US" sz="4500" b="1" dirty="0" smtClean="0">
                <a:solidFill>
                  <a:srgbClr val="000066"/>
                </a:solidFill>
                <a:latin typeface="Calibri" pitchFamily="34" charset="0"/>
              </a:rPr>
              <a:t>Use of the parameter names in the declaration is optional</a:t>
            </a:r>
            <a:endParaRPr lang="en-IN" sz="4500" b="1" dirty="0" smtClean="0">
              <a:solidFill>
                <a:srgbClr val="000066"/>
              </a:solidFill>
              <a:latin typeface="Calibri" pitchFamily="34" charset="0"/>
            </a:endParaRPr>
          </a:p>
          <a:p>
            <a:pPr marL="382588" lvl="0" indent="-382588">
              <a:buFont typeface="+mj-lt"/>
              <a:buAutoNum type="arabicPeriod"/>
            </a:pPr>
            <a:r>
              <a:rPr lang="en-US" sz="4500" b="1" dirty="0" smtClean="0">
                <a:solidFill>
                  <a:srgbClr val="000066"/>
                </a:solidFill>
                <a:latin typeface="Calibri" pitchFamily="34" charset="0"/>
              </a:rPr>
              <a:t>If the function has no formal parameters, the list is written as void</a:t>
            </a:r>
            <a:endParaRPr lang="en-IN" sz="4500" b="1" dirty="0" smtClean="0">
              <a:solidFill>
                <a:srgbClr val="000066"/>
              </a:solidFill>
              <a:latin typeface="Calibri" pitchFamily="34" charset="0"/>
            </a:endParaRPr>
          </a:p>
          <a:p>
            <a:pPr marL="382588" lvl="0" indent="-382588">
              <a:buFont typeface="+mj-lt"/>
              <a:buAutoNum type="arabicPeriod"/>
            </a:pPr>
            <a:r>
              <a:rPr lang="en-US" sz="4500" b="1" dirty="0" smtClean="0">
                <a:solidFill>
                  <a:srgbClr val="000066"/>
                </a:solidFill>
                <a:latin typeface="Calibri" pitchFamily="34" charset="0"/>
              </a:rPr>
              <a:t>The return-type must be void if no value is returned</a:t>
            </a:r>
            <a:endParaRPr lang="en-IN" sz="4500" b="1" dirty="0" smtClean="0">
              <a:solidFill>
                <a:srgbClr val="000066"/>
              </a:solidFill>
              <a:latin typeface="Calibri" pitchFamily="34" charset="0"/>
            </a:endParaRPr>
          </a:p>
          <a:p>
            <a:pPr marL="382588" lvl="0" indent="-382588">
              <a:buFont typeface="+mj-lt"/>
              <a:buAutoNum type="arabicPeriod"/>
            </a:pPr>
            <a:r>
              <a:rPr lang="en-US" sz="4500" b="1" dirty="0" smtClean="0">
                <a:solidFill>
                  <a:srgbClr val="000066"/>
                </a:solidFill>
                <a:latin typeface="Calibri" pitchFamily="34" charset="0"/>
              </a:rPr>
              <a:t>The return-type is optional, when the function returns </a:t>
            </a:r>
            <a:r>
              <a:rPr lang="en-US" sz="4500" b="1" i="1" dirty="0" err="1" smtClean="0">
                <a:solidFill>
                  <a:srgbClr val="000066"/>
                </a:solidFill>
                <a:latin typeface="Calibri" pitchFamily="34" charset="0"/>
              </a:rPr>
              <a:t>int</a:t>
            </a:r>
            <a:r>
              <a:rPr lang="en-US" sz="4500" b="1" dirty="0" smtClean="0">
                <a:solidFill>
                  <a:srgbClr val="000066"/>
                </a:solidFill>
                <a:latin typeface="Calibri" pitchFamily="34" charset="0"/>
              </a:rPr>
              <a:t> type value</a:t>
            </a:r>
            <a:endParaRPr lang="en-IN" sz="4500" b="1" dirty="0" smtClean="0">
              <a:solidFill>
                <a:srgbClr val="000066"/>
              </a:solidFill>
              <a:latin typeface="Calibri" pitchFamily="34" charset="0"/>
            </a:endParaRPr>
          </a:p>
          <a:p>
            <a:pPr marL="382588" lvl="0" indent="-382588">
              <a:buFont typeface="+mj-lt"/>
              <a:buAutoNum type="arabicPeriod"/>
            </a:pPr>
            <a:r>
              <a:rPr lang="en-US" sz="4500" b="1" dirty="0" smtClean="0">
                <a:solidFill>
                  <a:srgbClr val="000066"/>
                </a:solidFill>
                <a:latin typeface="Calibri" pitchFamily="34" charset="0"/>
              </a:rPr>
              <a:t>Types mismatch between declaration and definition lead to compilation error</a:t>
            </a:r>
            <a:endParaRPr lang="en-IN" sz="3400" b="1" dirty="0" smtClean="0">
              <a:solidFill>
                <a:srgbClr val="000066"/>
              </a:solidFill>
              <a:latin typeface="Calibri" pitchFamily="34" charset="0"/>
            </a:endParaRPr>
          </a:p>
          <a:p>
            <a:pPr>
              <a:buNone/>
            </a:pPr>
            <a:endParaRPr lang="en-IN" dirty="0">
              <a:latin typeface="Calibri" pitchFamily="34" charset="0"/>
            </a:endParaRPr>
          </a:p>
        </p:txBody>
      </p:sp>
      <p:sp>
        <p:nvSpPr>
          <p:cNvPr id="4" name="TextBox 3"/>
          <p:cNvSpPr txBox="1"/>
          <p:nvPr/>
        </p:nvSpPr>
        <p:spPr>
          <a:xfrm>
            <a:off x="568036" y="207818"/>
            <a:ext cx="11374582" cy="646331"/>
          </a:xfrm>
          <a:prstGeom prst="rect">
            <a:avLst/>
          </a:prstGeom>
          <a:noFill/>
        </p:spPr>
        <p:txBody>
          <a:bodyPr wrap="square" rtlCol="0">
            <a:spAutoFit/>
          </a:bodyPr>
          <a:lstStyle/>
          <a:p>
            <a:r>
              <a:rPr lang="en-US" sz="3600" b="1" dirty="0" smtClean="0">
                <a:solidFill>
                  <a:srgbClr val="FF0000"/>
                </a:solidFill>
              </a:rPr>
              <a:t>Function Declaration (</a:t>
            </a:r>
            <a:r>
              <a:rPr lang="en-US" sz="3600" b="1" i="1" dirty="0" smtClean="0">
                <a:solidFill>
                  <a:srgbClr val="FF0000"/>
                </a:solidFill>
              </a:rPr>
              <a:t>or Function Prototype)</a:t>
            </a:r>
            <a:endParaRPr lang="en-IN" sz="3600"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0691" y="198870"/>
            <a:ext cx="8077200" cy="410730"/>
          </a:xfrm>
        </p:spPr>
        <p:txBody>
          <a:bodyPr>
            <a:normAutofit fontScale="90000"/>
          </a:bodyPr>
          <a:lstStyle/>
          <a:p>
            <a:pPr algn="ctr"/>
            <a:r>
              <a:rPr lang="en-IN" dirty="0" smtClean="0">
                <a:solidFill>
                  <a:srgbClr val="FF0000"/>
                </a:solidFill>
              </a:rPr>
              <a:t>Program using function</a:t>
            </a:r>
            <a:endParaRPr lang="en-IN" dirty="0">
              <a:solidFill>
                <a:srgbClr val="FF0000"/>
              </a:solidFill>
            </a:endParaRPr>
          </a:p>
        </p:txBody>
      </p:sp>
      <p:graphicFrame>
        <p:nvGraphicFramePr>
          <p:cNvPr id="4" name="Table 3"/>
          <p:cNvGraphicFramePr>
            <a:graphicFrameLocks noGrp="1"/>
          </p:cNvGraphicFramePr>
          <p:nvPr/>
        </p:nvGraphicFramePr>
        <p:xfrm>
          <a:off x="318652" y="719664"/>
          <a:ext cx="11430002" cy="5888953"/>
        </p:xfrm>
        <a:graphic>
          <a:graphicData uri="http://schemas.openxmlformats.org/drawingml/2006/table">
            <a:tbl>
              <a:tblPr firstRow="1" bandRow="1">
                <a:tableStyleId>{5C22544A-7EE6-4342-B048-85BDC9FD1C3A}</a:tableStyleId>
              </a:tblPr>
              <a:tblGrid>
                <a:gridCol w="7259784">
                  <a:extLst>
                    <a:ext uri="{9D8B030D-6E8A-4147-A177-3AD203B41FA5}">
                      <a16:colId xmlns:a16="http://schemas.microsoft.com/office/drawing/2014/main" xmlns="" val="20000"/>
                    </a:ext>
                  </a:extLst>
                </a:gridCol>
                <a:gridCol w="4170218">
                  <a:extLst>
                    <a:ext uri="{9D8B030D-6E8A-4147-A177-3AD203B41FA5}">
                      <a16:colId xmlns:a16="http://schemas.microsoft.com/office/drawing/2014/main" xmlns="" val="20001"/>
                    </a:ext>
                  </a:extLst>
                </a:gridCol>
              </a:tblGrid>
              <a:tr h="5888953">
                <a:tc>
                  <a:txBody>
                    <a:bodyPr/>
                    <a:lstStyle/>
                    <a:p>
                      <a:pPr>
                        <a:buNone/>
                      </a:pPr>
                      <a:r>
                        <a:rPr lang="en-IN" sz="1800" dirty="0" smtClean="0">
                          <a:solidFill>
                            <a:schemeClr val="tx1"/>
                          </a:solidFill>
                          <a:latin typeface="Tahoma" pitchFamily="34" charset="0"/>
                          <a:ea typeface="Tahoma" pitchFamily="34" charset="0"/>
                          <a:cs typeface="Tahoma" pitchFamily="34" charset="0"/>
                        </a:rPr>
                        <a:t>#include&lt;</a:t>
                      </a:r>
                      <a:r>
                        <a:rPr lang="en-IN" sz="1800" dirty="0" err="1" smtClean="0">
                          <a:solidFill>
                            <a:schemeClr val="tx1"/>
                          </a:solidFill>
                          <a:latin typeface="Tahoma" pitchFamily="34" charset="0"/>
                          <a:ea typeface="Tahoma" pitchFamily="34" charset="0"/>
                          <a:cs typeface="Tahoma" pitchFamily="34" charset="0"/>
                        </a:rPr>
                        <a:t>stdio.h</a:t>
                      </a:r>
                      <a:r>
                        <a:rPr lang="en-IN" sz="1800" dirty="0" smtClean="0">
                          <a:solidFill>
                            <a:schemeClr val="tx1"/>
                          </a:solidFill>
                          <a:latin typeface="Tahoma" pitchFamily="34" charset="0"/>
                          <a:ea typeface="Tahoma" pitchFamily="34" charset="0"/>
                          <a:cs typeface="Tahoma" pitchFamily="34" charset="0"/>
                        </a:rPr>
                        <a:t>&gt;</a:t>
                      </a:r>
                    </a:p>
                    <a:p>
                      <a:pPr>
                        <a:buNone/>
                      </a:pPr>
                      <a:endParaRPr lang="en-IN" sz="1800" dirty="0" smtClean="0">
                        <a:solidFill>
                          <a:schemeClr val="tx1"/>
                        </a:solidFill>
                        <a:latin typeface="Tahoma" pitchFamily="34" charset="0"/>
                        <a:ea typeface="Tahoma" pitchFamily="34" charset="0"/>
                        <a:cs typeface="Tahoma" pitchFamily="34" charset="0"/>
                      </a:endParaRPr>
                    </a:p>
                    <a:p>
                      <a:pPr>
                        <a:buNone/>
                      </a:pPr>
                      <a:r>
                        <a:rPr lang="en-IN" sz="1800" dirty="0" err="1" smtClean="0">
                          <a:solidFill>
                            <a:schemeClr val="tx1"/>
                          </a:solidFill>
                          <a:latin typeface="Tahoma" pitchFamily="34" charset="0"/>
                          <a:ea typeface="Tahoma" pitchFamily="34" charset="0"/>
                          <a:cs typeface="Tahoma" pitchFamily="34" charset="0"/>
                        </a:rPr>
                        <a:t>int</a:t>
                      </a:r>
                      <a:r>
                        <a:rPr lang="en-IN" sz="1800" dirty="0" smtClean="0">
                          <a:solidFill>
                            <a:schemeClr val="tx1"/>
                          </a:solidFill>
                          <a:latin typeface="Tahoma" pitchFamily="34" charset="0"/>
                          <a:ea typeface="Tahoma" pitchFamily="34" charset="0"/>
                          <a:cs typeface="Tahoma" pitchFamily="34" charset="0"/>
                        </a:rPr>
                        <a:t> add(</a:t>
                      </a:r>
                      <a:r>
                        <a:rPr lang="en-IN" sz="1800" dirty="0" err="1" smtClean="0">
                          <a:solidFill>
                            <a:schemeClr val="tx1"/>
                          </a:solidFill>
                          <a:latin typeface="Tahoma" pitchFamily="34" charset="0"/>
                          <a:ea typeface="Tahoma" pitchFamily="34" charset="0"/>
                          <a:cs typeface="Tahoma" pitchFamily="34" charset="0"/>
                        </a:rPr>
                        <a:t>int</a:t>
                      </a: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int</a:t>
                      </a: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float multiply(float, float);</a:t>
                      </a:r>
                    </a:p>
                    <a:p>
                      <a:pPr>
                        <a:buNone/>
                      </a:pPr>
                      <a:endParaRPr lang="en-IN" sz="1800" dirty="0" smtClean="0">
                        <a:solidFill>
                          <a:schemeClr val="tx1"/>
                        </a:solidFill>
                        <a:latin typeface="Tahoma" pitchFamily="34" charset="0"/>
                        <a:ea typeface="Tahoma" pitchFamily="34" charset="0"/>
                        <a:cs typeface="Tahoma" pitchFamily="34" charset="0"/>
                      </a:endParaRPr>
                    </a:p>
                    <a:p>
                      <a:pPr>
                        <a:buNone/>
                      </a:pPr>
                      <a:r>
                        <a:rPr lang="en-IN" sz="1800" dirty="0" smtClean="0">
                          <a:solidFill>
                            <a:schemeClr val="tx1"/>
                          </a:solidFill>
                          <a:latin typeface="Tahoma" pitchFamily="34" charset="0"/>
                          <a:ea typeface="Tahoma" pitchFamily="34" charset="0"/>
                          <a:cs typeface="Tahoma" pitchFamily="34" charset="0"/>
                        </a:rPr>
                        <a:t>void main()</a:t>
                      </a:r>
                    </a:p>
                    <a:p>
                      <a:pPr>
                        <a:buNone/>
                      </a:pPr>
                      <a:r>
                        <a:rPr lang="en-IN" sz="1800" dirty="0" smtClean="0">
                          <a:solidFill>
                            <a:schemeClr val="tx1"/>
                          </a:solidFill>
                          <a:latin typeface="Tahoma" pitchFamily="34" charset="0"/>
                          <a:ea typeface="Tahoma" pitchFamily="34" charset="0"/>
                          <a:cs typeface="Tahoma" pitchFamily="34" charset="0"/>
                        </a:rPr>
                        <a:t>{</a:t>
                      </a:r>
                    </a:p>
                    <a:p>
                      <a:pPr marL="0" indent="0">
                        <a:buNone/>
                      </a:pP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int</a:t>
                      </a: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a,b</a:t>
                      </a:r>
                      <a:r>
                        <a:rPr lang="en-IN" sz="1800" dirty="0" smtClean="0">
                          <a:solidFill>
                            <a:schemeClr val="tx1"/>
                          </a:solidFill>
                          <a:latin typeface="Tahoma" pitchFamily="34" charset="0"/>
                          <a:ea typeface="Tahoma" pitchFamily="34" charset="0"/>
                          <a:cs typeface="Tahoma" pitchFamily="34" charset="0"/>
                        </a:rPr>
                        <a:t>, sum;</a:t>
                      </a:r>
                    </a:p>
                    <a:p>
                      <a:pPr marL="0" indent="0">
                        <a:buNone/>
                      </a:pPr>
                      <a:r>
                        <a:rPr lang="en-IN" sz="1800" dirty="0" smtClean="0">
                          <a:solidFill>
                            <a:schemeClr val="tx1"/>
                          </a:solidFill>
                          <a:latin typeface="Tahoma" pitchFamily="34" charset="0"/>
                          <a:ea typeface="Tahoma" pitchFamily="34" charset="0"/>
                          <a:cs typeface="Tahoma" pitchFamily="34" charset="0"/>
                        </a:rPr>
                        <a:t>   float </a:t>
                      </a:r>
                      <a:r>
                        <a:rPr lang="en-IN" sz="1800" dirty="0" err="1" smtClean="0">
                          <a:solidFill>
                            <a:schemeClr val="tx1"/>
                          </a:solidFill>
                          <a:latin typeface="Tahoma" pitchFamily="34" charset="0"/>
                          <a:ea typeface="Tahoma" pitchFamily="34" charset="0"/>
                          <a:cs typeface="Tahoma" pitchFamily="34" charset="0"/>
                        </a:rPr>
                        <a:t>x,y,product</a:t>
                      </a:r>
                      <a:r>
                        <a:rPr lang="en-IN" sz="1800" dirty="0" smtClean="0">
                          <a:solidFill>
                            <a:schemeClr val="tx1"/>
                          </a:solidFill>
                          <a:latin typeface="Tahoma" pitchFamily="34" charset="0"/>
                          <a:ea typeface="Tahoma" pitchFamily="34" charset="0"/>
                          <a:cs typeface="Tahoma" pitchFamily="34" charset="0"/>
                        </a:rPr>
                        <a:t>;</a:t>
                      </a:r>
                    </a:p>
                    <a:p>
                      <a:pPr marL="0" indent="0">
                        <a:buNone/>
                      </a:pPr>
                      <a:r>
                        <a:rPr lang="en-IN" sz="1800" dirty="0" smtClean="0">
                          <a:solidFill>
                            <a:schemeClr val="tx1"/>
                          </a:solidFill>
                          <a:latin typeface="Tahoma" pitchFamily="34" charset="0"/>
                          <a:ea typeface="Tahoma" pitchFamily="34" charset="0"/>
                          <a:cs typeface="Tahoma" pitchFamily="34" charset="0"/>
                        </a:rPr>
                        <a:t> </a:t>
                      </a:r>
                    </a:p>
                    <a:p>
                      <a:pPr marL="0" indent="0">
                        <a:buNone/>
                      </a:pP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printf</a:t>
                      </a:r>
                      <a:r>
                        <a:rPr lang="en-IN" sz="1800" dirty="0" smtClean="0">
                          <a:solidFill>
                            <a:schemeClr val="tx1"/>
                          </a:solidFill>
                          <a:latin typeface="Tahoma" pitchFamily="34" charset="0"/>
                          <a:ea typeface="Tahoma" pitchFamily="34" charset="0"/>
                          <a:cs typeface="Tahoma" pitchFamily="34" charset="0"/>
                        </a:rPr>
                        <a:t>("\n Enter a and b ");</a:t>
                      </a:r>
                    </a:p>
                    <a:p>
                      <a:pPr marL="0" indent="0">
                        <a:buNone/>
                      </a:pP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scanf</a:t>
                      </a:r>
                      <a:r>
                        <a:rPr lang="en-IN" sz="1800" dirty="0" smtClean="0">
                          <a:solidFill>
                            <a:schemeClr val="tx1"/>
                          </a:solidFill>
                          <a:latin typeface="Tahoma" pitchFamily="34" charset="0"/>
                          <a:ea typeface="Tahoma" pitchFamily="34" charset="0"/>
                          <a:cs typeface="Tahoma" pitchFamily="34" charset="0"/>
                        </a:rPr>
                        <a:t>("%d %d", &amp;a, &amp;b);</a:t>
                      </a:r>
                    </a:p>
                    <a:p>
                      <a:pPr marL="0" indent="0">
                        <a:buNone/>
                      </a:pPr>
                      <a:r>
                        <a:rPr lang="en-IN" sz="1800" dirty="0" smtClean="0">
                          <a:solidFill>
                            <a:schemeClr val="tx1"/>
                          </a:solidFill>
                          <a:latin typeface="Tahoma" pitchFamily="34" charset="0"/>
                          <a:ea typeface="Tahoma" pitchFamily="34" charset="0"/>
                          <a:cs typeface="Tahoma" pitchFamily="34" charset="0"/>
                        </a:rPr>
                        <a:t>   sum=add(</a:t>
                      </a:r>
                      <a:r>
                        <a:rPr lang="en-IN" sz="1800" dirty="0" err="1" smtClean="0">
                          <a:solidFill>
                            <a:schemeClr val="tx1"/>
                          </a:solidFill>
                          <a:latin typeface="Tahoma" pitchFamily="34" charset="0"/>
                          <a:ea typeface="Tahoma" pitchFamily="34" charset="0"/>
                          <a:cs typeface="Tahoma" pitchFamily="34" charset="0"/>
                        </a:rPr>
                        <a:t>a,b</a:t>
                      </a:r>
                      <a:r>
                        <a:rPr lang="en-IN" sz="1800" dirty="0" smtClean="0">
                          <a:solidFill>
                            <a:schemeClr val="tx1"/>
                          </a:solidFill>
                          <a:latin typeface="Tahoma" pitchFamily="34" charset="0"/>
                          <a:ea typeface="Tahoma" pitchFamily="34" charset="0"/>
                          <a:cs typeface="Tahoma" pitchFamily="34" charset="0"/>
                        </a:rPr>
                        <a:t>);</a:t>
                      </a:r>
                    </a:p>
                    <a:p>
                      <a:pPr marL="0" indent="0">
                        <a:buNone/>
                      </a:pPr>
                      <a:r>
                        <a:rPr lang="en-IN" sz="1800" dirty="0" smtClean="0">
                          <a:solidFill>
                            <a:schemeClr val="tx1"/>
                          </a:solidFill>
                          <a:latin typeface="Tahoma" pitchFamily="34" charset="0"/>
                          <a:ea typeface="Tahoma" pitchFamily="34" charset="0"/>
                          <a:cs typeface="Tahoma" pitchFamily="34" charset="0"/>
                        </a:rPr>
                        <a:t> </a:t>
                      </a:r>
                    </a:p>
                    <a:p>
                      <a:pPr marL="0" indent="0">
                        <a:buNone/>
                      </a:pP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printf</a:t>
                      </a:r>
                      <a:r>
                        <a:rPr lang="en-IN" sz="1800" dirty="0" smtClean="0">
                          <a:solidFill>
                            <a:schemeClr val="tx1"/>
                          </a:solidFill>
                          <a:latin typeface="Tahoma" pitchFamily="34" charset="0"/>
                          <a:ea typeface="Tahoma" pitchFamily="34" charset="0"/>
                          <a:cs typeface="Tahoma" pitchFamily="34" charset="0"/>
                        </a:rPr>
                        <a:t>("\n Enter x and y ");</a:t>
                      </a:r>
                    </a:p>
                    <a:p>
                      <a:pPr marL="0" indent="0">
                        <a:buNone/>
                      </a:pP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scanf</a:t>
                      </a:r>
                      <a:r>
                        <a:rPr lang="en-IN" sz="1800" dirty="0" smtClean="0">
                          <a:solidFill>
                            <a:schemeClr val="tx1"/>
                          </a:solidFill>
                          <a:latin typeface="Tahoma" pitchFamily="34" charset="0"/>
                          <a:ea typeface="Tahoma" pitchFamily="34" charset="0"/>
                          <a:cs typeface="Tahoma" pitchFamily="34" charset="0"/>
                        </a:rPr>
                        <a:t>("%f %f", &amp;x, &amp;y);</a:t>
                      </a:r>
                    </a:p>
                    <a:p>
                      <a:pPr marL="0" indent="0">
                        <a:buNone/>
                      </a:pPr>
                      <a:r>
                        <a:rPr lang="en-IN" sz="1800" dirty="0" smtClean="0">
                          <a:solidFill>
                            <a:schemeClr val="tx1"/>
                          </a:solidFill>
                          <a:latin typeface="Tahoma" pitchFamily="34" charset="0"/>
                          <a:ea typeface="Tahoma" pitchFamily="34" charset="0"/>
                          <a:cs typeface="Tahoma" pitchFamily="34" charset="0"/>
                        </a:rPr>
                        <a:t>   product=multiply(</a:t>
                      </a:r>
                      <a:r>
                        <a:rPr lang="en-IN" sz="1800" dirty="0" err="1" smtClean="0">
                          <a:solidFill>
                            <a:schemeClr val="tx1"/>
                          </a:solidFill>
                          <a:latin typeface="Tahoma" pitchFamily="34" charset="0"/>
                          <a:ea typeface="Tahoma" pitchFamily="34" charset="0"/>
                          <a:cs typeface="Tahoma" pitchFamily="34" charset="0"/>
                        </a:rPr>
                        <a:t>x,y</a:t>
                      </a: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 </a:t>
                      </a:r>
                    </a:p>
                    <a:p>
                      <a:pPr>
                        <a:buNone/>
                      </a:pP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printf</a:t>
                      </a:r>
                      <a:r>
                        <a:rPr lang="en-IN" sz="1800" dirty="0" smtClean="0">
                          <a:solidFill>
                            <a:schemeClr val="tx1"/>
                          </a:solidFill>
                          <a:latin typeface="Tahoma" pitchFamily="34" charset="0"/>
                          <a:ea typeface="Tahoma" pitchFamily="34" charset="0"/>
                          <a:cs typeface="Tahoma" pitchFamily="34" charset="0"/>
                        </a:rPr>
                        <a:t>("\</a:t>
                      </a:r>
                      <a:r>
                        <a:rPr lang="en-IN" sz="1800" dirty="0" err="1" smtClean="0">
                          <a:solidFill>
                            <a:schemeClr val="tx1"/>
                          </a:solidFill>
                          <a:latin typeface="Tahoma" pitchFamily="34" charset="0"/>
                          <a:ea typeface="Tahoma" pitchFamily="34" charset="0"/>
                          <a:cs typeface="Tahoma" pitchFamily="34" charset="0"/>
                        </a:rPr>
                        <a:t>nSum</a:t>
                      </a:r>
                      <a:r>
                        <a:rPr lang="en-IN" sz="1800" dirty="0" smtClean="0">
                          <a:solidFill>
                            <a:schemeClr val="tx1"/>
                          </a:solidFill>
                          <a:latin typeface="Tahoma" pitchFamily="34" charset="0"/>
                          <a:ea typeface="Tahoma" pitchFamily="34" charset="0"/>
                          <a:cs typeface="Tahoma" pitchFamily="34" charset="0"/>
                        </a:rPr>
                        <a:t> of given two integers = %</a:t>
                      </a:r>
                      <a:r>
                        <a:rPr lang="en-IN" sz="1800" dirty="0" err="1" smtClean="0">
                          <a:solidFill>
                            <a:schemeClr val="tx1"/>
                          </a:solidFill>
                          <a:latin typeface="Tahoma" pitchFamily="34" charset="0"/>
                          <a:ea typeface="Tahoma" pitchFamily="34" charset="0"/>
                          <a:cs typeface="Tahoma" pitchFamily="34" charset="0"/>
                        </a:rPr>
                        <a:t>d",sum</a:t>
                      </a: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printf</a:t>
                      </a:r>
                      <a:r>
                        <a:rPr lang="en-IN" sz="1800" dirty="0" smtClean="0">
                          <a:solidFill>
                            <a:schemeClr val="tx1"/>
                          </a:solidFill>
                          <a:latin typeface="Tahoma" pitchFamily="34" charset="0"/>
                          <a:ea typeface="Tahoma" pitchFamily="34" charset="0"/>
                          <a:cs typeface="Tahoma" pitchFamily="34" charset="0"/>
                        </a:rPr>
                        <a:t>("\</a:t>
                      </a:r>
                      <a:r>
                        <a:rPr lang="en-IN" sz="1800" dirty="0" err="1" smtClean="0">
                          <a:solidFill>
                            <a:schemeClr val="tx1"/>
                          </a:solidFill>
                          <a:latin typeface="Tahoma" pitchFamily="34" charset="0"/>
                          <a:ea typeface="Tahoma" pitchFamily="34" charset="0"/>
                          <a:cs typeface="Tahoma" pitchFamily="34" charset="0"/>
                        </a:rPr>
                        <a:t>nProduct</a:t>
                      </a:r>
                      <a:r>
                        <a:rPr lang="en-IN" sz="1800" dirty="0" smtClean="0">
                          <a:solidFill>
                            <a:schemeClr val="tx1"/>
                          </a:solidFill>
                          <a:latin typeface="Tahoma" pitchFamily="34" charset="0"/>
                          <a:ea typeface="Tahoma" pitchFamily="34" charset="0"/>
                          <a:cs typeface="Tahoma" pitchFamily="34" charset="0"/>
                        </a:rPr>
                        <a:t> of two real numbers = %</a:t>
                      </a:r>
                      <a:r>
                        <a:rPr lang="en-IN" sz="1800" dirty="0" err="1" smtClean="0">
                          <a:solidFill>
                            <a:schemeClr val="tx1"/>
                          </a:solidFill>
                          <a:latin typeface="Tahoma" pitchFamily="34" charset="0"/>
                          <a:ea typeface="Tahoma" pitchFamily="34" charset="0"/>
                          <a:cs typeface="Tahoma" pitchFamily="34" charset="0"/>
                        </a:rPr>
                        <a:t>f",product</a:t>
                      </a: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a:t>
                      </a:r>
                      <a:endParaRPr lang="en-IN" sz="18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pPr>
                        <a:buNone/>
                      </a:pPr>
                      <a:r>
                        <a:rPr lang="en-IN" sz="1800" dirty="0" err="1" smtClean="0">
                          <a:solidFill>
                            <a:schemeClr val="tx1"/>
                          </a:solidFill>
                          <a:latin typeface="Tahoma" pitchFamily="34" charset="0"/>
                          <a:ea typeface="Tahoma" pitchFamily="34" charset="0"/>
                          <a:cs typeface="Tahoma" pitchFamily="34" charset="0"/>
                        </a:rPr>
                        <a:t>int</a:t>
                      </a:r>
                      <a:r>
                        <a:rPr lang="en-IN" sz="1800" dirty="0" smtClean="0">
                          <a:solidFill>
                            <a:schemeClr val="tx1"/>
                          </a:solidFill>
                          <a:latin typeface="Tahoma" pitchFamily="34" charset="0"/>
                          <a:ea typeface="Tahoma" pitchFamily="34" charset="0"/>
                          <a:cs typeface="Tahoma" pitchFamily="34" charset="0"/>
                        </a:rPr>
                        <a:t> add(</a:t>
                      </a:r>
                      <a:r>
                        <a:rPr lang="en-IN" sz="1800" dirty="0" err="1" smtClean="0">
                          <a:solidFill>
                            <a:schemeClr val="tx1"/>
                          </a:solidFill>
                          <a:latin typeface="Tahoma" pitchFamily="34" charset="0"/>
                          <a:ea typeface="Tahoma" pitchFamily="34" charset="0"/>
                          <a:cs typeface="Tahoma" pitchFamily="34" charset="0"/>
                        </a:rPr>
                        <a:t>p,q</a:t>
                      </a: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err="1" smtClean="0">
                          <a:solidFill>
                            <a:schemeClr val="tx1"/>
                          </a:solidFill>
                          <a:latin typeface="Tahoma" pitchFamily="34" charset="0"/>
                          <a:ea typeface="Tahoma" pitchFamily="34" charset="0"/>
                          <a:cs typeface="Tahoma" pitchFamily="34" charset="0"/>
                        </a:rPr>
                        <a:t>int</a:t>
                      </a:r>
                      <a:r>
                        <a:rPr lang="en-IN" sz="1800" dirty="0" smtClean="0">
                          <a:solidFill>
                            <a:schemeClr val="tx1"/>
                          </a:solidFill>
                          <a:latin typeface="Tahoma" pitchFamily="34" charset="0"/>
                          <a:ea typeface="Tahoma" pitchFamily="34" charset="0"/>
                          <a:cs typeface="Tahoma" pitchFamily="34" charset="0"/>
                        </a:rPr>
                        <a:t> </a:t>
                      </a:r>
                      <a:r>
                        <a:rPr lang="en-IN" sz="1800" dirty="0" err="1" smtClean="0">
                          <a:solidFill>
                            <a:schemeClr val="tx1"/>
                          </a:solidFill>
                          <a:latin typeface="Tahoma" pitchFamily="34" charset="0"/>
                          <a:ea typeface="Tahoma" pitchFamily="34" charset="0"/>
                          <a:cs typeface="Tahoma" pitchFamily="34" charset="0"/>
                        </a:rPr>
                        <a:t>p,q</a:t>
                      </a: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 return (</a:t>
                      </a:r>
                      <a:r>
                        <a:rPr lang="en-IN" sz="1800" dirty="0" err="1" smtClean="0">
                          <a:solidFill>
                            <a:schemeClr val="tx1"/>
                          </a:solidFill>
                          <a:latin typeface="Tahoma" pitchFamily="34" charset="0"/>
                          <a:ea typeface="Tahoma" pitchFamily="34" charset="0"/>
                          <a:cs typeface="Tahoma" pitchFamily="34" charset="0"/>
                        </a:rPr>
                        <a:t>p+q</a:t>
                      </a: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a:t>
                      </a:r>
                    </a:p>
                    <a:p>
                      <a:pPr>
                        <a:buNone/>
                      </a:pPr>
                      <a:endParaRPr lang="en-IN" sz="1800" dirty="0" smtClean="0">
                        <a:solidFill>
                          <a:schemeClr val="tx1"/>
                        </a:solidFill>
                        <a:latin typeface="Tahoma" pitchFamily="34" charset="0"/>
                        <a:ea typeface="Tahoma" pitchFamily="34" charset="0"/>
                        <a:cs typeface="Tahoma" pitchFamily="34" charset="0"/>
                      </a:endParaRPr>
                    </a:p>
                    <a:p>
                      <a:pPr>
                        <a:buNone/>
                      </a:pPr>
                      <a:r>
                        <a:rPr lang="en-IN" sz="1800" dirty="0" smtClean="0">
                          <a:solidFill>
                            <a:schemeClr val="tx1"/>
                          </a:solidFill>
                          <a:latin typeface="Tahoma" pitchFamily="34" charset="0"/>
                          <a:ea typeface="Tahoma" pitchFamily="34" charset="0"/>
                          <a:cs typeface="Tahoma" pitchFamily="34" charset="0"/>
                        </a:rPr>
                        <a:t>float multiply(</a:t>
                      </a:r>
                      <a:r>
                        <a:rPr lang="en-IN" sz="1800" dirty="0" err="1" smtClean="0">
                          <a:solidFill>
                            <a:schemeClr val="tx1"/>
                          </a:solidFill>
                          <a:latin typeface="Tahoma" pitchFamily="34" charset="0"/>
                          <a:ea typeface="Tahoma" pitchFamily="34" charset="0"/>
                          <a:cs typeface="Tahoma" pitchFamily="34" charset="0"/>
                        </a:rPr>
                        <a:t>s,t</a:t>
                      </a: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float </a:t>
                      </a:r>
                      <a:r>
                        <a:rPr lang="en-IN" sz="1800" dirty="0" err="1" smtClean="0">
                          <a:solidFill>
                            <a:schemeClr val="tx1"/>
                          </a:solidFill>
                          <a:latin typeface="Tahoma" pitchFamily="34" charset="0"/>
                          <a:ea typeface="Tahoma" pitchFamily="34" charset="0"/>
                          <a:cs typeface="Tahoma" pitchFamily="34" charset="0"/>
                        </a:rPr>
                        <a:t>s,t</a:t>
                      </a: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a:t>
                      </a:r>
                    </a:p>
                    <a:p>
                      <a:pPr>
                        <a:buNone/>
                      </a:pPr>
                      <a:r>
                        <a:rPr lang="en-IN" sz="1800" dirty="0" smtClean="0">
                          <a:solidFill>
                            <a:schemeClr val="tx1"/>
                          </a:solidFill>
                          <a:latin typeface="Tahoma" pitchFamily="34" charset="0"/>
                          <a:ea typeface="Tahoma" pitchFamily="34" charset="0"/>
                          <a:cs typeface="Tahoma" pitchFamily="34" charset="0"/>
                        </a:rPr>
                        <a:t>   return (s*t);</a:t>
                      </a:r>
                    </a:p>
                    <a:p>
                      <a:pPr>
                        <a:buNone/>
                      </a:pPr>
                      <a:r>
                        <a:rPr lang="en-IN" sz="1800" dirty="0" smtClean="0">
                          <a:solidFill>
                            <a:schemeClr val="tx1"/>
                          </a:solidFill>
                          <a:latin typeface="Tahoma" pitchFamily="34" charset="0"/>
                          <a:ea typeface="Tahoma" pitchFamily="34" charset="0"/>
                          <a:cs typeface="Tahoma" pitchFamily="34" charset="0"/>
                        </a:rPr>
                        <a:t>}</a:t>
                      </a:r>
                    </a:p>
                    <a:p>
                      <a:endParaRPr lang="en-IN" sz="1800" dirty="0">
                        <a:solidFill>
                          <a:schemeClr val="tx1"/>
                        </a:solidFill>
                        <a:latin typeface="Tahoma" pitchFamily="34" charset="0"/>
                        <a:ea typeface="Tahoma" pitchFamily="34" charset="0"/>
                        <a:cs typeface="Tahoma" pitchFamily="34" charset="0"/>
                      </a:endParaRPr>
                    </a:p>
                  </a:txBody>
                  <a:tcPr>
                    <a:solidFill>
                      <a:schemeClr val="bg1"/>
                    </a:solidFill>
                  </a:tcPr>
                </a:tc>
                <a:extLst>
                  <a:ext uri="{0D108BD9-81ED-4DB2-BD59-A6C34878D82A}">
                    <a16:rowId xmlns:a16="http://schemas.microsoft.com/office/drawing/2014/main" xmlns="" val="10000"/>
                  </a:ext>
                </a:extLst>
              </a:tr>
            </a:tbl>
          </a:graphicData>
        </a:graphic>
      </p:graphicFrame>
      <p:pic>
        <p:nvPicPr>
          <p:cNvPr id="1026" name="Picture 2"/>
          <p:cNvPicPr>
            <a:picLocks noChangeAspect="1" noChangeArrowheads="1"/>
          </p:cNvPicPr>
          <p:nvPr/>
        </p:nvPicPr>
        <p:blipFill>
          <a:blip r:embed="rId2"/>
          <a:srcRect/>
          <a:stretch>
            <a:fillRect/>
          </a:stretch>
        </p:blipFill>
        <p:spPr bwMode="auto">
          <a:xfrm>
            <a:off x="7716982" y="3948545"/>
            <a:ext cx="4184073" cy="2864229"/>
          </a:xfrm>
          <a:prstGeom prst="rect">
            <a:avLst/>
          </a:prstGeom>
          <a:noFill/>
          <a:ln w="9525">
            <a:noFill/>
            <a:miter lim="800000"/>
            <a:headEnd/>
            <a:tailEnd/>
          </a:ln>
          <a:effectLst/>
        </p:spPr>
      </p:pic>
      <p:sp>
        <p:nvSpPr>
          <p:cNvPr id="5" name="Rounded Rectangular Callout 4"/>
          <p:cNvSpPr/>
          <p:nvPr/>
        </p:nvSpPr>
        <p:spPr>
          <a:xfrm>
            <a:off x="3713017" y="706581"/>
            <a:ext cx="3837711" cy="654211"/>
          </a:xfrm>
          <a:prstGeom prst="wedgeRoundRectCallout">
            <a:avLst>
              <a:gd name="adj1" fmla="val -81755"/>
              <a:gd name="adj2" fmla="val 70866"/>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rgbClr val="002060"/>
                </a:solidFill>
              </a:rPr>
              <a:t>Function declaration</a:t>
            </a:r>
            <a:endParaRPr lang="en-IN" sz="2400" b="1" dirty="0">
              <a:solidFill>
                <a:srgbClr val="002060"/>
              </a:solidFill>
            </a:endParaRPr>
          </a:p>
        </p:txBody>
      </p:sp>
      <p:sp>
        <p:nvSpPr>
          <p:cNvPr id="6" name="Oval Callout 5"/>
          <p:cNvSpPr/>
          <p:nvPr/>
        </p:nvSpPr>
        <p:spPr>
          <a:xfrm>
            <a:off x="4045527" y="3435927"/>
            <a:ext cx="3269673" cy="554182"/>
          </a:xfrm>
          <a:prstGeom prst="wedgeEllipseCallout">
            <a:avLst>
              <a:gd name="adj1" fmla="val -97527"/>
              <a:gd name="adj2" fmla="val 9250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IN" sz="2400" b="1" dirty="0" smtClean="0">
                <a:solidFill>
                  <a:srgbClr val="002060"/>
                </a:solidFill>
              </a:rPr>
              <a:t>Function Call</a:t>
            </a:r>
          </a:p>
          <a:p>
            <a:pPr algn="ctr"/>
            <a:endParaRPr lang="en-IN" dirty="0"/>
          </a:p>
        </p:txBody>
      </p:sp>
      <p:sp>
        <p:nvSpPr>
          <p:cNvPr id="7" name="Rounded Rectangular Callout 6"/>
          <p:cNvSpPr/>
          <p:nvPr/>
        </p:nvSpPr>
        <p:spPr>
          <a:xfrm>
            <a:off x="10210800" y="845127"/>
            <a:ext cx="1579418" cy="1773381"/>
          </a:xfrm>
          <a:prstGeom prst="wedgeRoundRectCallout">
            <a:avLst>
              <a:gd name="adj1" fmla="val -109430"/>
              <a:gd name="adj2" fmla="val 43375"/>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ounded Rectangular Callout 7"/>
          <p:cNvSpPr/>
          <p:nvPr/>
        </p:nvSpPr>
        <p:spPr>
          <a:xfrm>
            <a:off x="10210800" y="831274"/>
            <a:ext cx="1579418" cy="1773382"/>
          </a:xfrm>
          <a:prstGeom prst="wedgeRoundRectCallout">
            <a:avLst>
              <a:gd name="adj1" fmla="val -119956"/>
              <a:gd name="adj2" fmla="val -31128"/>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rgbClr val="002060"/>
                </a:solidFill>
              </a:rPr>
              <a:t>Function Definition</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436" y="858982"/>
            <a:ext cx="10515600" cy="5999018"/>
          </a:xfrm>
        </p:spPr>
        <p:txBody>
          <a:bodyPr>
            <a:normAutofit fontScale="92500" lnSpcReduction="20000"/>
          </a:bodyPr>
          <a:lstStyle/>
          <a:p>
            <a:pPr marL="533400" indent="-533400" algn="just"/>
            <a:r>
              <a:rPr lang="en-IN" sz="3200" dirty="0" smtClean="0">
                <a:latin typeface="Calibri" pitchFamily="34" charset="0"/>
              </a:rPr>
              <a:t>In General, the scope of a variable is local to the function in which it is defined. </a:t>
            </a:r>
          </a:p>
          <a:p>
            <a:pPr marL="533400" indent="-533400" algn="just"/>
            <a:endParaRPr lang="en-IN" sz="3200" dirty="0" smtClean="0">
              <a:latin typeface="Calibri" pitchFamily="34" charset="0"/>
            </a:endParaRPr>
          </a:p>
          <a:p>
            <a:pPr marL="533400" indent="-533400" algn="just"/>
            <a:endParaRPr lang="en-IN" sz="3200" dirty="0" smtClean="0">
              <a:latin typeface="Calibri" pitchFamily="34" charset="0"/>
            </a:endParaRPr>
          </a:p>
          <a:p>
            <a:pPr marL="533400" indent="-533400" algn="just"/>
            <a:endParaRPr lang="en-IN" sz="3200" dirty="0" smtClean="0">
              <a:latin typeface="Calibri" pitchFamily="34" charset="0"/>
            </a:endParaRPr>
          </a:p>
          <a:p>
            <a:pPr marL="533400" indent="-533400" algn="just"/>
            <a:endParaRPr lang="en-IN" sz="3200" dirty="0" smtClean="0">
              <a:latin typeface="Calibri" pitchFamily="34" charset="0"/>
            </a:endParaRPr>
          </a:p>
          <a:p>
            <a:pPr marL="533400" indent="-533400" algn="just"/>
            <a:endParaRPr lang="en-IN" sz="3200" dirty="0" smtClean="0">
              <a:latin typeface="Calibri" pitchFamily="34" charset="0"/>
            </a:endParaRPr>
          </a:p>
          <a:p>
            <a:pPr marL="533400" indent="-533400" algn="just"/>
            <a:endParaRPr lang="en-IN" sz="3200" dirty="0" smtClean="0">
              <a:latin typeface="Calibri" pitchFamily="34" charset="0"/>
            </a:endParaRPr>
          </a:p>
          <a:p>
            <a:pPr marL="533400" indent="-533400" algn="just"/>
            <a:endParaRPr lang="en-IN" sz="3200" dirty="0" smtClean="0">
              <a:latin typeface="Calibri" pitchFamily="34" charset="0"/>
            </a:endParaRPr>
          </a:p>
          <a:p>
            <a:pPr marL="533400" indent="-533400" algn="just"/>
            <a:r>
              <a:rPr lang="en-IN" dirty="0" smtClean="0">
                <a:latin typeface="Calibri" pitchFamily="34" charset="0"/>
              </a:rPr>
              <a:t>In the above program, the presence of </a:t>
            </a:r>
            <a:r>
              <a:rPr lang="en-IN" dirty="0" err="1" smtClean="0">
                <a:latin typeface="Calibri" pitchFamily="34" charset="0"/>
              </a:rPr>
              <a:t>i</a:t>
            </a:r>
            <a:r>
              <a:rPr lang="en-IN" dirty="0" smtClean="0">
                <a:latin typeface="Calibri" pitchFamily="34" charset="0"/>
              </a:rPr>
              <a:t> is known only to the function main( ) and not to any other function. Similarly, the variable k is local to the function display( ) and hence it is not available to main( ). That is why to make the value of </a:t>
            </a:r>
            <a:r>
              <a:rPr lang="en-IN" dirty="0" err="1" smtClean="0">
                <a:latin typeface="Calibri" pitchFamily="34" charset="0"/>
              </a:rPr>
              <a:t>i</a:t>
            </a:r>
            <a:r>
              <a:rPr lang="en-IN" dirty="0" smtClean="0">
                <a:latin typeface="Calibri" pitchFamily="34" charset="0"/>
              </a:rPr>
              <a:t> available to display( ), </a:t>
            </a:r>
            <a:r>
              <a:rPr lang="en-IN" dirty="0" err="1" smtClean="0">
                <a:latin typeface="Calibri" pitchFamily="34" charset="0"/>
              </a:rPr>
              <a:t>wehave</a:t>
            </a:r>
            <a:r>
              <a:rPr lang="en-IN" dirty="0" smtClean="0">
                <a:latin typeface="Calibri" pitchFamily="34" charset="0"/>
              </a:rPr>
              <a:t> to explicitly pass it to display( ). Likewise, if we want k to be available to main( ), we will have to return it to main( ) using the return statement</a:t>
            </a:r>
            <a:r>
              <a:rPr lang="en-IN" sz="3200" dirty="0" smtClean="0">
                <a:latin typeface="Calibri" pitchFamily="34" charset="0"/>
              </a:rPr>
              <a:t>. I</a:t>
            </a:r>
            <a:endParaRPr lang="en-IN" dirty="0">
              <a:latin typeface="Calibri" pitchFamily="34" charset="0"/>
            </a:endParaRPr>
          </a:p>
        </p:txBody>
      </p:sp>
      <p:sp>
        <p:nvSpPr>
          <p:cNvPr id="4" name="TextBox 3"/>
          <p:cNvSpPr txBox="1"/>
          <p:nvPr/>
        </p:nvSpPr>
        <p:spPr>
          <a:xfrm>
            <a:off x="3297382" y="41565"/>
            <a:ext cx="5915891" cy="646331"/>
          </a:xfrm>
          <a:prstGeom prst="rect">
            <a:avLst/>
          </a:prstGeom>
          <a:noFill/>
        </p:spPr>
        <p:txBody>
          <a:bodyPr wrap="square" rtlCol="0">
            <a:spAutoFit/>
          </a:bodyPr>
          <a:lstStyle/>
          <a:p>
            <a:r>
              <a:rPr lang="en-US" sz="3600" b="1" dirty="0" smtClean="0">
                <a:solidFill>
                  <a:srgbClr val="FF0000"/>
                </a:solidFill>
              </a:rPr>
              <a:t>Scope Rule of Functions</a:t>
            </a:r>
            <a:endParaRPr lang="en-IN" sz="3600" b="1" dirty="0">
              <a:solidFill>
                <a:srgbClr val="FF0000"/>
              </a:solidFill>
            </a:endParaRPr>
          </a:p>
        </p:txBody>
      </p:sp>
      <p:graphicFrame>
        <p:nvGraphicFramePr>
          <p:cNvPr id="5" name="Table 4"/>
          <p:cNvGraphicFramePr>
            <a:graphicFrameLocks noGrp="1"/>
          </p:cNvGraphicFramePr>
          <p:nvPr/>
        </p:nvGraphicFramePr>
        <p:xfrm>
          <a:off x="1353128" y="1661775"/>
          <a:ext cx="8128000" cy="272491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a:txBody>
                    <a:bodyPr/>
                    <a:lstStyle/>
                    <a:p>
                      <a:pPr>
                        <a:lnSpc>
                          <a:spcPct val="120000"/>
                        </a:lnSpc>
                        <a:spcBef>
                          <a:spcPts val="0"/>
                        </a:spcBef>
                        <a:buNone/>
                      </a:pPr>
                      <a:r>
                        <a:rPr lang="en-IN" sz="1800" dirty="0" smtClean="0">
                          <a:solidFill>
                            <a:schemeClr val="tx1"/>
                          </a:solidFill>
                        </a:rPr>
                        <a:t># include &lt;</a:t>
                      </a:r>
                      <a:r>
                        <a:rPr lang="en-IN" sz="1800" dirty="0" err="1" smtClean="0">
                          <a:solidFill>
                            <a:schemeClr val="tx1"/>
                          </a:solidFill>
                        </a:rPr>
                        <a:t>stdio.h</a:t>
                      </a:r>
                      <a:r>
                        <a:rPr lang="en-IN" sz="1800" dirty="0" smtClean="0">
                          <a:solidFill>
                            <a:schemeClr val="tx1"/>
                          </a:solidFill>
                        </a:rPr>
                        <a:t>&gt;</a:t>
                      </a:r>
                    </a:p>
                    <a:p>
                      <a:pPr>
                        <a:lnSpc>
                          <a:spcPct val="120000"/>
                        </a:lnSpc>
                        <a:spcBef>
                          <a:spcPts val="0"/>
                        </a:spcBef>
                        <a:buNone/>
                      </a:pPr>
                      <a:r>
                        <a:rPr lang="en-IN" sz="1800" dirty="0" smtClean="0">
                          <a:solidFill>
                            <a:schemeClr val="tx1"/>
                          </a:solidFill>
                        </a:rPr>
                        <a:t>void display ( </a:t>
                      </a:r>
                      <a:r>
                        <a:rPr lang="en-IN" sz="1800" dirty="0" err="1" smtClean="0">
                          <a:solidFill>
                            <a:schemeClr val="tx1"/>
                          </a:solidFill>
                        </a:rPr>
                        <a:t>int</a:t>
                      </a:r>
                      <a:r>
                        <a:rPr lang="en-IN" sz="1800" dirty="0" smtClean="0">
                          <a:solidFill>
                            <a:schemeClr val="tx1"/>
                          </a:solidFill>
                        </a:rPr>
                        <a:t> ) ;</a:t>
                      </a:r>
                    </a:p>
                    <a:p>
                      <a:pPr>
                        <a:lnSpc>
                          <a:spcPct val="120000"/>
                        </a:lnSpc>
                        <a:spcBef>
                          <a:spcPts val="0"/>
                        </a:spcBef>
                        <a:buNone/>
                      </a:pPr>
                      <a:r>
                        <a:rPr lang="en-IN" sz="1800" dirty="0" err="1" smtClean="0">
                          <a:solidFill>
                            <a:schemeClr val="tx1"/>
                          </a:solidFill>
                        </a:rPr>
                        <a:t>int</a:t>
                      </a:r>
                      <a:r>
                        <a:rPr lang="en-IN" sz="1800" dirty="0" smtClean="0">
                          <a:solidFill>
                            <a:schemeClr val="tx1"/>
                          </a:solidFill>
                        </a:rPr>
                        <a:t> main( )</a:t>
                      </a:r>
                    </a:p>
                    <a:p>
                      <a:pPr>
                        <a:lnSpc>
                          <a:spcPct val="120000"/>
                        </a:lnSpc>
                        <a:spcBef>
                          <a:spcPts val="0"/>
                        </a:spcBef>
                        <a:buNone/>
                      </a:pPr>
                      <a:r>
                        <a:rPr lang="en-IN" sz="1800" dirty="0" smtClean="0">
                          <a:solidFill>
                            <a:schemeClr val="tx1"/>
                          </a:solidFill>
                        </a:rPr>
                        <a:t>{</a:t>
                      </a:r>
                    </a:p>
                    <a:p>
                      <a:pPr>
                        <a:lnSpc>
                          <a:spcPct val="120000"/>
                        </a:lnSpc>
                        <a:spcBef>
                          <a:spcPts val="0"/>
                        </a:spcBef>
                        <a:buNone/>
                      </a:pPr>
                      <a:r>
                        <a:rPr lang="en-IN" sz="1800" dirty="0" err="1" smtClean="0">
                          <a:solidFill>
                            <a:schemeClr val="tx1"/>
                          </a:solidFill>
                        </a:rPr>
                        <a:t>int</a:t>
                      </a:r>
                      <a:r>
                        <a:rPr lang="en-IN" sz="1800" dirty="0" smtClean="0">
                          <a:solidFill>
                            <a:schemeClr val="tx1"/>
                          </a:solidFill>
                        </a:rPr>
                        <a:t> </a:t>
                      </a:r>
                      <a:r>
                        <a:rPr lang="en-IN" sz="1800" dirty="0" err="1" smtClean="0">
                          <a:solidFill>
                            <a:schemeClr val="tx1"/>
                          </a:solidFill>
                        </a:rPr>
                        <a:t>i</a:t>
                      </a:r>
                      <a:r>
                        <a:rPr lang="en-IN" sz="1800" dirty="0" smtClean="0">
                          <a:solidFill>
                            <a:schemeClr val="tx1"/>
                          </a:solidFill>
                        </a:rPr>
                        <a:t> = 20 ;</a:t>
                      </a:r>
                    </a:p>
                    <a:p>
                      <a:pPr>
                        <a:lnSpc>
                          <a:spcPct val="120000"/>
                        </a:lnSpc>
                        <a:spcBef>
                          <a:spcPts val="0"/>
                        </a:spcBef>
                        <a:buNone/>
                      </a:pPr>
                      <a:r>
                        <a:rPr lang="en-IN" sz="1800" dirty="0" smtClean="0">
                          <a:solidFill>
                            <a:schemeClr val="tx1"/>
                          </a:solidFill>
                        </a:rPr>
                        <a:t>display ( </a:t>
                      </a:r>
                      <a:r>
                        <a:rPr lang="en-IN" sz="1800" dirty="0" err="1" smtClean="0">
                          <a:solidFill>
                            <a:schemeClr val="tx1"/>
                          </a:solidFill>
                        </a:rPr>
                        <a:t>i</a:t>
                      </a:r>
                      <a:r>
                        <a:rPr lang="en-IN" sz="1800" dirty="0" smtClean="0">
                          <a:solidFill>
                            <a:schemeClr val="tx1"/>
                          </a:solidFill>
                        </a:rPr>
                        <a:t> ) ;</a:t>
                      </a:r>
                    </a:p>
                    <a:p>
                      <a:pPr>
                        <a:lnSpc>
                          <a:spcPct val="120000"/>
                        </a:lnSpc>
                        <a:spcBef>
                          <a:spcPts val="0"/>
                        </a:spcBef>
                        <a:buNone/>
                      </a:pPr>
                      <a:r>
                        <a:rPr lang="en-IN" sz="1800" dirty="0" smtClean="0">
                          <a:solidFill>
                            <a:schemeClr val="tx1"/>
                          </a:solidFill>
                        </a:rPr>
                        <a:t>return 0 ;</a:t>
                      </a:r>
                    </a:p>
                    <a:p>
                      <a:pPr>
                        <a:lnSpc>
                          <a:spcPct val="120000"/>
                        </a:lnSpc>
                        <a:spcBef>
                          <a:spcPts val="0"/>
                        </a:spcBef>
                        <a:buNone/>
                      </a:pPr>
                      <a:r>
                        <a:rPr lang="en-IN" sz="1800" dirty="0" smtClean="0">
                          <a:solidFill>
                            <a:schemeClr val="tx1"/>
                          </a:solidFill>
                        </a:rPr>
                        <a:t>}</a:t>
                      </a:r>
                      <a:endParaRPr lang="en-IN"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nSpc>
                          <a:spcPct val="120000"/>
                        </a:lnSpc>
                        <a:spcBef>
                          <a:spcPts val="0"/>
                        </a:spcBef>
                        <a:buNone/>
                      </a:pPr>
                      <a:r>
                        <a:rPr lang="en-IN" sz="1800" dirty="0" smtClean="0">
                          <a:solidFill>
                            <a:schemeClr val="tx1"/>
                          </a:solidFill>
                        </a:rPr>
                        <a:t>void display ( </a:t>
                      </a:r>
                      <a:r>
                        <a:rPr lang="en-IN" sz="1800" dirty="0" err="1" smtClean="0">
                          <a:solidFill>
                            <a:schemeClr val="tx1"/>
                          </a:solidFill>
                        </a:rPr>
                        <a:t>int</a:t>
                      </a:r>
                      <a:r>
                        <a:rPr lang="en-IN" sz="1800" dirty="0" smtClean="0">
                          <a:solidFill>
                            <a:schemeClr val="tx1"/>
                          </a:solidFill>
                        </a:rPr>
                        <a:t> j )</a:t>
                      </a:r>
                    </a:p>
                    <a:p>
                      <a:pPr>
                        <a:lnSpc>
                          <a:spcPct val="120000"/>
                        </a:lnSpc>
                        <a:spcBef>
                          <a:spcPts val="0"/>
                        </a:spcBef>
                        <a:buNone/>
                      </a:pPr>
                      <a:r>
                        <a:rPr lang="en-IN" sz="1800" dirty="0" smtClean="0">
                          <a:solidFill>
                            <a:schemeClr val="tx1"/>
                          </a:solidFill>
                        </a:rPr>
                        <a:t>{</a:t>
                      </a:r>
                    </a:p>
                    <a:p>
                      <a:pPr>
                        <a:lnSpc>
                          <a:spcPct val="120000"/>
                        </a:lnSpc>
                        <a:spcBef>
                          <a:spcPts val="0"/>
                        </a:spcBef>
                        <a:buNone/>
                      </a:pPr>
                      <a:r>
                        <a:rPr lang="en-IN" sz="1800" dirty="0" err="1" smtClean="0">
                          <a:solidFill>
                            <a:schemeClr val="tx1"/>
                          </a:solidFill>
                        </a:rPr>
                        <a:t>int</a:t>
                      </a:r>
                      <a:r>
                        <a:rPr lang="en-IN" sz="1800" dirty="0" smtClean="0">
                          <a:solidFill>
                            <a:schemeClr val="tx1"/>
                          </a:solidFill>
                        </a:rPr>
                        <a:t> k = 35 ;</a:t>
                      </a:r>
                    </a:p>
                    <a:p>
                      <a:pPr>
                        <a:lnSpc>
                          <a:spcPct val="120000"/>
                        </a:lnSpc>
                        <a:spcBef>
                          <a:spcPts val="0"/>
                        </a:spcBef>
                        <a:buNone/>
                      </a:pPr>
                      <a:r>
                        <a:rPr lang="en-IN" sz="1800" dirty="0" err="1" smtClean="0">
                          <a:solidFill>
                            <a:schemeClr val="tx1"/>
                          </a:solidFill>
                        </a:rPr>
                        <a:t>printf</a:t>
                      </a:r>
                      <a:r>
                        <a:rPr lang="en-IN" sz="1800" dirty="0" smtClean="0">
                          <a:solidFill>
                            <a:schemeClr val="tx1"/>
                          </a:solidFill>
                        </a:rPr>
                        <a:t> ( "%d\n", j ) ;</a:t>
                      </a:r>
                    </a:p>
                    <a:p>
                      <a:pPr>
                        <a:lnSpc>
                          <a:spcPct val="120000"/>
                        </a:lnSpc>
                        <a:spcBef>
                          <a:spcPts val="0"/>
                        </a:spcBef>
                        <a:buNone/>
                      </a:pPr>
                      <a:r>
                        <a:rPr lang="en-IN" sz="1800" dirty="0" err="1" smtClean="0">
                          <a:solidFill>
                            <a:schemeClr val="tx1"/>
                          </a:solidFill>
                        </a:rPr>
                        <a:t>printf</a:t>
                      </a:r>
                      <a:r>
                        <a:rPr lang="en-IN" sz="1800" dirty="0" smtClean="0">
                          <a:solidFill>
                            <a:schemeClr val="tx1"/>
                          </a:solidFill>
                        </a:rPr>
                        <a:t> ( "%d\n", k ) ;</a:t>
                      </a:r>
                    </a:p>
                    <a:p>
                      <a:pPr>
                        <a:lnSpc>
                          <a:spcPct val="120000"/>
                        </a:lnSpc>
                        <a:spcBef>
                          <a:spcPts val="0"/>
                        </a:spcBef>
                        <a:buNone/>
                      </a:pPr>
                      <a:r>
                        <a:rPr lang="en-IN" sz="1800" dirty="0" smtClean="0">
                          <a:solidFill>
                            <a:schemeClr val="tx1"/>
                          </a:solidFill>
                        </a:rPr>
                        <a:t>}</a:t>
                      </a:r>
                      <a:endParaRPr lang="en-IN" sz="1800" dirty="0" smtClean="0">
                        <a:solidFill>
                          <a:schemeClr val="tx1"/>
                        </a:solidFill>
                        <a:latin typeface="Calibri" pitchFamily="34" charset="0"/>
                      </a:endParaRPr>
                    </a:p>
                    <a:p>
                      <a:endParaRPr lang="en-IN"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436" y="858982"/>
            <a:ext cx="10515600" cy="5999018"/>
          </a:xfrm>
        </p:spPr>
        <p:txBody>
          <a:bodyPr>
            <a:normAutofit fontScale="70000" lnSpcReduction="20000"/>
          </a:bodyPr>
          <a:lstStyle/>
          <a:p>
            <a:pPr marL="533400" indent="-533400" algn="just">
              <a:buNone/>
            </a:pPr>
            <a:r>
              <a:rPr lang="en-IN" sz="3200" dirty="0" smtClean="0">
                <a:latin typeface="Calibri" pitchFamily="34" charset="0"/>
              </a:rPr>
              <a:t>#include &lt;</a:t>
            </a:r>
            <a:r>
              <a:rPr lang="en-IN" sz="3200" dirty="0" err="1" smtClean="0">
                <a:latin typeface="Calibri" pitchFamily="34" charset="0"/>
              </a:rPr>
              <a:t>stdio.h</a:t>
            </a:r>
            <a:r>
              <a:rPr lang="en-IN" sz="3200" dirty="0" smtClean="0">
                <a:latin typeface="Calibri" pitchFamily="34" charset="0"/>
              </a:rPr>
              <a:t>&gt;</a:t>
            </a:r>
          </a:p>
          <a:p>
            <a:pPr marL="533400" indent="-533400" algn="just">
              <a:buNone/>
            </a:pPr>
            <a:r>
              <a:rPr lang="en-IN" sz="3200" dirty="0" err="1" smtClean="0">
                <a:latin typeface="Calibri" pitchFamily="34" charset="0"/>
              </a:rPr>
              <a:t>int</a:t>
            </a:r>
            <a:r>
              <a:rPr lang="en-IN" sz="3200" dirty="0" smtClean="0">
                <a:latin typeface="Calibri" pitchFamily="34" charset="0"/>
              </a:rPr>
              <a:t> function1(</a:t>
            </a:r>
            <a:r>
              <a:rPr lang="en-IN" sz="3200" dirty="0" err="1" smtClean="0">
                <a:latin typeface="Calibri" pitchFamily="34" charset="0"/>
              </a:rPr>
              <a:t>int</a:t>
            </a:r>
            <a:r>
              <a:rPr lang="en-IN" sz="3200" dirty="0" smtClean="0">
                <a:latin typeface="Calibri" pitchFamily="34" charset="0"/>
              </a:rPr>
              <a:t>); //Function prototype</a:t>
            </a:r>
          </a:p>
          <a:p>
            <a:pPr marL="533400" indent="-533400" algn="just">
              <a:buNone/>
            </a:pPr>
            <a:r>
              <a:rPr lang="en-IN" sz="3200" dirty="0" err="1" smtClean="0">
                <a:latin typeface="Calibri" pitchFamily="34" charset="0"/>
              </a:rPr>
              <a:t>int</a:t>
            </a:r>
            <a:r>
              <a:rPr lang="en-IN" sz="3200" dirty="0" smtClean="0">
                <a:latin typeface="Calibri" pitchFamily="34" charset="0"/>
              </a:rPr>
              <a:t> main()</a:t>
            </a:r>
          </a:p>
          <a:p>
            <a:pPr marL="533400" indent="-533400" algn="just">
              <a:buNone/>
            </a:pPr>
            <a:r>
              <a:rPr lang="en-IN" sz="3200" dirty="0" smtClean="0">
                <a:latin typeface="Calibri" pitchFamily="34" charset="0"/>
              </a:rPr>
              <a:t>{    </a:t>
            </a:r>
            <a:r>
              <a:rPr lang="en-IN" sz="3200" dirty="0" err="1" smtClean="0">
                <a:latin typeface="Calibri" pitchFamily="34" charset="0"/>
              </a:rPr>
              <a:t>int</a:t>
            </a:r>
            <a:r>
              <a:rPr lang="en-IN" sz="3200" dirty="0" smtClean="0">
                <a:latin typeface="Calibri" pitchFamily="34" charset="0"/>
              </a:rPr>
              <a:t> </a:t>
            </a:r>
            <a:r>
              <a:rPr lang="en-IN" sz="3200" dirty="0" err="1" smtClean="0">
                <a:latin typeface="Calibri" pitchFamily="34" charset="0"/>
              </a:rPr>
              <a:t>i</a:t>
            </a:r>
            <a:r>
              <a:rPr lang="en-IN" sz="3200" dirty="0" smtClean="0">
                <a:latin typeface="Calibri" pitchFamily="34" charset="0"/>
              </a:rPr>
              <a:t>=10,m;    </a:t>
            </a:r>
          </a:p>
          <a:p>
            <a:pPr marL="533400" indent="-533400" algn="just">
              <a:buNone/>
            </a:pPr>
            <a:r>
              <a:rPr lang="en-IN" sz="3200" dirty="0" err="1" smtClean="0">
                <a:latin typeface="Calibri" pitchFamily="34" charset="0"/>
              </a:rPr>
              <a:t>printf</a:t>
            </a:r>
            <a:r>
              <a:rPr lang="en-IN" sz="3200" dirty="0" smtClean="0">
                <a:latin typeface="Calibri" pitchFamily="34" charset="0"/>
              </a:rPr>
              <a:t>("\n </a:t>
            </a:r>
            <a:r>
              <a:rPr lang="en-IN" sz="3200" dirty="0" err="1" smtClean="0">
                <a:latin typeface="Calibri" pitchFamily="34" charset="0"/>
              </a:rPr>
              <a:t>i</a:t>
            </a:r>
            <a:r>
              <a:rPr lang="en-IN" sz="3200" dirty="0" smtClean="0">
                <a:latin typeface="Calibri" pitchFamily="34" charset="0"/>
              </a:rPr>
              <a:t> = %d", </a:t>
            </a:r>
            <a:r>
              <a:rPr lang="en-IN" sz="3200" dirty="0" err="1" smtClean="0">
                <a:latin typeface="Calibri" pitchFamily="34" charset="0"/>
              </a:rPr>
              <a:t>i</a:t>
            </a:r>
            <a:r>
              <a:rPr lang="en-IN" sz="3200" dirty="0" smtClean="0">
                <a:latin typeface="Calibri" pitchFamily="34" charset="0"/>
              </a:rPr>
              <a:t>);    </a:t>
            </a:r>
          </a:p>
          <a:p>
            <a:pPr marL="533400" indent="-533400" algn="just">
              <a:buNone/>
            </a:pPr>
            <a:r>
              <a:rPr lang="en-IN" sz="3200" dirty="0" smtClean="0">
                <a:latin typeface="Calibri" pitchFamily="34" charset="0"/>
              </a:rPr>
              <a:t>m= function1(</a:t>
            </a:r>
            <a:r>
              <a:rPr lang="en-IN" sz="3200" dirty="0" err="1" smtClean="0">
                <a:latin typeface="Calibri" pitchFamily="34" charset="0"/>
              </a:rPr>
              <a:t>i</a:t>
            </a:r>
            <a:r>
              <a:rPr lang="en-IN" sz="3200" dirty="0" smtClean="0">
                <a:latin typeface="Calibri" pitchFamily="34" charset="0"/>
              </a:rPr>
              <a:t>);    </a:t>
            </a:r>
          </a:p>
          <a:p>
            <a:pPr marL="533400" indent="-533400" algn="just">
              <a:buNone/>
            </a:pPr>
            <a:r>
              <a:rPr lang="en-IN" sz="3200" dirty="0" err="1" smtClean="0">
                <a:latin typeface="Calibri" pitchFamily="34" charset="0"/>
              </a:rPr>
              <a:t>printf</a:t>
            </a:r>
            <a:r>
              <a:rPr lang="en-IN" sz="3200" dirty="0" smtClean="0">
                <a:latin typeface="Calibri" pitchFamily="34" charset="0"/>
              </a:rPr>
              <a:t>("\n m = %</a:t>
            </a:r>
            <a:r>
              <a:rPr lang="en-IN" sz="3200" dirty="0" err="1" smtClean="0">
                <a:latin typeface="Calibri" pitchFamily="34" charset="0"/>
              </a:rPr>
              <a:t>d",m</a:t>
            </a:r>
            <a:r>
              <a:rPr lang="en-IN" sz="3200" dirty="0" smtClean="0">
                <a:latin typeface="Calibri" pitchFamily="34" charset="0"/>
              </a:rPr>
              <a:t>);    </a:t>
            </a:r>
          </a:p>
          <a:p>
            <a:pPr marL="533400" indent="-533400" algn="just">
              <a:buNone/>
            </a:pPr>
            <a:r>
              <a:rPr lang="en-IN" sz="3200" dirty="0" smtClean="0">
                <a:latin typeface="Calibri" pitchFamily="34" charset="0"/>
              </a:rPr>
              <a:t>return 0;</a:t>
            </a:r>
          </a:p>
          <a:p>
            <a:pPr marL="533400" indent="-533400" algn="just">
              <a:buNone/>
            </a:pPr>
            <a:r>
              <a:rPr lang="en-IN" sz="3200" dirty="0" smtClean="0">
                <a:latin typeface="Calibri" pitchFamily="34" charset="0"/>
              </a:rPr>
              <a:t>}</a:t>
            </a:r>
          </a:p>
          <a:p>
            <a:pPr marL="533400" indent="-533400" algn="just">
              <a:buNone/>
            </a:pPr>
            <a:r>
              <a:rPr lang="en-IN" sz="3200" dirty="0" err="1" smtClean="0">
                <a:latin typeface="Calibri" pitchFamily="34" charset="0"/>
              </a:rPr>
              <a:t>int</a:t>
            </a:r>
            <a:r>
              <a:rPr lang="en-IN" sz="3200" dirty="0" smtClean="0">
                <a:latin typeface="Calibri" pitchFamily="34" charset="0"/>
              </a:rPr>
              <a:t> function1(</a:t>
            </a:r>
            <a:r>
              <a:rPr lang="en-IN" sz="3200" dirty="0" err="1" smtClean="0">
                <a:latin typeface="Calibri" pitchFamily="34" charset="0"/>
              </a:rPr>
              <a:t>int</a:t>
            </a:r>
            <a:r>
              <a:rPr lang="en-IN" sz="3200" dirty="0" smtClean="0">
                <a:latin typeface="Calibri" pitchFamily="34" charset="0"/>
              </a:rPr>
              <a:t> j)</a:t>
            </a:r>
          </a:p>
          <a:p>
            <a:pPr marL="533400" indent="-533400" algn="just">
              <a:buNone/>
            </a:pPr>
            <a:r>
              <a:rPr lang="en-IN" sz="3200" dirty="0" smtClean="0">
                <a:latin typeface="Calibri" pitchFamily="34" charset="0"/>
              </a:rPr>
              <a:t>{</a:t>
            </a:r>
          </a:p>
          <a:p>
            <a:pPr marL="533400" indent="-533400" algn="just">
              <a:buNone/>
            </a:pPr>
            <a:r>
              <a:rPr lang="en-IN" sz="3200" dirty="0" smtClean="0">
                <a:latin typeface="Calibri" pitchFamily="34" charset="0"/>
              </a:rPr>
              <a:t>   </a:t>
            </a:r>
            <a:r>
              <a:rPr lang="en-IN" sz="3200" dirty="0" err="1" smtClean="0">
                <a:latin typeface="Calibri" pitchFamily="34" charset="0"/>
              </a:rPr>
              <a:t>int</a:t>
            </a:r>
            <a:r>
              <a:rPr lang="en-IN" sz="3200" dirty="0" smtClean="0">
                <a:latin typeface="Calibri" pitchFamily="34" charset="0"/>
              </a:rPr>
              <a:t> k=20;        </a:t>
            </a:r>
          </a:p>
          <a:p>
            <a:pPr marL="533400" indent="-533400" algn="just">
              <a:buNone/>
            </a:pPr>
            <a:r>
              <a:rPr lang="en-IN" sz="3200" dirty="0" smtClean="0">
                <a:latin typeface="Calibri" pitchFamily="34" charset="0"/>
              </a:rPr>
              <a:t>   </a:t>
            </a:r>
            <a:r>
              <a:rPr lang="en-IN" sz="3200" dirty="0" err="1" smtClean="0">
                <a:latin typeface="Calibri" pitchFamily="34" charset="0"/>
              </a:rPr>
              <a:t>printf</a:t>
            </a:r>
            <a:r>
              <a:rPr lang="en-IN" sz="3200" dirty="0" smtClean="0">
                <a:latin typeface="Calibri" pitchFamily="34" charset="0"/>
              </a:rPr>
              <a:t>("\n j= %</a:t>
            </a:r>
            <a:r>
              <a:rPr lang="en-IN" sz="3200" dirty="0" err="1" smtClean="0">
                <a:latin typeface="Calibri" pitchFamily="34" charset="0"/>
              </a:rPr>
              <a:t>d",j</a:t>
            </a:r>
            <a:r>
              <a:rPr lang="en-IN" sz="3200" dirty="0" smtClean="0">
                <a:latin typeface="Calibri" pitchFamily="34" charset="0"/>
              </a:rPr>
              <a:t>); </a:t>
            </a:r>
          </a:p>
          <a:p>
            <a:pPr marL="533400" indent="-533400" algn="just">
              <a:buNone/>
            </a:pPr>
            <a:r>
              <a:rPr lang="en-IN" sz="3200" dirty="0" smtClean="0">
                <a:latin typeface="Calibri" pitchFamily="34" charset="0"/>
              </a:rPr>
              <a:t>   </a:t>
            </a:r>
            <a:r>
              <a:rPr lang="en-IN" sz="3200" dirty="0" err="1" smtClean="0">
                <a:latin typeface="Calibri" pitchFamily="34" charset="0"/>
              </a:rPr>
              <a:t>printf</a:t>
            </a:r>
            <a:r>
              <a:rPr lang="en-IN" sz="3200" dirty="0" smtClean="0">
                <a:latin typeface="Calibri" pitchFamily="34" charset="0"/>
              </a:rPr>
              <a:t>("\n k= %</a:t>
            </a:r>
            <a:r>
              <a:rPr lang="en-IN" sz="3200" dirty="0" err="1" smtClean="0">
                <a:latin typeface="Calibri" pitchFamily="34" charset="0"/>
              </a:rPr>
              <a:t>d",k</a:t>
            </a:r>
            <a:r>
              <a:rPr lang="en-IN" sz="3200" dirty="0" smtClean="0">
                <a:latin typeface="Calibri" pitchFamily="34" charset="0"/>
              </a:rPr>
              <a:t>);</a:t>
            </a:r>
          </a:p>
          <a:p>
            <a:pPr marL="533400" indent="-533400" algn="just">
              <a:buNone/>
            </a:pPr>
            <a:r>
              <a:rPr lang="en-IN" sz="3200" dirty="0" smtClean="0">
                <a:latin typeface="Calibri" pitchFamily="34" charset="0"/>
              </a:rPr>
              <a:t>    return (k);</a:t>
            </a:r>
          </a:p>
          <a:p>
            <a:pPr marL="533400" indent="-533400" algn="just">
              <a:buNone/>
            </a:pPr>
            <a:r>
              <a:rPr lang="en-IN" sz="3200" dirty="0" smtClean="0">
                <a:latin typeface="Calibri" pitchFamily="34" charset="0"/>
              </a:rPr>
              <a:t>}</a:t>
            </a:r>
            <a:endParaRPr lang="en-IN" dirty="0">
              <a:latin typeface="Calibri" pitchFamily="34" charset="0"/>
            </a:endParaRPr>
          </a:p>
        </p:txBody>
      </p:sp>
      <p:sp>
        <p:nvSpPr>
          <p:cNvPr id="4" name="TextBox 3"/>
          <p:cNvSpPr txBox="1"/>
          <p:nvPr/>
        </p:nvSpPr>
        <p:spPr>
          <a:xfrm>
            <a:off x="3297382" y="41565"/>
            <a:ext cx="5915891" cy="646331"/>
          </a:xfrm>
          <a:prstGeom prst="rect">
            <a:avLst/>
          </a:prstGeom>
          <a:noFill/>
        </p:spPr>
        <p:txBody>
          <a:bodyPr wrap="square" rtlCol="0">
            <a:spAutoFit/>
          </a:bodyPr>
          <a:lstStyle/>
          <a:p>
            <a:r>
              <a:rPr lang="en-US" sz="3600" b="1" dirty="0" smtClean="0">
                <a:solidFill>
                  <a:srgbClr val="FF0000"/>
                </a:solidFill>
              </a:rPr>
              <a:t>Scope Rule of Functions</a:t>
            </a:r>
            <a:endParaRPr lang="en-IN" sz="3600" b="1"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hapesVTI">
  <a:themeElements>
    <a:clrScheme name="Office Theme">
      <a:dk1>
        <a:srgbClr val="000000"/>
      </a:dk1>
      <a:lt1>
        <a:srgbClr val="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emplate>office theme</Template>
  <TotalTime>1461</TotalTime>
  <Words>1312</Words>
  <Application>Microsoft Office PowerPoint</Application>
  <PresentationFormat>Custom</PresentationFormat>
  <Paragraphs>231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ShapesVTI</vt:lpstr>
      <vt:lpstr>Slide 1</vt:lpstr>
      <vt:lpstr>Slide 2</vt:lpstr>
      <vt:lpstr>Slide 3</vt:lpstr>
      <vt:lpstr>Slide 4</vt:lpstr>
      <vt:lpstr>Slide 5</vt:lpstr>
      <vt:lpstr>Slide 6</vt:lpstr>
      <vt:lpstr>Program using function</vt:lpstr>
      <vt:lpstr>Slide 8</vt:lpstr>
      <vt:lpstr>Slide 9</vt:lpstr>
      <vt:lpstr>Pointers</vt:lpstr>
      <vt:lpstr>Call by value and Call by reference</vt:lpstr>
      <vt:lpstr>Program for swapping numbers using function(Call-by-Value) </vt:lpstr>
      <vt:lpstr>Program using functions &amp; Pointers (Call-by-Reference)</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India</dc:creator>
  <cp:lastModifiedBy>Saleem</cp:lastModifiedBy>
  <cp:revision>654</cp:revision>
  <dcterms:created xsi:type="dcterms:W3CDTF">2020-07-09T17:27:55Z</dcterms:created>
  <dcterms:modified xsi:type="dcterms:W3CDTF">2023-04-01T17:12:10Z</dcterms:modified>
</cp:coreProperties>
</file>