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4" r:id="rId9"/>
    <p:sldId id="269"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7/23/2024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798CB6-D1AD-C695-D744-E02F5CA5DD75}"/>
              </a:ext>
            </a:extLst>
          </p:cNvPr>
          <p:cNvSpPr txBox="1"/>
          <p:nvPr/>
        </p:nvSpPr>
        <p:spPr>
          <a:xfrm>
            <a:off x="1638298" y="1371600"/>
            <a:ext cx="9182102" cy="1938992"/>
          </a:xfrm>
          <a:prstGeom prst="rect">
            <a:avLst/>
          </a:prstGeom>
          <a:noFill/>
        </p:spPr>
        <p:txBody>
          <a:bodyPr wrap="square" rtlCol="0">
            <a:spAutoFit/>
          </a:bodyPr>
          <a:lstStyle/>
          <a:p>
            <a:pPr algn="ctr"/>
            <a:endParaRPr lang="en-IN" sz="6000" b="1" dirty="0"/>
          </a:p>
          <a:p>
            <a:pPr algn="ctr"/>
            <a:endParaRPr lang="en-US" sz="6000" b="1" dirty="0"/>
          </a:p>
        </p:txBody>
      </p:sp>
      <p:sp>
        <p:nvSpPr>
          <p:cNvPr id="7" name="Title 6"/>
          <p:cNvSpPr>
            <a:spLocks noGrp="1"/>
          </p:cNvSpPr>
          <p:nvPr>
            <p:ph type="title"/>
          </p:nvPr>
        </p:nvSpPr>
        <p:spPr>
          <a:xfrm>
            <a:off x="1154956" y="1066801"/>
            <a:ext cx="8825657" cy="2895600"/>
          </a:xfrm>
        </p:spPr>
        <p:txBody>
          <a:bodyPr/>
          <a:lstStyle/>
          <a:p>
            <a:pPr algn="ctr"/>
            <a:r>
              <a:rPr lang="en-IN" sz="6000" b="1" dirty="0"/>
              <a:t>ENTREPRENEURIAL       DEVELOPMENT</a:t>
            </a:r>
            <a:r>
              <a:rPr lang="en-IN" b="1" dirty="0"/>
              <a:t/>
            </a:r>
            <a:br>
              <a:rPr lang="en-IN" b="1" dirty="0"/>
            </a:br>
            <a:endParaRPr lang="en-US" dirty="0"/>
          </a:p>
        </p:txBody>
      </p:sp>
      <p:sp>
        <p:nvSpPr>
          <p:cNvPr id="8" name="Text Placeholder 7"/>
          <p:cNvSpPr>
            <a:spLocks noGrp="1"/>
          </p:cNvSpPr>
          <p:nvPr>
            <p:ph type="body" idx="1"/>
          </p:nvPr>
        </p:nvSpPr>
        <p:spPr>
          <a:xfrm>
            <a:off x="1676400" y="3886200"/>
            <a:ext cx="7010400" cy="1751581"/>
          </a:xfrm>
        </p:spPr>
        <p:txBody>
          <a:bodyPr>
            <a:noAutofit/>
          </a:bodyPr>
          <a:lstStyle/>
          <a:p>
            <a:r>
              <a:rPr lang="en-US" sz="1800" b="1" cap="none" dirty="0"/>
              <a:t>Dr</a:t>
            </a:r>
            <a:r>
              <a:rPr lang="en-US" sz="1800" b="1" dirty="0"/>
              <a:t>. m.a.raja mohamed, </a:t>
            </a:r>
          </a:p>
          <a:p>
            <a:r>
              <a:rPr lang="en-US" sz="1800" b="1" dirty="0"/>
              <a:t>P.G &amp; RESEARCH Department of economics, </a:t>
            </a:r>
          </a:p>
          <a:p>
            <a:r>
              <a:rPr lang="en-US" sz="1800" b="1" dirty="0"/>
              <a:t>jamal mohamed college, </a:t>
            </a:r>
          </a:p>
          <a:p>
            <a:r>
              <a:rPr lang="en-US" sz="1800" b="1" dirty="0"/>
              <a:t>tiruchirappalli-620020. </a:t>
            </a:r>
          </a:p>
          <a:p>
            <a:endParaRPr lang="en-US" sz="1800" b="1" dirty="0"/>
          </a:p>
        </p:txBody>
      </p:sp>
      <p:pic>
        <p:nvPicPr>
          <p:cNvPr id="9" name="Picture 8" descr="WhatsApp Image 2024-07-20 at 12.24.47 PM.jpeg"/>
          <p:cNvPicPr>
            <a:picLocks noChangeAspect="1"/>
          </p:cNvPicPr>
          <p:nvPr/>
        </p:nvPicPr>
        <p:blipFill>
          <a:blip r:embed="rId2"/>
          <a:stretch>
            <a:fillRect/>
          </a:stretch>
        </p:blipFill>
        <p:spPr>
          <a:xfrm>
            <a:off x="8458200" y="3810000"/>
            <a:ext cx="3200400" cy="2743200"/>
          </a:xfrm>
          <a:prstGeom prst="rect">
            <a:avLst/>
          </a:prstGeom>
        </p:spPr>
      </p:pic>
    </p:spTree>
    <p:extLst>
      <p:ext uri="{BB962C8B-B14F-4D97-AF65-F5344CB8AC3E}">
        <p14:creationId xmlns:p14="http://schemas.microsoft.com/office/powerpoint/2010/main" val="1638569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9B61D-5E4C-8072-4AA2-2A8E4E4EF6CE}"/>
              </a:ext>
            </a:extLst>
          </p:cNvPr>
          <p:cNvSpPr txBox="1"/>
          <p:nvPr/>
        </p:nvSpPr>
        <p:spPr>
          <a:xfrm>
            <a:off x="674912" y="145143"/>
            <a:ext cx="7249888" cy="707886"/>
          </a:xfrm>
          <a:prstGeom prst="rect">
            <a:avLst/>
          </a:prstGeom>
          <a:noFill/>
        </p:spPr>
        <p:txBody>
          <a:bodyPr wrap="square" rtlCol="0">
            <a:spAutoFit/>
          </a:bodyPr>
          <a:lstStyle/>
          <a:p>
            <a:pPr algn="l"/>
            <a:r>
              <a:rPr lang="en-IN" sz="4000" b="1" dirty="0">
                <a:latin typeface="Times New Roman" panose="02020603050405020304" pitchFamily="18" charset="0"/>
                <a:cs typeface="Times New Roman" panose="02020603050405020304" pitchFamily="18" charset="0"/>
              </a:rPr>
              <a:t>ADOPTIVE OR IMITATIVE:</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8C6140E-9AB2-291D-5422-74AAC9821F14}"/>
              </a:ext>
            </a:extLst>
          </p:cNvPr>
          <p:cNvSpPr txBox="1"/>
          <p:nvPr/>
        </p:nvSpPr>
        <p:spPr>
          <a:xfrm>
            <a:off x="674913" y="1175712"/>
            <a:ext cx="6683830" cy="5150449"/>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Imitative entrepreneurship refers to the process of creating a business by copying or adapting an existing concept or business model.</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These entrepreneurs take an existing business idea, product, or service and replicate it.</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This is often done with slight modifications in a different market or location.</a:t>
            </a:r>
            <a:endParaRPr lang="en-US" sz="24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43A898FB-8F34-A798-EA63-746AAC38A06C}"/>
              </a:ext>
            </a:extLst>
          </p:cNvPr>
          <p:cNvPicPr>
            <a:picLocks noChangeAspect="1"/>
          </p:cNvPicPr>
          <p:nvPr/>
        </p:nvPicPr>
        <p:blipFill>
          <a:blip r:embed="rId2"/>
          <a:stretch>
            <a:fillRect/>
          </a:stretch>
        </p:blipFill>
        <p:spPr>
          <a:xfrm>
            <a:off x="7595777" y="1752600"/>
            <a:ext cx="4516393" cy="3929688"/>
          </a:xfrm>
          <a:prstGeom prst="rect">
            <a:avLst/>
          </a:prstGeom>
        </p:spPr>
      </p:pic>
    </p:spTree>
    <p:extLst>
      <p:ext uri="{BB962C8B-B14F-4D97-AF65-F5344CB8AC3E}">
        <p14:creationId xmlns:p14="http://schemas.microsoft.com/office/powerpoint/2010/main" val="1242657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5E38E5-22C4-B564-9341-B47519CE225E}"/>
              </a:ext>
            </a:extLst>
          </p:cNvPr>
          <p:cNvSpPr txBox="1"/>
          <p:nvPr/>
        </p:nvSpPr>
        <p:spPr>
          <a:xfrm>
            <a:off x="446315" y="128814"/>
            <a:ext cx="6792686" cy="830997"/>
          </a:xfrm>
          <a:prstGeom prst="rect">
            <a:avLst/>
          </a:prstGeom>
          <a:noFill/>
        </p:spPr>
        <p:txBody>
          <a:bodyPr wrap="square" rtlCol="0">
            <a:spAutoFit/>
          </a:bodyPr>
          <a:lstStyle/>
          <a:p>
            <a:pPr algn="l"/>
            <a:r>
              <a:rPr lang="en-IN" sz="2800" b="1" dirty="0">
                <a:latin typeface="Times New Roman" panose="02020603050405020304" pitchFamily="18" charset="0"/>
                <a:cs typeface="Times New Roman" panose="02020603050405020304" pitchFamily="18" charset="0"/>
              </a:rPr>
              <a:t>FABIAN ENTREPRENEURS</a:t>
            </a:r>
            <a:r>
              <a:rPr lang="en-IN" sz="4800" dirty="0"/>
              <a:t>:</a:t>
            </a:r>
            <a:endParaRPr lang="en-US" sz="4800" dirty="0"/>
          </a:p>
        </p:txBody>
      </p:sp>
      <p:sp>
        <p:nvSpPr>
          <p:cNvPr id="5" name="TextBox 4">
            <a:extLst>
              <a:ext uri="{FF2B5EF4-FFF2-40B4-BE49-F238E27FC236}">
                <a16:creationId xmlns:a16="http://schemas.microsoft.com/office/drawing/2014/main" id="{408DF15B-EC5D-6DA6-5FFF-DC817F9F960C}"/>
              </a:ext>
            </a:extLst>
          </p:cNvPr>
          <p:cNvSpPr txBox="1"/>
          <p:nvPr/>
        </p:nvSpPr>
        <p:spPr>
          <a:xfrm>
            <a:off x="645888" y="1371600"/>
            <a:ext cx="7463970" cy="4524315"/>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Fabian Entrepreneurs are characterized by their cautious approach to business, prioritizing stability and long-term sustainability over rapid growth.</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They are risk-averse, preferring gradual innovation and relying on proven methods and thorough market research before making strategic decisions.</a:t>
            </a:r>
            <a:endParaRPr lang="en-US" sz="24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1B45097D-B291-8E8D-3B13-9E5A371F44DD}"/>
              </a:ext>
            </a:extLst>
          </p:cNvPr>
          <p:cNvPicPr>
            <a:picLocks noChangeAspect="1"/>
          </p:cNvPicPr>
          <p:nvPr/>
        </p:nvPicPr>
        <p:blipFill>
          <a:blip r:embed="rId2"/>
          <a:stretch>
            <a:fillRect/>
          </a:stretch>
        </p:blipFill>
        <p:spPr>
          <a:xfrm>
            <a:off x="8189005" y="1676400"/>
            <a:ext cx="3875994" cy="4427169"/>
          </a:xfrm>
          <a:prstGeom prst="rect">
            <a:avLst/>
          </a:prstGeom>
        </p:spPr>
      </p:pic>
    </p:spTree>
    <p:extLst>
      <p:ext uri="{BB962C8B-B14F-4D97-AF65-F5344CB8AC3E}">
        <p14:creationId xmlns:p14="http://schemas.microsoft.com/office/powerpoint/2010/main" val="2309421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17D702-5291-0475-F670-531F5F4E9C31}"/>
              </a:ext>
            </a:extLst>
          </p:cNvPr>
          <p:cNvSpPr txBox="1"/>
          <p:nvPr/>
        </p:nvSpPr>
        <p:spPr>
          <a:xfrm>
            <a:off x="319314" y="183243"/>
            <a:ext cx="6883400" cy="523220"/>
          </a:xfrm>
          <a:prstGeom prst="rect">
            <a:avLst/>
          </a:prstGeom>
          <a:noFill/>
        </p:spPr>
        <p:txBody>
          <a:bodyPr wrap="square" rtlCol="0">
            <a:spAutoFit/>
          </a:bodyPr>
          <a:lstStyle/>
          <a:p>
            <a:pPr algn="l"/>
            <a:r>
              <a:rPr lang="en-IN" sz="2800" b="1" dirty="0">
                <a:latin typeface="Times New Roman" panose="02020603050405020304" pitchFamily="18" charset="0"/>
                <a:cs typeface="Times New Roman" panose="02020603050405020304" pitchFamily="18" charset="0"/>
              </a:rPr>
              <a:t>DRONE ENTREPRENEURS:</a:t>
            </a:r>
            <a:endParaRPr lang="en-US" sz="2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ACE10E2-C98F-1A9D-F42B-D598BE4E9656}"/>
              </a:ext>
            </a:extLst>
          </p:cNvPr>
          <p:cNvSpPr txBox="1"/>
          <p:nvPr/>
        </p:nvSpPr>
        <p:spPr>
          <a:xfrm>
            <a:off x="664028" y="1208117"/>
            <a:ext cx="6651172" cy="3785652"/>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A “drone entrepreneur” is someone who sticks to traditional methods and resists the adoption of new technologies.</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They prefer the comfort of familiar practices over the uncertainty of innovation.</a:t>
            </a:r>
            <a:endParaRPr lang="en-US" sz="2400" dirty="0">
              <a:latin typeface="Times New Roman" pitchFamily="18" charset="0"/>
              <a:cs typeface="Times New Roman" pitchFamily="18" charset="0"/>
            </a:endParaRPr>
          </a:p>
        </p:txBody>
      </p:sp>
      <p:pic>
        <p:nvPicPr>
          <p:cNvPr id="6" name="Picture 5">
            <a:extLst>
              <a:ext uri="{FF2B5EF4-FFF2-40B4-BE49-F238E27FC236}">
                <a16:creationId xmlns:a16="http://schemas.microsoft.com/office/drawing/2014/main" id="{6EAA2ED8-CE3B-2036-9585-3710E0383907}"/>
              </a:ext>
            </a:extLst>
          </p:cNvPr>
          <p:cNvPicPr>
            <a:picLocks noChangeAspect="1"/>
          </p:cNvPicPr>
          <p:nvPr/>
        </p:nvPicPr>
        <p:blipFill>
          <a:blip r:embed="rId2"/>
          <a:stretch>
            <a:fillRect/>
          </a:stretch>
        </p:blipFill>
        <p:spPr>
          <a:xfrm>
            <a:off x="7419674" y="1600200"/>
            <a:ext cx="4161213" cy="3722915"/>
          </a:xfrm>
          <a:prstGeom prst="rect">
            <a:avLst/>
          </a:prstGeom>
        </p:spPr>
      </p:pic>
    </p:spTree>
    <p:extLst>
      <p:ext uri="{BB962C8B-B14F-4D97-AF65-F5344CB8AC3E}">
        <p14:creationId xmlns:p14="http://schemas.microsoft.com/office/powerpoint/2010/main" val="2195547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8602F3-A40E-AB71-B692-3D45A953417B}"/>
              </a:ext>
            </a:extLst>
          </p:cNvPr>
          <p:cNvSpPr txBox="1"/>
          <p:nvPr/>
        </p:nvSpPr>
        <p:spPr>
          <a:xfrm>
            <a:off x="296983" y="209759"/>
            <a:ext cx="10522440" cy="1938992"/>
          </a:xfrm>
          <a:prstGeom prst="rect">
            <a:avLst/>
          </a:prstGeom>
          <a:noFill/>
        </p:spPr>
        <p:txBody>
          <a:bodyPr wrap="square" rtlCol="0">
            <a:spAutoFit/>
          </a:bodyPr>
          <a:lstStyle/>
          <a:p>
            <a:pPr algn="l"/>
            <a:r>
              <a:rPr lang="en-IN" sz="4000" b="1" dirty="0">
                <a:latin typeface="Times New Roman" panose="02020603050405020304" pitchFamily="18" charset="0"/>
                <a:cs typeface="Times New Roman" panose="02020603050405020304" pitchFamily="18" charset="0"/>
              </a:rPr>
              <a:t>ON THE BASIS OF MOTIVE, ENTREPRENEUR MAY CLASSIFIED INTO THREE TYPES:</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80598FA-5445-EC2F-7DDC-2F84120C978A}"/>
              </a:ext>
            </a:extLst>
          </p:cNvPr>
          <p:cNvSpPr txBox="1"/>
          <p:nvPr/>
        </p:nvSpPr>
        <p:spPr>
          <a:xfrm>
            <a:off x="983935" y="2362200"/>
            <a:ext cx="10224130" cy="2896947"/>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3200" dirty="0">
                <a:latin typeface="Times New Roman" pitchFamily="18" charset="0"/>
                <a:cs typeface="Times New Roman" pitchFamily="18" charset="0"/>
              </a:rPr>
              <a:t>Managing entrepreneurs who chief goal is security.</a:t>
            </a:r>
          </a:p>
          <a:p>
            <a:pPr marL="285750" indent="-285750" algn="just">
              <a:lnSpc>
                <a:spcPct val="200000"/>
              </a:lnSpc>
              <a:buFont typeface="Arial" panose="020B0604020202020204" pitchFamily="34" charset="0"/>
              <a:buChar char="•"/>
            </a:pPr>
            <a:r>
              <a:rPr lang="en-IN" sz="3200" dirty="0">
                <a:latin typeface="Times New Roman" pitchFamily="18" charset="0"/>
                <a:cs typeface="Times New Roman" pitchFamily="18" charset="0"/>
              </a:rPr>
              <a:t>Innovating entrepreneur who want excitement.</a:t>
            </a:r>
          </a:p>
          <a:p>
            <a:pPr marL="285750" indent="-285750" algn="just">
              <a:lnSpc>
                <a:spcPct val="200000"/>
              </a:lnSpc>
              <a:buFont typeface="Arial" panose="020B0604020202020204" pitchFamily="34" charset="0"/>
              <a:buChar char="•"/>
            </a:pPr>
            <a:r>
              <a:rPr lang="en-IN" sz="3200" dirty="0">
                <a:latin typeface="Times New Roman" pitchFamily="18" charset="0"/>
                <a:cs typeface="Times New Roman" pitchFamily="18" charset="0"/>
              </a:rPr>
              <a:t>Controlling entrepreneur who above all desire.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771998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530863-03A7-65AC-A68B-B6585EACDEA0}"/>
              </a:ext>
            </a:extLst>
          </p:cNvPr>
          <p:cNvSpPr txBox="1"/>
          <p:nvPr/>
        </p:nvSpPr>
        <p:spPr>
          <a:xfrm>
            <a:off x="391885" y="237671"/>
            <a:ext cx="6048829" cy="707886"/>
          </a:xfrm>
          <a:prstGeom prst="rect">
            <a:avLst/>
          </a:prstGeom>
          <a:noFill/>
        </p:spPr>
        <p:txBody>
          <a:bodyPr wrap="square" rtlCol="0">
            <a:spAutoFit/>
          </a:bodyPr>
          <a:lstStyle/>
          <a:p>
            <a:pPr algn="l"/>
            <a:r>
              <a:rPr lang="en-IN" sz="4000" b="1" dirty="0">
                <a:latin typeface="Times New Roman" panose="02020603050405020304" pitchFamily="18" charset="0"/>
                <a:cs typeface="Times New Roman" panose="02020603050405020304" pitchFamily="18" charset="0"/>
              </a:rPr>
              <a:t>ENTREPRENEUR:</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CAC9AC1-08A8-C9F4-7A88-39D4A2DC1667}"/>
              </a:ext>
            </a:extLst>
          </p:cNvPr>
          <p:cNvSpPr txBox="1"/>
          <p:nvPr/>
        </p:nvSpPr>
        <p:spPr>
          <a:xfrm>
            <a:off x="881743" y="1274257"/>
            <a:ext cx="11092543" cy="1457130"/>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The word entrepreneur is derived from French word “</a:t>
            </a:r>
            <a:r>
              <a:rPr lang="en-IN" sz="2400" dirty="0" err="1">
                <a:latin typeface="Times New Roman" pitchFamily="18" charset="0"/>
                <a:cs typeface="Times New Roman" pitchFamily="18" charset="0"/>
              </a:rPr>
              <a:t>entreprendre</a:t>
            </a:r>
            <a:r>
              <a:rPr lang="en-IN" sz="2400" dirty="0">
                <a:latin typeface="Times New Roman" pitchFamily="18" charset="0"/>
                <a:cs typeface="Times New Roman" pitchFamily="18" charset="0"/>
              </a:rPr>
              <a:t>” which means “to undertake” </a:t>
            </a:r>
            <a:endParaRPr lang="en-US"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422B74FF-5D78-B819-DFC1-D6E61E0633E7}"/>
              </a:ext>
            </a:extLst>
          </p:cNvPr>
          <p:cNvSpPr txBox="1"/>
          <p:nvPr/>
        </p:nvSpPr>
        <p:spPr>
          <a:xfrm>
            <a:off x="881743" y="2819400"/>
            <a:ext cx="10947400" cy="2195794"/>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The term was first coined by RICHARD CANTILLON, a French baker in 18</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century to mean a person who is uncertainty entrepreneur is an organiser who combined various products of factors to produce a socially viable product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65577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67208D-3AAA-F1AF-5C6E-F435E69E8A96}"/>
              </a:ext>
            </a:extLst>
          </p:cNvPr>
          <p:cNvSpPr txBox="1"/>
          <p:nvPr/>
        </p:nvSpPr>
        <p:spPr>
          <a:xfrm>
            <a:off x="468085" y="1061121"/>
            <a:ext cx="11255829" cy="4904228"/>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US" sz="4000" b="1" dirty="0">
                <a:latin typeface="Times New Roman" pitchFamily="18" charset="0"/>
                <a:cs typeface="Times New Roman" pitchFamily="18" charset="0"/>
              </a:rPr>
              <a:t>ORIGIN OF ENTREPRENEUR :</a:t>
            </a:r>
            <a:endParaRPr lang="en-IN" sz="4000" b="1" dirty="0">
              <a:latin typeface="Times New Roman" pitchFamily="18" charset="0"/>
              <a:cs typeface="Times New Roman" pitchFamily="18" charset="0"/>
            </a:endParaRP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In the 16</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century it was refer to person engaged in millitary journey.</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In 17</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century it was extended to the person engaged in engineering activities like construction etc.</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In 18</a:t>
            </a:r>
            <a:r>
              <a:rPr lang="en-IN" sz="2400" baseline="30000" dirty="0">
                <a:latin typeface="Times New Roman" pitchFamily="18" charset="0"/>
                <a:cs typeface="Times New Roman" pitchFamily="18" charset="0"/>
              </a:rPr>
              <a:t>th</a:t>
            </a:r>
            <a:r>
              <a:rPr lang="en-IN" sz="2400" dirty="0">
                <a:latin typeface="Times New Roman" pitchFamily="18" charset="0"/>
                <a:cs typeface="Times New Roman" pitchFamily="18" charset="0"/>
              </a:rPr>
              <a:t> century it was used to refer to persons engaged in economic aspect of human activities.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06966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CB214C-865A-A676-5679-7B19348EDDEF}"/>
              </a:ext>
            </a:extLst>
          </p:cNvPr>
          <p:cNvPicPr>
            <a:picLocks noChangeAspect="1"/>
          </p:cNvPicPr>
          <p:nvPr/>
        </p:nvPicPr>
        <p:blipFill>
          <a:blip r:embed="rId2"/>
          <a:stretch>
            <a:fillRect/>
          </a:stretch>
        </p:blipFill>
        <p:spPr>
          <a:xfrm>
            <a:off x="7391400" y="1295400"/>
            <a:ext cx="4460794" cy="4644572"/>
          </a:xfrm>
          <a:prstGeom prst="rect">
            <a:avLst/>
          </a:prstGeom>
        </p:spPr>
      </p:pic>
      <p:sp>
        <p:nvSpPr>
          <p:cNvPr id="5" name="TextBox 4">
            <a:extLst>
              <a:ext uri="{FF2B5EF4-FFF2-40B4-BE49-F238E27FC236}">
                <a16:creationId xmlns:a16="http://schemas.microsoft.com/office/drawing/2014/main" id="{B80229BF-E74B-DA16-401A-D36EA2F35A0F}"/>
              </a:ext>
            </a:extLst>
          </p:cNvPr>
          <p:cNvSpPr txBox="1"/>
          <p:nvPr/>
        </p:nvSpPr>
        <p:spPr>
          <a:xfrm>
            <a:off x="0" y="1065460"/>
            <a:ext cx="7182983" cy="4411785"/>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i="1" dirty="0">
                <a:latin typeface="Times New Roman" pitchFamily="18" charset="0"/>
                <a:cs typeface="Times New Roman" pitchFamily="18" charset="0"/>
              </a:rPr>
              <a:t>Entrepreneur is an agent who lays means of production at certain prices in order to combine in to a product that he is going to sell at prices that are uncertain  out the moment at which he commits himself to his costs.</a:t>
            </a:r>
          </a:p>
          <a:p>
            <a:pPr algn="just">
              <a:lnSpc>
                <a:spcPct val="200000"/>
              </a:lnSpc>
            </a:pPr>
            <a:r>
              <a:rPr lang="en-IN" sz="2400" i="1" dirty="0">
                <a:latin typeface="Times New Roman" pitchFamily="18" charset="0"/>
                <a:cs typeface="Times New Roman" pitchFamily="18" charset="0"/>
              </a:rPr>
              <a:t>            -RICHARD CANTILLON</a:t>
            </a:r>
            <a:endParaRPr lang="en-US" sz="2400" i="1"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D0EC08EF-8FE0-91B6-6AC7-BBC6F0037EF4}"/>
              </a:ext>
            </a:extLst>
          </p:cNvPr>
          <p:cNvSpPr txBox="1"/>
          <p:nvPr/>
        </p:nvSpPr>
        <p:spPr>
          <a:xfrm>
            <a:off x="5071132" y="2286901"/>
            <a:ext cx="1828800"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4C7AF35F-C5B9-6974-E31E-7D49F8C053F7}"/>
              </a:ext>
            </a:extLst>
          </p:cNvPr>
          <p:cNvSpPr txBox="1"/>
          <p:nvPr/>
        </p:nvSpPr>
        <p:spPr>
          <a:xfrm>
            <a:off x="0" y="152686"/>
            <a:ext cx="7037636" cy="1015663"/>
          </a:xfrm>
          <a:prstGeom prst="rect">
            <a:avLst/>
          </a:prstGeom>
          <a:noFill/>
        </p:spPr>
        <p:txBody>
          <a:bodyPr wrap="square" rtlCol="0">
            <a:spAutoFit/>
          </a:bodyPr>
          <a:lstStyle/>
          <a:p>
            <a:pPr algn="l"/>
            <a:r>
              <a:rPr lang="en-IN" sz="6000" b="1" dirty="0">
                <a:latin typeface="Times New Roman" panose="02020603050405020304" pitchFamily="18" charset="0"/>
                <a:cs typeface="Times New Roman" panose="02020603050405020304" pitchFamily="18" charset="0"/>
              </a:rPr>
              <a:t>DEFINITION:</a:t>
            </a:r>
            <a:endParaRPr lang="en-US" sz="6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B947AB-DA76-A0CB-3DD3-11A8D228DCBA}"/>
              </a:ext>
            </a:extLst>
          </p:cNvPr>
          <p:cNvSpPr txBox="1"/>
          <p:nvPr/>
        </p:nvSpPr>
        <p:spPr>
          <a:xfrm>
            <a:off x="5099957" y="2451100"/>
            <a:ext cx="1828800" cy="1828800"/>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95148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B2AA08-B391-6D80-B6EB-3091FEB24D62}"/>
              </a:ext>
            </a:extLst>
          </p:cNvPr>
          <p:cNvPicPr>
            <a:picLocks noChangeAspect="1"/>
          </p:cNvPicPr>
          <p:nvPr/>
        </p:nvPicPr>
        <p:blipFill>
          <a:blip r:embed="rId2"/>
          <a:stretch>
            <a:fillRect/>
          </a:stretch>
        </p:blipFill>
        <p:spPr>
          <a:xfrm>
            <a:off x="7543800" y="1219200"/>
            <a:ext cx="4423886" cy="5050972"/>
          </a:xfrm>
          <a:prstGeom prst="rect">
            <a:avLst/>
          </a:prstGeom>
        </p:spPr>
      </p:pic>
      <p:sp>
        <p:nvSpPr>
          <p:cNvPr id="5" name="TextBox 4">
            <a:extLst>
              <a:ext uri="{FF2B5EF4-FFF2-40B4-BE49-F238E27FC236}">
                <a16:creationId xmlns:a16="http://schemas.microsoft.com/office/drawing/2014/main" id="{C6B3AFE8-79E4-EB7C-9D3A-167B1CF77163}"/>
              </a:ext>
            </a:extLst>
          </p:cNvPr>
          <p:cNvSpPr txBox="1"/>
          <p:nvPr/>
        </p:nvSpPr>
        <p:spPr>
          <a:xfrm>
            <a:off x="406097" y="0"/>
            <a:ext cx="6034618" cy="1015663"/>
          </a:xfrm>
          <a:prstGeom prst="rect">
            <a:avLst/>
          </a:prstGeom>
          <a:noFill/>
        </p:spPr>
        <p:txBody>
          <a:bodyPr wrap="square" rtlCol="0">
            <a:spAutoFit/>
          </a:bodyPr>
          <a:lstStyle/>
          <a:p>
            <a:pPr algn="l"/>
            <a:r>
              <a:rPr lang="en-IN" sz="6000" b="1" dirty="0">
                <a:latin typeface="Times New Roman" panose="02020603050405020304" pitchFamily="18" charset="0"/>
                <a:cs typeface="Times New Roman" panose="02020603050405020304" pitchFamily="18" charset="0"/>
              </a:rPr>
              <a:t>DEFINITION:</a:t>
            </a:r>
            <a:endParaRPr lang="en-US" sz="6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F990C58-96E1-B30F-EA2B-FA7720059693}"/>
              </a:ext>
            </a:extLst>
          </p:cNvPr>
          <p:cNvSpPr txBox="1"/>
          <p:nvPr/>
        </p:nvSpPr>
        <p:spPr>
          <a:xfrm>
            <a:off x="406098" y="1015663"/>
            <a:ext cx="7032473" cy="5889113"/>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i="1" dirty="0">
                <a:latin typeface="Times New Roman" pitchFamily="18" charset="0"/>
                <a:cs typeface="Times New Roman" pitchFamily="18" charset="0"/>
              </a:rPr>
              <a:t>An entrepreneur is the economic agent who unites all means of production the labour, the capital or land and who finds the value of product which results from their employment, the reconstruction of the entire capital that he utilises and value of wages, interest and the rent that he pays as well as profit.</a:t>
            </a:r>
          </a:p>
          <a:p>
            <a:pPr algn="just">
              <a:lnSpc>
                <a:spcPct val="200000"/>
              </a:lnSpc>
            </a:pPr>
            <a:r>
              <a:rPr lang="en-IN" sz="2400" i="1" dirty="0">
                <a:latin typeface="Times New Roman" pitchFamily="18" charset="0"/>
                <a:cs typeface="Times New Roman" pitchFamily="18" charset="0"/>
              </a:rPr>
              <a:t>        belonging to himself</a:t>
            </a:r>
          </a:p>
          <a:p>
            <a:pPr algn="just">
              <a:lnSpc>
                <a:spcPct val="200000"/>
              </a:lnSpc>
            </a:pPr>
            <a:r>
              <a:rPr lang="en-IN" sz="2400" i="1" dirty="0">
                <a:latin typeface="Times New Roman" pitchFamily="18" charset="0"/>
                <a:cs typeface="Times New Roman" pitchFamily="18" charset="0"/>
              </a:rPr>
              <a:t>             -J.B SAY</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769503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2F386C-DF93-8674-D267-20929E22BF10}"/>
              </a:ext>
            </a:extLst>
          </p:cNvPr>
          <p:cNvSpPr txBox="1"/>
          <p:nvPr/>
        </p:nvSpPr>
        <p:spPr>
          <a:xfrm>
            <a:off x="482599" y="127001"/>
            <a:ext cx="10003973" cy="1323439"/>
          </a:xfrm>
          <a:prstGeom prst="rect">
            <a:avLst/>
          </a:prstGeom>
          <a:noFill/>
        </p:spPr>
        <p:txBody>
          <a:bodyPr wrap="square" rtlCol="0">
            <a:spAutoFit/>
          </a:bodyPr>
          <a:lstStyle/>
          <a:p>
            <a:r>
              <a:rPr lang="en-IN" sz="4000" b="1" dirty="0">
                <a:latin typeface="Times New Roman" panose="02020603050405020304" pitchFamily="18" charset="0"/>
                <a:cs typeface="Times New Roman" panose="02020603050405020304" pitchFamily="18" charset="0"/>
              </a:rPr>
              <a:t>CHARACTERISTICS OF SUCCESSFUL ENTREPRENEUR:</a:t>
            </a:r>
            <a:endParaRPr lang="en-US" sz="40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05DFC45-3294-47E5-871F-E674F4126DC8}"/>
              </a:ext>
            </a:extLst>
          </p:cNvPr>
          <p:cNvSpPr/>
          <p:nvPr/>
        </p:nvSpPr>
        <p:spPr>
          <a:xfrm>
            <a:off x="4648200" y="1573551"/>
            <a:ext cx="4038602" cy="51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Emotional balance</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Hard work</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Decision making</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Patient</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Communication skill</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Leadership and team spirit</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Interpersonal skill</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Creative</a:t>
            </a:r>
            <a:endParaRPr lang="en-US" sz="2400" dirty="0">
              <a:latin typeface="Times New Roman" pitchFamily="18" charset="0"/>
              <a:cs typeface="Times New Roman" pitchFamily="18" charset="0"/>
            </a:endParaRPr>
          </a:p>
          <a:p>
            <a:pPr algn="ctr"/>
            <a:endParaRPr lang="en-IN" dirty="0"/>
          </a:p>
        </p:txBody>
      </p:sp>
      <p:sp>
        <p:nvSpPr>
          <p:cNvPr id="6" name="Rectangle 5">
            <a:extLst>
              <a:ext uri="{FF2B5EF4-FFF2-40B4-BE49-F238E27FC236}">
                <a16:creationId xmlns:a16="http://schemas.microsoft.com/office/drawing/2014/main" id="{52841784-5205-4DD7-A4E3-FB9B1503F922}"/>
              </a:ext>
            </a:extLst>
          </p:cNvPr>
          <p:cNvSpPr/>
          <p:nvPr/>
        </p:nvSpPr>
        <p:spPr>
          <a:xfrm>
            <a:off x="482599" y="1573551"/>
            <a:ext cx="3708401" cy="5157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Innovator                </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Risk taker</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Good organiser</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Optimistic</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Foresight</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Visionary</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Self confident</a:t>
            </a:r>
          </a:p>
          <a:p>
            <a:pPr marL="285750" indent="-285750" algn="just">
              <a:lnSpc>
                <a:spcPct val="150000"/>
              </a:lnSpc>
              <a:buFont typeface="Arial" panose="020B0604020202020204" pitchFamily="34" charset="0"/>
              <a:buChar char="•"/>
            </a:pPr>
            <a:r>
              <a:rPr lang="en-IN" sz="2400" dirty="0">
                <a:latin typeface="Times New Roman" pitchFamily="18" charset="0"/>
                <a:cs typeface="Times New Roman" pitchFamily="18" charset="0"/>
              </a:rPr>
              <a:t>Perseverance</a:t>
            </a:r>
            <a:endParaRPr lang="en-US" sz="2400" dirty="0">
              <a:latin typeface="Times New Roman" pitchFamily="18" charset="0"/>
              <a:cs typeface="Times New Roman" pitchFamily="18" charset="0"/>
            </a:endParaRPr>
          </a:p>
          <a:p>
            <a:pPr algn="ctr"/>
            <a:endParaRPr lang="en-IN" dirty="0"/>
          </a:p>
        </p:txBody>
      </p:sp>
    </p:spTree>
    <p:extLst>
      <p:ext uri="{BB962C8B-B14F-4D97-AF65-F5344CB8AC3E}">
        <p14:creationId xmlns:p14="http://schemas.microsoft.com/office/powerpoint/2010/main" val="604055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7C1ABD-0A1D-5CC9-CE40-64957E836B76}"/>
              </a:ext>
            </a:extLst>
          </p:cNvPr>
          <p:cNvSpPr txBox="1"/>
          <p:nvPr/>
        </p:nvSpPr>
        <p:spPr>
          <a:xfrm>
            <a:off x="373742" y="0"/>
            <a:ext cx="10747829" cy="1015663"/>
          </a:xfrm>
          <a:prstGeom prst="rect">
            <a:avLst/>
          </a:prstGeom>
          <a:noFill/>
        </p:spPr>
        <p:txBody>
          <a:bodyPr wrap="square" rtlCol="0">
            <a:spAutoFit/>
          </a:bodyPr>
          <a:lstStyle/>
          <a:p>
            <a:pPr algn="l"/>
            <a:r>
              <a:rPr lang="en-IN" sz="4000" b="1" dirty="0">
                <a:latin typeface="Times New Roman" panose="02020603050405020304" pitchFamily="18" charset="0"/>
                <a:cs typeface="Times New Roman" panose="02020603050405020304" pitchFamily="18" charset="0"/>
              </a:rPr>
              <a:t>FUNCTIONS OF ENTREPRENEUR</a:t>
            </a:r>
            <a:r>
              <a:rPr lang="en-IN" sz="6000" dirty="0"/>
              <a:t>:</a:t>
            </a:r>
            <a:endParaRPr lang="en-US" sz="6000" dirty="0"/>
          </a:p>
        </p:txBody>
      </p:sp>
      <p:sp>
        <p:nvSpPr>
          <p:cNvPr id="5" name="TextBox 4">
            <a:extLst>
              <a:ext uri="{FF2B5EF4-FFF2-40B4-BE49-F238E27FC236}">
                <a16:creationId xmlns:a16="http://schemas.microsoft.com/office/drawing/2014/main" id="{04D7796C-5287-5271-49D0-76F3AD414613}"/>
              </a:ext>
            </a:extLst>
          </p:cNvPr>
          <p:cNvSpPr txBox="1"/>
          <p:nvPr/>
        </p:nvSpPr>
        <p:spPr>
          <a:xfrm>
            <a:off x="1596412" y="1015663"/>
            <a:ext cx="8302487" cy="5150449"/>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Initiating and leading business activities</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Allocating employees duties</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Forecasting business changes</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Identifying business opportunities</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Creating and sharing wealth</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Improving the standard of living</a:t>
            </a:r>
          </a:p>
          <a:p>
            <a:pPr marL="285750" indent="-285750" algn="just">
              <a:lnSpc>
                <a:spcPct val="200000"/>
              </a:lnSpc>
              <a:buFont typeface="Arial" panose="020B0604020202020204" pitchFamily="34" charset="0"/>
              <a:buChar char="•"/>
            </a:pPr>
            <a:r>
              <a:rPr lang="en-IN" sz="2400" dirty="0">
                <a:latin typeface="Times New Roman" pitchFamily="18" charset="0"/>
                <a:cs typeface="Times New Roman" pitchFamily="18" charset="0"/>
              </a:rPr>
              <a:t>Creating jobs</a:t>
            </a:r>
          </a:p>
        </p:txBody>
      </p:sp>
    </p:spTree>
    <p:extLst>
      <p:ext uri="{BB962C8B-B14F-4D97-AF65-F5344CB8AC3E}">
        <p14:creationId xmlns:p14="http://schemas.microsoft.com/office/powerpoint/2010/main" val="3052001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8E934E-507C-1A9C-893C-063EAB8D15BF}"/>
              </a:ext>
            </a:extLst>
          </p:cNvPr>
          <p:cNvSpPr txBox="1"/>
          <p:nvPr/>
        </p:nvSpPr>
        <p:spPr>
          <a:xfrm>
            <a:off x="1393371" y="0"/>
            <a:ext cx="9405258" cy="707886"/>
          </a:xfrm>
          <a:prstGeom prst="rect">
            <a:avLst/>
          </a:prstGeom>
          <a:noFill/>
        </p:spPr>
        <p:txBody>
          <a:bodyPr wrap="square" rtlCol="0">
            <a:spAutoFit/>
          </a:bodyPr>
          <a:lstStyle/>
          <a:p>
            <a:pPr algn="l"/>
            <a:r>
              <a:rPr lang="en-IN" sz="4000" b="1" dirty="0">
                <a:latin typeface="Times New Roman" panose="02020603050405020304" pitchFamily="18" charset="0"/>
                <a:cs typeface="Times New Roman" panose="02020603050405020304" pitchFamily="18" charset="0"/>
              </a:rPr>
              <a:t>TYPES OF ENTREPRENEUR:</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4681235-D7A4-AB56-7B75-C67B5B7F54FC}"/>
              </a:ext>
            </a:extLst>
          </p:cNvPr>
          <p:cNvSpPr txBox="1"/>
          <p:nvPr/>
        </p:nvSpPr>
        <p:spPr>
          <a:xfrm>
            <a:off x="5181600" y="1970314"/>
            <a:ext cx="1828800" cy="1828800"/>
          </a:xfrm>
          <a:prstGeom prst="rect">
            <a:avLst/>
          </a:prstGeom>
          <a:noFill/>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9CFF1308-951D-7111-5400-4289E95A78D4}"/>
              </a:ext>
            </a:extLst>
          </p:cNvPr>
          <p:cNvSpPr txBox="1"/>
          <p:nvPr/>
        </p:nvSpPr>
        <p:spPr>
          <a:xfrm>
            <a:off x="310241" y="1023061"/>
            <a:ext cx="9096829" cy="523220"/>
          </a:xfrm>
          <a:prstGeom prst="rect">
            <a:avLst/>
          </a:prstGeom>
          <a:noFill/>
        </p:spPr>
        <p:txBody>
          <a:bodyPr wrap="square" rtlCol="0">
            <a:spAutoFit/>
          </a:bodyPr>
          <a:lstStyle/>
          <a:p>
            <a:pPr algn="l"/>
            <a:r>
              <a:rPr lang="en-IN" sz="2800" b="1" dirty="0"/>
              <a:t>INNOVATIVE ENTREPRENEUR:</a:t>
            </a:r>
            <a:endParaRPr lang="en-US" sz="2800" b="1" dirty="0"/>
          </a:p>
        </p:txBody>
      </p:sp>
      <p:sp>
        <p:nvSpPr>
          <p:cNvPr id="7" name="TextBox 6">
            <a:extLst>
              <a:ext uri="{FF2B5EF4-FFF2-40B4-BE49-F238E27FC236}">
                <a16:creationId xmlns:a16="http://schemas.microsoft.com/office/drawing/2014/main" id="{478FD26A-5C23-9748-A613-4A2C14046599}"/>
              </a:ext>
            </a:extLst>
          </p:cNvPr>
          <p:cNvSpPr txBox="1"/>
          <p:nvPr/>
        </p:nvSpPr>
        <p:spPr>
          <a:xfrm>
            <a:off x="838200" y="2209800"/>
            <a:ext cx="6418943" cy="2677656"/>
          </a:xfrm>
          <a:prstGeom prst="rect">
            <a:avLst/>
          </a:prstGeom>
          <a:noFill/>
        </p:spPr>
        <p:txBody>
          <a:bodyPr wrap="square" rtlCol="0">
            <a:spAutoFit/>
          </a:bodyPr>
          <a:lstStyle/>
          <a:p>
            <a:pPr algn="just">
              <a:lnSpc>
                <a:spcPct val="150000"/>
              </a:lnSpc>
            </a:pPr>
            <a:r>
              <a:rPr lang="en-IN" sz="2800" dirty="0">
                <a:latin typeface="Times New Roman" pitchFamily="18" charset="0"/>
                <a:cs typeface="Times New Roman" pitchFamily="18" charset="0"/>
              </a:rPr>
              <a:t>An Innovative Entrepreneur is a person who creates and implements new ideas, products, or services in order to bring about positive change in the market and society.</a:t>
            </a:r>
            <a:endParaRPr lang="en-US" sz="2800"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F1B62F97-24D2-516D-1AF3-C5D84B6BCD60}"/>
              </a:ext>
            </a:extLst>
          </p:cNvPr>
          <p:cNvSpPr txBox="1"/>
          <p:nvPr/>
        </p:nvSpPr>
        <p:spPr>
          <a:xfrm>
            <a:off x="5186275" y="2416428"/>
            <a:ext cx="1828800" cy="1828800"/>
          </a:xfrm>
          <a:prstGeom prst="rect">
            <a:avLst/>
          </a:prstGeom>
          <a:noFill/>
        </p:spPr>
        <p:txBody>
          <a:bodyPr wrap="square" rtlCol="0">
            <a:spAutoFit/>
          </a:bodyPr>
          <a:lstStyle/>
          <a:p>
            <a:pPr algn="l"/>
            <a:endParaRPr lang="en-US" dirty="0"/>
          </a:p>
        </p:txBody>
      </p:sp>
      <p:pic>
        <p:nvPicPr>
          <p:cNvPr id="9" name="Picture 8">
            <a:extLst>
              <a:ext uri="{FF2B5EF4-FFF2-40B4-BE49-F238E27FC236}">
                <a16:creationId xmlns:a16="http://schemas.microsoft.com/office/drawing/2014/main" id="{20D5FEE8-E321-2240-7D1D-54C75E508779}"/>
              </a:ext>
            </a:extLst>
          </p:cNvPr>
          <p:cNvPicPr>
            <a:picLocks noChangeAspect="1"/>
          </p:cNvPicPr>
          <p:nvPr/>
        </p:nvPicPr>
        <p:blipFill>
          <a:blip r:embed="rId2"/>
          <a:stretch>
            <a:fillRect/>
          </a:stretch>
        </p:blipFill>
        <p:spPr>
          <a:xfrm>
            <a:off x="7467600" y="2133600"/>
            <a:ext cx="4502629" cy="3431621"/>
          </a:xfrm>
          <a:prstGeom prst="rect">
            <a:avLst/>
          </a:prstGeom>
        </p:spPr>
      </p:pic>
    </p:spTree>
    <p:extLst>
      <p:ext uri="{BB962C8B-B14F-4D97-AF65-F5344CB8AC3E}">
        <p14:creationId xmlns:p14="http://schemas.microsoft.com/office/powerpoint/2010/main" val="175615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6918F9-FCD6-FC27-E354-54C2942492C6}"/>
              </a:ext>
            </a:extLst>
          </p:cNvPr>
          <p:cNvSpPr txBox="1"/>
          <p:nvPr/>
        </p:nvSpPr>
        <p:spPr>
          <a:xfrm>
            <a:off x="5181600" y="2505528"/>
            <a:ext cx="1828800" cy="1828800"/>
          </a:xfrm>
          <a:prstGeom prst="rect">
            <a:avLst/>
          </a:prstGeom>
          <a:noFill/>
        </p:spPr>
        <p:txBody>
          <a:bodyPr wrap="square" rtlCol="0">
            <a:spAutoFit/>
          </a:bodyPr>
          <a:lstStyle/>
          <a:p>
            <a:pPr algn="l"/>
            <a:endParaRPr lang="en-US" dirty="0"/>
          </a:p>
        </p:txBody>
      </p:sp>
      <p:pic>
        <p:nvPicPr>
          <p:cNvPr id="5" name="Picture 4">
            <a:extLst>
              <a:ext uri="{FF2B5EF4-FFF2-40B4-BE49-F238E27FC236}">
                <a16:creationId xmlns:a16="http://schemas.microsoft.com/office/drawing/2014/main" id="{67C3D2EB-75CE-CF97-E3E6-600B511D51B0}"/>
              </a:ext>
            </a:extLst>
          </p:cNvPr>
          <p:cNvPicPr>
            <a:picLocks noChangeAspect="1"/>
          </p:cNvPicPr>
          <p:nvPr/>
        </p:nvPicPr>
        <p:blipFill>
          <a:blip r:embed="rId2"/>
          <a:stretch>
            <a:fillRect/>
          </a:stretch>
        </p:blipFill>
        <p:spPr>
          <a:xfrm>
            <a:off x="482868" y="1434192"/>
            <a:ext cx="4889258" cy="3971472"/>
          </a:xfrm>
          <a:prstGeom prst="rect">
            <a:avLst/>
          </a:prstGeom>
        </p:spPr>
      </p:pic>
      <p:pic>
        <p:nvPicPr>
          <p:cNvPr id="6" name="Picture 5">
            <a:extLst>
              <a:ext uri="{FF2B5EF4-FFF2-40B4-BE49-F238E27FC236}">
                <a16:creationId xmlns:a16="http://schemas.microsoft.com/office/drawing/2014/main" id="{8BFD508F-943B-9EF2-7E9A-F8897658C6BE}"/>
              </a:ext>
            </a:extLst>
          </p:cNvPr>
          <p:cNvPicPr>
            <a:picLocks noChangeAspect="1"/>
          </p:cNvPicPr>
          <p:nvPr/>
        </p:nvPicPr>
        <p:blipFill>
          <a:blip r:embed="rId3"/>
          <a:stretch>
            <a:fillRect/>
          </a:stretch>
        </p:blipFill>
        <p:spPr>
          <a:xfrm>
            <a:off x="5950856" y="1434192"/>
            <a:ext cx="5261161" cy="3989615"/>
          </a:xfrm>
          <a:prstGeom prst="rect">
            <a:avLst/>
          </a:prstGeom>
        </p:spPr>
      </p:pic>
      <p:sp>
        <p:nvSpPr>
          <p:cNvPr id="7" name="TextBox 6">
            <a:extLst>
              <a:ext uri="{FF2B5EF4-FFF2-40B4-BE49-F238E27FC236}">
                <a16:creationId xmlns:a16="http://schemas.microsoft.com/office/drawing/2014/main" id="{07719A0D-C9D4-BA81-E413-67C67F20D0F2}"/>
              </a:ext>
            </a:extLst>
          </p:cNvPr>
          <p:cNvSpPr txBox="1"/>
          <p:nvPr/>
        </p:nvSpPr>
        <p:spPr>
          <a:xfrm>
            <a:off x="736601" y="5315856"/>
            <a:ext cx="4444999" cy="1077218"/>
          </a:xfrm>
          <a:prstGeom prst="rect">
            <a:avLst/>
          </a:prstGeom>
          <a:noFill/>
        </p:spPr>
        <p:txBody>
          <a:bodyPr wrap="square" rtlCol="0">
            <a:spAutoFit/>
          </a:bodyPr>
          <a:lstStyle/>
          <a:p>
            <a:pPr algn="l"/>
            <a:r>
              <a:rPr lang="en-IN" sz="3200" dirty="0">
                <a:latin typeface="Times New Roman" panose="02020603050405020304" pitchFamily="18" charset="0"/>
                <a:cs typeface="Times New Roman" panose="02020603050405020304" pitchFamily="18" charset="0"/>
              </a:rPr>
              <a:t>Mark Zuckerberg
Co-Founder of Facebook</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98BD88D-C359-75F9-17A3-AB9049DD5679}"/>
              </a:ext>
            </a:extLst>
          </p:cNvPr>
          <p:cNvSpPr txBox="1"/>
          <p:nvPr/>
        </p:nvSpPr>
        <p:spPr>
          <a:xfrm>
            <a:off x="6521279" y="5405664"/>
            <a:ext cx="5404782" cy="954107"/>
          </a:xfrm>
          <a:prstGeom prst="rect">
            <a:avLst/>
          </a:prstGeom>
          <a:noFill/>
        </p:spPr>
        <p:txBody>
          <a:bodyPr wrap="square" rtlCol="0">
            <a:spAutoFit/>
          </a:bodyPr>
          <a:lstStyle/>
          <a:p>
            <a:pPr algn="l"/>
            <a:r>
              <a:rPr lang="en-IN" sz="2800" dirty="0">
                <a:latin typeface="Times New Roman" panose="02020603050405020304" pitchFamily="18" charset="0"/>
                <a:cs typeface="Times New Roman" panose="02020603050405020304" pitchFamily="18" charset="0"/>
              </a:rPr>
              <a:t>Elon Musk
CEO of Tesla Motors</a:t>
            </a:r>
            <a:endParaRPr lang="en-US"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6EF7506-C63A-71D9-B5FC-8B6D53268FA5}"/>
              </a:ext>
            </a:extLst>
          </p:cNvPr>
          <p:cNvSpPr txBox="1"/>
          <p:nvPr/>
        </p:nvSpPr>
        <p:spPr>
          <a:xfrm>
            <a:off x="18757" y="128896"/>
            <a:ext cx="6273800" cy="707886"/>
          </a:xfrm>
          <a:prstGeom prst="rect">
            <a:avLst/>
          </a:prstGeom>
          <a:noFill/>
        </p:spPr>
        <p:txBody>
          <a:bodyPr wrap="square" rtlCol="0">
            <a:spAutoFit/>
          </a:bodyPr>
          <a:lstStyle/>
          <a:p>
            <a:pPr algn="l"/>
            <a:r>
              <a:rPr lang="en-IN" sz="4000" b="1" dirty="0">
                <a:latin typeface="Times New Roman" panose="02020603050405020304" pitchFamily="18" charset="0"/>
                <a:cs typeface="Times New Roman" panose="02020603050405020304" pitchFamily="18" charset="0"/>
              </a:rPr>
              <a:t>EXAMPLES:</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944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28</TotalTime>
  <Words>520</Words>
  <Application>Microsoft Office PowerPoint</Application>
  <PresentationFormat>Widescreen</PresentationFormat>
  <Paragraphs>64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Times New Roman</vt:lpstr>
      <vt:lpstr>Wingdings 3</vt:lpstr>
      <vt:lpstr>Ion</vt:lpstr>
      <vt:lpstr>ENTREPRENEURIAL       DEVELOPMENT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 User</dc:creator>
  <cp:lastModifiedBy>Staff</cp:lastModifiedBy>
  <cp:revision>6</cp:revision>
  <dcterms:created xsi:type="dcterms:W3CDTF">2024-07-19T17:00:30Z</dcterms:created>
  <dcterms:modified xsi:type="dcterms:W3CDTF">2024-07-23T07:42:08Z</dcterms:modified>
</cp:coreProperties>
</file>