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9"/>
  </p:notesMasterIdLst>
  <p:sldIdLst>
    <p:sldId id="256" r:id="rId2"/>
    <p:sldId id="257" r:id="rId3"/>
    <p:sldId id="258" r:id="rId4"/>
    <p:sldId id="265" r:id="rId5"/>
    <p:sldId id="266" r:id="rId6"/>
    <p:sldId id="267" r:id="rId7"/>
    <p:sldId id="268" r:id="rId8"/>
    <p:sldId id="269" r:id="rId9"/>
    <p:sldId id="259" r:id="rId10"/>
    <p:sldId id="260" r:id="rId11"/>
    <p:sldId id="261" r:id="rId12"/>
    <p:sldId id="262" r:id="rId13"/>
    <p:sldId id="263" r:id="rId14"/>
    <p:sldId id="264"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9" r:id="rId54"/>
    <p:sldId id="308" r:id="rId55"/>
    <p:sldId id="310" r:id="rId56"/>
    <p:sldId id="311" r:id="rId57"/>
    <p:sldId id="312" r:id="rId58"/>
    <p:sldId id="313" r:id="rId59"/>
    <p:sldId id="314" r:id="rId60"/>
    <p:sldId id="322" r:id="rId61"/>
    <p:sldId id="315" r:id="rId62"/>
    <p:sldId id="316" r:id="rId63"/>
    <p:sldId id="317" r:id="rId64"/>
    <p:sldId id="318" r:id="rId65"/>
    <p:sldId id="319" r:id="rId66"/>
    <p:sldId id="320" r:id="rId67"/>
    <p:sldId id="321"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4" d="100"/>
          <a:sy n="64" d="100"/>
        </p:scale>
        <p:origin x="-1978" y="-4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349C04-4E83-4445-8989-6A5F51FF7FFA}" type="datetimeFigureOut">
              <a:rPr lang="en-IN" smtClean="0"/>
              <a:pPr/>
              <a:t>13-05-2022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8533DD-8653-4647-89C7-DAA98965B381}" type="slidenum">
              <a:rPr lang="en-IN" smtClean="0"/>
              <a:pPr/>
              <a:t>‹#›</a:t>
            </a:fld>
            <a:endParaRPr lang="en-IN"/>
          </a:p>
        </p:txBody>
      </p:sp>
    </p:spTree>
    <p:extLst>
      <p:ext uri="{BB962C8B-B14F-4D97-AF65-F5344CB8AC3E}">
        <p14:creationId xmlns:p14="http://schemas.microsoft.com/office/powerpoint/2010/main" xmlns="" val="892179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F8533DD-8653-4647-89C7-DAA98965B381}" type="slidenum">
              <a:rPr lang="en-IN" smtClean="0"/>
              <a:pPr/>
              <a:t>2</a:t>
            </a:fld>
            <a:endParaRPr lang="en-IN"/>
          </a:p>
        </p:txBody>
      </p:sp>
    </p:spTree>
    <p:extLst>
      <p:ext uri="{BB962C8B-B14F-4D97-AF65-F5344CB8AC3E}">
        <p14:creationId xmlns:p14="http://schemas.microsoft.com/office/powerpoint/2010/main" xmlns="" val="4116327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3F8B204-70FF-41A9-B6EF-F58CAD7480F7}" type="datetimeFigureOut">
              <a:rPr lang="en-IN" smtClean="0"/>
              <a:pPr/>
              <a:t>13-05-2022</a:t>
            </a:fld>
            <a:endParaRPr lang="en-IN"/>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IN"/>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00EF528-9F95-4920-A90C-77FB7CAE539F}"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F8B204-70FF-41A9-B6EF-F58CAD7480F7}" type="datetimeFigureOut">
              <a:rPr lang="en-IN" smtClean="0"/>
              <a:pPr/>
              <a:t>13-05-2022</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200EF528-9F95-4920-A90C-77FB7CAE539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83F8B204-70FF-41A9-B6EF-F58CAD7480F7}" type="datetimeFigureOut">
              <a:rPr lang="en-IN" smtClean="0"/>
              <a:pPr/>
              <a:t>13-05-2022</a:t>
            </a:fld>
            <a:endParaRPr lang="en-IN"/>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IN"/>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00EF528-9F95-4920-A90C-77FB7CAE539F}"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3F8B204-70FF-41A9-B6EF-F58CAD7480F7}" type="datetimeFigureOut">
              <a:rPr lang="en-IN" smtClean="0"/>
              <a:pPr/>
              <a:t>13-05-2022</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200EF528-9F95-4920-A90C-77FB7CAE539F}"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3F8B204-70FF-41A9-B6EF-F58CAD7480F7}" type="datetimeFigureOut">
              <a:rPr lang="en-IN" smtClean="0"/>
              <a:pPr/>
              <a:t>13-05-2022</a:t>
            </a:fld>
            <a:endParaRPr lang="en-IN"/>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IN"/>
          </a:p>
        </p:txBody>
      </p:sp>
      <p:sp>
        <p:nvSpPr>
          <p:cNvPr id="6" name="Slide Number Placeholder 5"/>
          <p:cNvSpPr>
            <a:spLocks noGrp="1"/>
          </p:cNvSpPr>
          <p:nvPr>
            <p:ph type="sldNum" sz="quarter" idx="12"/>
          </p:nvPr>
        </p:nvSpPr>
        <p:spPr>
          <a:xfrm>
            <a:off x="6733952" y="6555112"/>
            <a:ext cx="588336" cy="228600"/>
          </a:xfrm>
        </p:spPr>
        <p:txBody>
          <a:bodyPr/>
          <a:lstStyle>
            <a:extLst/>
          </a:lstStyle>
          <a:p>
            <a:fld id="{200EF528-9F95-4920-A90C-77FB7CAE539F}"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3F8B204-70FF-41A9-B6EF-F58CAD7480F7}" type="datetimeFigureOut">
              <a:rPr lang="en-IN" smtClean="0"/>
              <a:pPr/>
              <a:t>13-05-2022</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200EF528-9F95-4920-A90C-77FB7CAE539F}"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3F8B204-70FF-41A9-B6EF-F58CAD7480F7}" type="datetimeFigureOut">
              <a:rPr lang="en-IN" smtClean="0"/>
              <a:pPr/>
              <a:t>13-05-2022</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200EF528-9F95-4920-A90C-77FB7CAE539F}"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3F8B204-70FF-41A9-B6EF-F58CAD7480F7}" type="datetimeFigureOut">
              <a:rPr lang="en-IN" smtClean="0"/>
              <a:pPr/>
              <a:t>13-05-2022</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200EF528-9F95-4920-A90C-77FB7CAE539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3F8B204-70FF-41A9-B6EF-F58CAD7480F7}" type="datetimeFigureOut">
              <a:rPr lang="en-IN" smtClean="0"/>
              <a:pPr/>
              <a:t>13-05-2022</a:t>
            </a:fld>
            <a:endParaRPr lang="en-IN"/>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IN"/>
          </a:p>
        </p:txBody>
      </p:sp>
      <p:sp>
        <p:nvSpPr>
          <p:cNvPr id="4" name="Slide Number Placeholder 3"/>
          <p:cNvSpPr>
            <a:spLocks noGrp="1"/>
          </p:cNvSpPr>
          <p:nvPr>
            <p:ph type="sldNum" sz="quarter" idx="12"/>
          </p:nvPr>
        </p:nvSpPr>
        <p:spPr/>
        <p:txBody>
          <a:bodyPr/>
          <a:lstStyle>
            <a:extLst/>
          </a:lstStyle>
          <a:p>
            <a:fld id="{200EF528-9F95-4920-A90C-77FB7CAE539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3F8B204-70FF-41A9-B6EF-F58CAD7480F7}" type="datetimeFigureOut">
              <a:rPr lang="en-IN" smtClean="0"/>
              <a:pPr/>
              <a:t>13-05-2022</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200EF528-9F95-4920-A90C-77FB7CAE539F}"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3F8B204-70FF-41A9-B6EF-F58CAD7480F7}" type="datetimeFigureOut">
              <a:rPr lang="en-IN" smtClean="0"/>
              <a:pPr/>
              <a:t>13-05-2022</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200EF528-9F95-4920-A90C-77FB7CAE539F}" type="slidenum">
              <a:rPr lang="en-IN" smtClean="0"/>
              <a:pPr/>
              <a:t>‹#›</a:t>
            </a:fld>
            <a:endParaRPr lang="en-IN"/>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3F8B204-70FF-41A9-B6EF-F58CAD7480F7}" type="datetimeFigureOut">
              <a:rPr lang="en-IN" smtClean="0"/>
              <a:pPr/>
              <a:t>13-05-2022</a:t>
            </a:fld>
            <a:endParaRPr lang="en-IN"/>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IN"/>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00EF528-9F95-4920-A90C-77FB7CAE539F}"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800" y="764704"/>
            <a:ext cx="6060508" cy="134072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IN" sz="6000" cap="none" dirty="0" smtClean="0">
                <a:ln/>
                <a:solidFill>
                  <a:schemeClr val="accent3"/>
                </a:solidFill>
                <a:latin typeface="Copperplate Gothic Bold" panose="020E0705020206020404" pitchFamily="34" charset="0"/>
              </a:rPr>
              <a:t>microscopy</a:t>
            </a:r>
            <a:endParaRPr lang="en-IN" sz="6000" cap="none" dirty="0">
              <a:ln/>
              <a:solidFill>
                <a:schemeClr val="accent3"/>
              </a:solidFill>
              <a:latin typeface="Copperplate Gothic Bold" panose="020E0705020206020404" pitchFamily="34" charset="0"/>
            </a:endParaRPr>
          </a:p>
        </p:txBody>
      </p:sp>
      <p:sp>
        <p:nvSpPr>
          <p:cNvPr id="3" name="Subtitle 2"/>
          <p:cNvSpPr>
            <a:spLocks noGrp="1"/>
          </p:cNvSpPr>
          <p:nvPr>
            <p:ph type="subTitle" idx="1"/>
          </p:nvPr>
        </p:nvSpPr>
        <p:spPr>
          <a:xfrm>
            <a:off x="3779912" y="3511238"/>
            <a:ext cx="5114778" cy="1101248"/>
          </a:xfrm>
        </p:spPr>
        <p:txBody>
          <a:bodyPr>
            <a:noAutofit/>
          </a:bodyPr>
          <a:lstStyle/>
          <a:p>
            <a:r>
              <a:rPr lang="en-IN" sz="2400" dirty="0" smtClean="0">
                <a:latin typeface="Arial Narrow" panose="020B0606020202030204" pitchFamily="34" charset="0"/>
              </a:rPr>
              <a:t>Ms. </a:t>
            </a:r>
            <a:r>
              <a:rPr lang="en-IN" sz="2400" dirty="0" err="1" smtClean="0">
                <a:latin typeface="Arial Narrow" panose="020B0606020202030204" pitchFamily="34" charset="0"/>
              </a:rPr>
              <a:t>A.Fasila</a:t>
            </a:r>
            <a:r>
              <a:rPr lang="en-IN" sz="2400" dirty="0" smtClean="0">
                <a:latin typeface="Arial Narrow" panose="020B0606020202030204" pitchFamily="34" charset="0"/>
              </a:rPr>
              <a:t> Begum</a:t>
            </a:r>
          </a:p>
          <a:p>
            <a:r>
              <a:rPr lang="en-IN" sz="2400" dirty="0" smtClean="0">
                <a:latin typeface="Arial Narrow" panose="020B0606020202030204" pitchFamily="34" charset="0"/>
              </a:rPr>
              <a:t>Assistant Professor</a:t>
            </a:r>
          </a:p>
          <a:p>
            <a:r>
              <a:rPr lang="en-IN" sz="2400" dirty="0" smtClean="0">
                <a:latin typeface="Arial Narrow" panose="020B0606020202030204" pitchFamily="34" charset="0"/>
              </a:rPr>
              <a:t>Dept. of Microbiology</a:t>
            </a:r>
          </a:p>
          <a:p>
            <a:r>
              <a:rPr lang="en-IN" sz="2400" dirty="0" smtClean="0">
                <a:latin typeface="Arial Narrow" panose="020B0606020202030204" pitchFamily="34" charset="0"/>
              </a:rPr>
              <a:t>Jamal Mohamed College</a:t>
            </a:r>
            <a:endParaRPr lang="en-IN" sz="2400" dirty="0">
              <a:latin typeface="Arial Narrow" panose="020B0606020202030204" pitchFamily="34" charset="0"/>
            </a:endParaRPr>
          </a:p>
        </p:txBody>
      </p:sp>
      <p:pic>
        <p:nvPicPr>
          <p:cNvPr id="1026" name="Picture 2" descr="Motic BA310P Polarizing Compound Microscope"/>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2655" t="2811" r="13048" b="2763"/>
          <a:stretch/>
        </p:blipFill>
        <p:spPr bwMode="auto">
          <a:xfrm>
            <a:off x="2555776" y="2489270"/>
            <a:ext cx="3477492" cy="421178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47207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7632848" cy="5262979"/>
          </a:xfrm>
          <a:prstGeom prst="rect">
            <a:avLst/>
          </a:prstGeom>
          <a:noFill/>
        </p:spPr>
        <p:txBody>
          <a:bodyPr wrap="square" rtlCol="0">
            <a:spAutoFit/>
          </a:bodyPr>
          <a:lstStyle/>
          <a:p>
            <a:pPr algn="ctr"/>
            <a:r>
              <a:rPr lang="en-IN" sz="2400" b="1" dirty="0" smtClean="0">
                <a:latin typeface="Georgia" panose="02040502050405020303" pitchFamily="18" charset="0"/>
              </a:rPr>
              <a:t>Classification</a:t>
            </a:r>
          </a:p>
          <a:p>
            <a:endParaRPr lang="en-IN" sz="2400" dirty="0" smtClean="0">
              <a:latin typeface="Georgia" panose="02040502050405020303" pitchFamily="18" charset="0"/>
            </a:endParaRPr>
          </a:p>
          <a:p>
            <a:r>
              <a:rPr lang="en-IN" sz="2400" dirty="0" smtClean="0">
                <a:latin typeface="Georgia" panose="02040502050405020303" pitchFamily="18" charset="0"/>
              </a:rPr>
              <a:t>Based on the lens system</a:t>
            </a:r>
          </a:p>
          <a:p>
            <a:endParaRPr lang="en-IN" sz="2400" dirty="0">
              <a:latin typeface="Georgia" panose="02040502050405020303" pitchFamily="18" charset="0"/>
            </a:endParaRPr>
          </a:p>
          <a:p>
            <a:pPr marL="1714500" lvl="3" indent="-342900">
              <a:buBlip>
                <a:blip r:embed="rId2"/>
              </a:buBlip>
            </a:pPr>
            <a:r>
              <a:rPr lang="en-IN" sz="2400" dirty="0" smtClean="0">
                <a:latin typeface="Georgia" panose="02040502050405020303" pitchFamily="18" charset="0"/>
              </a:rPr>
              <a:t>Simple microscope</a:t>
            </a:r>
          </a:p>
          <a:p>
            <a:pPr marL="1714500" lvl="3" indent="-342900">
              <a:buBlip>
                <a:blip r:embed="rId2"/>
              </a:buBlip>
            </a:pPr>
            <a:r>
              <a:rPr lang="en-IN" sz="2400" dirty="0" smtClean="0">
                <a:latin typeface="Georgia" panose="02040502050405020303" pitchFamily="18" charset="0"/>
              </a:rPr>
              <a:t>Compound microscope</a:t>
            </a:r>
          </a:p>
          <a:p>
            <a:endParaRPr lang="en-IN" sz="2400" dirty="0">
              <a:latin typeface="Georgia" panose="02040502050405020303" pitchFamily="18" charset="0"/>
            </a:endParaRPr>
          </a:p>
          <a:p>
            <a:r>
              <a:rPr lang="en-IN" sz="2400" dirty="0" smtClean="0">
                <a:latin typeface="Georgia" panose="02040502050405020303" pitchFamily="18" charset="0"/>
              </a:rPr>
              <a:t>Based on the optical system</a:t>
            </a:r>
          </a:p>
          <a:p>
            <a:endParaRPr lang="en-IN" sz="2400" dirty="0" smtClean="0">
              <a:latin typeface="Georgia" panose="02040502050405020303" pitchFamily="18" charset="0"/>
            </a:endParaRPr>
          </a:p>
          <a:p>
            <a:pPr marL="1714500" lvl="3" indent="-342900">
              <a:buBlip>
                <a:blip r:embed="rId3"/>
              </a:buBlip>
            </a:pPr>
            <a:r>
              <a:rPr lang="en-IN" sz="2400" dirty="0" smtClean="0">
                <a:latin typeface="Georgia" panose="02040502050405020303" pitchFamily="18" charset="0"/>
              </a:rPr>
              <a:t>Bright field microscope</a:t>
            </a:r>
          </a:p>
          <a:p>
            <a:pPr marL="1714500" lvl="3" indent="-342900">
              <a:buBlip>
                <a:blip r:embed="rId3"/>
              </a:buBlip>
            </a:pPr>
            <a:r>
              <a:rPr lang="en-IN" sz="2400" dirty="0" smtClean="0">
                <a:latin typeface="Georgia" panose="02040502050405020303" pitchFamily="18" charset="0"/>
              </a:rPr>
              <a:t>Dark field microscope</a:t>
            </a:r>
          </a:p>
          <a:p>
            <a:pPr marL="1714500" lvl="3" indent="-342900">
              <a:buBlip>
                <a:blip r:embed="rId3"/>
              </a:buBlip>
            </a:pPr>
            <a:r>
              <a:rPr lang="en-IN" sz="2400" dirty="0" smtClean="0">
                <a:latin typeface="Georgia" panose="02040502050405020303" pitchFamily="18" charset="0"/>
              </a:rPr>
              <a:t>Phase contrast microscope</a:t>
            </a:r>
          </a:p>
          <a:p>
            <a:pPr marL="1714500" lvl="3" indent="-342900">
              <a:buBlip>
                <a:blip r:embed="rId3"/>
              </a:buBlip>
            </a:pPr>
            <a:r>
              <a:rPr lang="en-IN" sz="2400" dirty="0" smtClean="0">
                <a:latin typeface="Georgia" panose="02040502050405020303" pitchFamily="18" charset="0"/>
              </a:rPr>
              <a:t>Fluorescent microscope</a:t>
            </a:r>
          </a:p>
          <a:p>
            <a:pPr marL="1714500" lvl="3" indent="-342900">
              <a:buBlip>
                <a:blip r:embed="rId3"/>
              </a:buBlip>
            </a:pPr>
            <a:r>
              <a:rPr lang="en-IN" sz="2400" dirty="0" smtClean="0">
                <a:latin typeface="Georgia" panose="02040502050405020303" pitchFamily="18" charset="0"/>
              </a:rPr>
              <a:t>Confocal microscope</a:t>
            </a:r>
            <a:endParaRPr lang="en-IN" sz="2400" dirty="0">
              <a:latin typeface="Georgia" panose="02040502050405020303" pitchFamily="18" charset="0"/>
            </a:endParaRPr>
          </a:p>
        </p:txBody>
      </p:sp>
    </p:spTree>
    <p:extLst>
      <p:ext uri="{BB962C8B-B14F-4D97-AF65-F5344CB8AC3E}">
        <p14:creationId xmlns:p14="http://schemas.microsoft.com/office/powerpoint/2010/main" xmlns="" val="3984890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908720"/>
            <a:ext cx="7776864" cy="4154984"/>
          </a:xfrm>
          <a:prstGeom prst="rect">
            <a:avLst/>
          </a:prstGeom>
          <a:noFill/>
        </p:spPr>
        <p:txBody>
          <a:bodyPr wrap="square" rtlCol="0">
            <a:spAutoFit/>
          </a:bodyPr>
          <a:lstStyle/>
          <a:p>
            <a:pPr algn="ctr"/>
            <a:r>
              <a:rPr lang="en-IN" sz="2400" b="1" dirty="0" smtClean="0">
                <a:latin typeface="Georgia" panose="02040502050405020303" pitchFamily="18" charset="0"/>
              </a:rPr>
              <a:t>Simple Microscope</a:t>
            </a:r>
          </a:p>
          <a:p>
            <a:endParaRPr lang="en-IN" sz="2400" dirty="0" smtClean="0">
              <a:latin typeface="Georgia" panose="02040502050405020303" pitchFamily="18" charset="0"/>
            </a:endParaRPr>
          </a:p>
          <a:p>
            <a:pPr marL="342900" indent="-342900">
              <a:buFont typeface="Wingdings" panose="05000000000000000000" pitchFamily="2" charset="2"/>
              <a:buChar char="Ø"/>
            </a:pPr>
            <a:r>
              <a:rPr lang="en-IN" sz="2400" dirty="0" smtClean="0">
                <a:latin typeface="Georgia" panose="02040502050405020303" pitchFamily="18" charset="0"/>
              </a:rPr>
              <a:t>Simple microscope is nothing but a single convex lens or a combination of more then one lens functioning like the single unit.</a:t>
            </a:r>
          </a:p>
          <a:p>
            <a:pPr marL="342900" indent="-342900">
              <a:buFont typeface="Wingdings" panose="05000000000000000000" pitchFamily="2" charset="2"/>
              <a:buChar char="Ø"/>
            </a:pPr>
            <a:endParaRPr lang="en-IN" sz="2400" dirty="0">
              <a:latin typeface="Georgia" panose="02040502050405020303" pitchFamily="18" charset="0"/>
            </a:endParaRPr>
          </a:p>
          <a:p>
            <a:pPr marL="342900" indent="-342900">
              <a:buFont typeface="Wingdings" panose="05000000000000000000" pitchFamily="2" charset="2"/>
              <a:buChar char="Ø"/>
            </a:pPr>
            <a:r>
              <a:rPr lang="en-IN" sz="2400" dirty="0" smtClean="0">
                <a:latin typeface="Georgia" panose="02040502050405020303" pitchFamily="18" charset="0"/>
              </a:rPr>
              <a:t>The superior quality lens can be constructed by combining two or more lenses into a single unit.</a:t>
            </a:r>
          </a:p>
          <a:p>
            <a:pPr marL="342900" indent="-342900">
              <a:buFont typeface="Wingdings" panose="05000000000000000000" pitchFamily="2" charset="2"/>
              <a:buChar char="Ø"/>
            </a:pPr>
            <a:endParaRPr lang="en-IN" sz="2400" dirty="0">
              <a:latin typeface="Georgia" panose="02040502050405020303" pitchFamily="18" charset="0"/>
            </a:endParaRPr>
          </a:p>
          <a:p>
            <a:pPr marL="342900" indent="-342900">
              <a:buFont typeface="Wingdings" panose="05000000000000000000" pitchFamily="2" charset="2"/>
              <a:buChar char="Ø"/>
            </a:pPr>
            <a:r>
              <a:rPr lang="en-IN" sz="2400" dirty="0" smtClean="0">
                <a:latin typeface="Georgia" panose="02040502050405020303" pitchFamily="18" charset="0"/>
              </a:rPr>
              <a:t>The magnifying unit of these type of microscope is 20X.</a:t>
            </a:r>
            <a:endParaRPr lang="en-IN" sz="2400" dirty="0">
              <a:latin typeface="Georgia" panose="02040502050405020303" pitchFamily="18" charset="0"/>
            </a:endParaRPr>
          </a:p>
        </p:txBody>
      </p:sp>
    </p:spTree>
    <p:extLst>
      <p:ext uri="{BB962C8B-B14F-4D97-AF65-F5344CB8AC3E}">
        <p14:creationId xmlns:p14="http://schemas.microsoft.com/office/powerpoint/2010/main" xmlns="" val="97229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7704856" cy="5632311"/>
          </a:xfrm>
          <a:prstGeom prst="rect">
            <a:avLst/>
          </a:prstGeom>
          <a:noFill/>
        </p:spPr>
        <p:txBody>
          <a:bodyPr wrap="square" rtlCol="0">
            <a:spAutoFit/>
          </a:bodyPr>
          <a:lstStyle/>
          <a:p>
            <a:pPr algn="ctr"/>
            <a:r>
              <a:rPr lang="en-IN" sz="2400" b="1" dirty="0" smtClean="0">
                <a:latin typeface="Georgia" panose="02040502050405020303" pitchFamily="18" charset="0"/>
              </a:rPr>
              <a:t>Compound Microscope</a:t>
            </a:r>
          </a:p>
          <a:p>
            <a:endParaRPr lang="en-IN" sz="2400" dirty="0" smtClean="0">
              <a:latin typeface="Georgia" panose="02040502050405020303" pitchFamily="18" charset="0"/>
            </a:endParaRPr>
          </a:p>
          <a:p>
            <a:pPr marL="342900" indent="-342900">
              <a:buBlip>
                <a:blip r:embed="rId2"/>
              </a:buBlip>
            </a:pPr>
            <a:r>
              <a:rPr lang="en-IN" sz="2400" dirty="0" smtClean="0">
                <a:latin typeface="Georgia" panose="02040502050405020303" pitchFamily="18" charset="0"/>
              </a:rPr>
              <a:t>The modern microscope is generally called as the compound microscope.</a:t>
            </a:r>
          </a:p>
          <a:p>
            <a:pPr marL="342900" indent="-342900">
              <a:buBlip>
                <a:blip r:embed="rId2"/>
              </a:buBlip>
            </a:pPr>
            <a:endParaRPr lang="en-IN" sz="2400" dirty="0">
              <a:latin typeface="Georgia" panose="02040502050405020303" pitchFamily="18" charset="0"/>
            </a:endParaRPr>
          </a:p>
          <a:p>
            <a:pPr marL="342900" indent="-342900">
              <a:buBlip>
                <a:blip r:embed="rId2"/>
              </a:buBlip>
            </a:pPr>
            <a:r>
              <a:rPr lang="en-IN" sz="2400" dirty="0" smtClean="0">
                <a:latin typeface="Georgia" panose="02040502050405020303" pitchFamily="18" charset="0"/>
              </a:rPr>
              <a:t>A complex system arrangement of lenses that help in higher magnification and better resolution.</a:t>
            </a:r>
          </a:p>
          <a:p>
            <a:pPr marL="342900" indent="-342900">
              <a:buBlip>
                <a:blip r:embed="rId2"/>
              </a:buBlip>
            </a:pPr>
            <a:endParaRPr lang="en-IN" sz="2400" dirty="0">
              <a:latin typeface="Georgia" panose="02040502050405020303" pitchFamily="18" charset="0"/>
            </a:endParaRPr>
          </a:p>
          <a:p>
            <a:pPr marL="342900" indent="-342900">
              <a:buBlip>
                <a:blip r:embed="rId2"/>
              </a:buBlip>
            </a:pPr>
            <a:r>
              <a:rPr lang="en-IN" sz="2400" dirty="0" smtClean="0">
                <a:latin typeface="Georgia" panose="02040502050405020303" pitchFamily="18" charset="0"/>
              </a:rPr>
              <a:t>In its basic form, it consisted of two convex lenses aligned in a series: an objective lens closer to the specimen and an eyepiece (ocular) closer to the observer’s eye.</a:t>
            </a:r>
          </a:p>
          <a:p>
            <a:pPr marL="342900" indent="-342900">
              <a:buBlip>
                <a:blip r:embed="rId2"/>
              </a:buBlip>
            </a:pPr>
            <a:endParaRPr lang="en-IN" sz="2400" dirty="0">
              <a:latin typeface="Georgia" panose="02040502050405020303" pitchFamily="18" charset="0"/>
            </a:endParaRPr>
          </a:p>
          <a:p>
            <a:pPr marL="342900" indent="-342900">
              <a:buBlip>
                <a:blip r:embed="rId2"/>
              </a:buBlip>
            </a:pPr>
            <a:r>
              <a:rPr lang="en-IN" sz="2400" dirty="0" smtClean="0">
                <a:latin typeface="Georgia" panose="02040502050405020303" pitchFamily="18" charset="0"/>
              </a:rPr>
              <a:t>The compound microscope achieves a two stage magnification. </a:t>
            </a:r>
            <a:endParaRPr lang="en-IN" sz="2400" dirty="0">
              <a:latin typeface="Georgia" panose="02040502050405020303" pitchFamily="18" charset="0"/>
            </a:endParaRPr>
          </a:p>
        </p:txBody>
      </p:sp>
    </p:spTree>
    <p:extLst>
      <p:ext uri="{BB962C8B-B14F-4D97-AF65-F5344CB8AC3E}">
        <p14:creationId xmlns:p14="http://schemas.microsoft.com/office/powerpoint/2010/main" xmlns="" val="2601602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7776864" cy="4893647"/>
          </a:xfrm>
          <a:prstGeom prst="rect">
            <a:avLst/>
          </a:prstGeom>
          <a:noFill/>
        </p:spPr>
        <p:txBody>
          <a:bodyPr wrap="square" rtlCol="0">
            <a:spAutoFit/>
          </a:bodyPr>
          <a:lstStyle/>
          <a:p>
            <a:pPr marL="342900" indent="-342900">
              <a:buBlip>
                <a:blip r:embed="rId2"/>
              </a:buBlip>
            </a:pPr>
            <a:r>
              <a:rPr lang="en-IN" sz="2400" dirty="0" smtClean="0">
                <a:latin typeface="Georgia" panose="02040502050405020303" pitchFamily="18" charset="0"/>
              </a:rPr>
              <a:t>The objective projects a magnified image into a body tube of the microscope and the eyepiece further magnifies the image projected by the objective.</a:t>
            </a:r>
          </a:p>
          <a:p>
            <a:pPr marL="342900" indent="-342900">
              <a:buBlip>
                <a:blip r:embed="rId2"/>
              </a:buBlip>
            </a:pPr>
            <a:endParaRPr lang="en-IN" sz="2400" dirty="0">
              <a:latin typeface="Georgia" panose="02040502050405020303" pitchFamily="18" charset="0"/>
            </a:endParaRPr>
          </a:p>
          <a:p>
            <a:pPr marL="342900" indent="-342900">
              <a:buBlip>
                <a:blip r:embed="rId2"/>
              </a:buBlip>
            </a:pPr>
            <a:r>
              <a:rPr lang="en-IN" sz="2400" dirty="0" smtClean="0">
                <a:latin typeface="Georgia" panose="02040502050405020303" pitchFamily="18" charset="0"/>
              </a:rPr>
              <a:t>For example, the total visual magnification using a 10X objective and a 15X eyepiece is 150X.</a:t>
            </a:r>
          </a:p>
          <a:p>
            <a:pPr marL="342900" indent="-342900">
              <a:buBlip>
                <a:blip r:embed="rId2"/>
              </a:buBlip>
            </a:pPr>
            <a:endParaRPr lang="en-IN" sz="2400" dirty="0">
              <a:latin typeface="Georgia" panose="02040502050405020303" pitchFamily="18" charset="0"/>
            </a:endParaRPr>
          </a:p>
          <a:p>
            <a:pPr marL="342900" indent="-342900">
              <a:buBlip>
                <a:blip r:embed="rId2"/>
              </a:buBlip>
            </a:pPr>
            <a:r>
              <a:rPr lang="en-IN" sz="2400" dirty="0" smtClean="0">
                <a:latin typeface="Georgia" panose="02040502050405020303" pitchFamily="18" charset="0"/>
              </a:rPr>
              <a:t>Basically the modern microscope are in two types.</a:t>
            </a:r>
          </a:p>
          <a:p>
            <a:pPr marL="342900" indent="-342900">
              <a:buBlip>
                <a:blip r:embed="rId2"/>
              </a:buBlip>
            </a:pPr>
            <a:endParaRPr lang="en-IN" sz="2400" dirty="0">
              <a:latin typeface="Georgia" panose="02040502050405020303" pitchFamily="18" charset="0"/>
            </a:endParaRPr>
          </a:p>
          <a:p>
            <a:pPr marL="342900" indent="-342900">
              <a:buBlip>
                <a:blip r:embed="rId2"/>
              </a:buBlip>
            </a:pPr>
            <a:r>
              <a:rPr lang="en-IN" sz="2400" dirty="0" smtClean="0">
                <a:latin typeface="Georgia" panose="02040502050405020303" pitchFamily="18" charset="0"/>
              </a:rPr>
              <a:t>Light microscope – illumination through visible light</a:t>
            </a:r>
          </a:p>
          <a:p>
            <a:pPr marL="342900" indent="-342900">
              <a:buBlip>
                <a:blip r:embed="rId2"/>
              </a:buBlip>
            </a:pPr>
            <a:endParaRPr lang="en-IN" sz="2400" dirty="0" smtClean="0">
              <a:latin typeface="Georgia" panose="02040502050405020303" pitchFamily="18" charset="0"/>
            </a:endParaRPr>
          </a:p>
          <a:p>
            <a:pPr marL="342900" indent="-342900">
              <a:buBlip>
                <a:blip r:embed="rId2"/>
              </a:buBlip>
            </a:pPr>
            <a:r>
              <a:rPr lang="en-IN" sz="2400" dirty="0" smtClean="0">
                <a:latin typeface="Georgia" panose="02040502050405020303" pitchFamily="18" charset="0"/>
              </a:rPr>
              <a:t>Electron microscope – source of illumination is a beam of electron.</a:t>
            </a:r>
            <a:endParaRPr lang="en-IN" sz="2400" dirty="0">
              <a:latin typeface="Georgia" panose="02040502050405020303" pitchFamily="18" charset="0"/>
            </a:endParaRPr>
          </a:p>
        </p:txBody>
      </p:sp>
    </p:spTree>
    <p:extLst>
      <p:ext uri="{BB962C8B-B14F-4D97-AF65-F5344CB8AC3E}">
        <p14:creationId xmlns:p14="http://schemas.microsoft.com/office/powerpoint/2010/main" xmlns="" val="2486337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332656"/>
            <a:ext cx="5688632" cy="830997"/>
          </a:xfrm>
          <a:prstGeom prst="rect">
            <a:avLst/>
          </a:prstGeom>
          <a:noFill/>
        </p:spPr>
        <p:txBody>
          <a:bodyPr wrap="square" rtlCol="0">
            <a:spAutoFit/>
          </a:bodyPr>
          <a:lstStyle/>
          <a:p>
            <a:pPr algn="ctr"/>
            <a:r>
              <a:rPr lang="en-IN" sz="2400" b="1" dirty="0" smtClean="0">
                <a:latin typeface="Copperplate Gothic Light" panose="020E0507020206020404" pitchFamily="34" charset="0"/>
              </a:rPr>
              <a:t>Parts of the compound Microscope</a:t>
            </a:r>
            <a:endParaRPr lang="en-IN" sz="2400" b="1" dirty="0">
              <a:latin typeface="Copperplate Gothic Light" panose="020E0507020206020404" pitchFamily="34" charset="0"/>
            </a:endParaRPr>
          </a:p>
        </p:txBody>
      </p:sp>
      <p:pic>
        <p:nvPicPr>
          <p:cNvPr id="3074" name="Picture 2" descr="C:\Users\Fasila\Downloads\compound-microscope.pn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1390"/>
          <a:stretch/>
        </p:blipFill>
        <p:spPr bwMode="auto">
          <a:xfrm>
            <a:off x="676089" y="1268760"/>
            <a:ext cx="7143750" cy="4896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8291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7848872" cy="6370975"/>
          </a:xfrm>
          <a:prstGeom prst="rect">
            <a:avLst/>
          </a:prstGeom>
          <a:noFill/>
        </p:spPr>
        <p:txBody>
          <a:bodyPr wrap="square" rtlCol="0">
            <a:spAutoFit/>
          </a:bodyPr>
          <a:lstStyle/>
          <a:p>
            <a:pPr algn="ctr"/>
            <a:r>
              <a:rPr lang="en-IN" sz="2400" b="1" dirty="0" smtClean="0">
                <a:latin typeface="Baskerville Old Face" panose="02020602080505020303" pitchFamily="18" charset="0"/>
              </a:rPr>
              <a:t>Bright Field Microscope</a:t>
            </a:r>
          </a:p>
          <a:p>
            <a:pPr marL="342900" indent="-342900">
              <a:buBlip>
                <a:blip r:embed="rId2"/>
              </a:buBlip>
            </a:pPr>
            <a:r>
              <a:rPr lang="en-IN" sz="2400" dirty="0" smtClean="0">
                <a:latin typeface="Baskerville Old Face" panose="02020602080505020303" pitchFamily="18" charset="0"/>
              </a:rPr>
              <a:t>Bright field </a:t>
            </a:r>
            <a:r>
              <a:rPr lang="en-IN" sz="2400" dirty="0">
                <a:latin typeface="Baskerville Old Face" panose="02020602080505020303" pitchFamily="18" charset="0"/>
              </a:rPr>
              <a:t>Microscope is also known as the </a:t>
            </a:r>
            <a:r>
              <a:rPr lang="en-IN" sz="2400" dirty="0" smtClean="0">
                <a:latin typeface="Baskerville Old Face" panose="02020602080505020303" pitchFamily="18" charset="0"/>
              </a:rPr>
              <a:t>Compound</a:t>
            </a:r>
            <a:r>
              <a:rPr lang="en-IN" sz="2400" dirty="0">
                <a:latin typeface="Baskerville Old Face" panose="02020602080505020303" pitchFamily="18" charset="0"/>
              </a:rPr>
              <a:t> </a:t>
            </a:r>
            <a:r>
              <a:rPr lang="en-IN" sz="2400" dirty="0" smtClean="0">
                <a:latin typeface="Baskerville Old Face" panose="02020602080505020303" pitchFamily="18" charset="0"/>
              </a:rPr>
              <a:t>light microscope. </a:t>
            </a:r>
          </a:p>
          <a:p>
            <a:pPr marL="342900" indent="-342900">
              <a:buBlip>
                <a:blip r:embed="rId2"/>
              </a:buBlip>
            </a:pPr>
            <a:endParaRPr lang="en-IN" sz="2400" dirty="0">
              <a:latin typeface="Baskerville Old Face" panose="02020602080505020303" pitchFamily="18" charset="0"/>
            </a:endParaRPr>
          </a:p>
          <a:p>
            <a:pPr marL="342900" indent="-342900">
              <a:buBlip>
                <a:blip r:embed="rId2"/>
              </a:buBlip>
            </a:pPr>
            <a:r>
              <a:rPr lang="en-IN" sz="2400" dirty="0" smtClean="0">
                <a:latin typeface="Baskerville Old Face" panose="02020602080505020303" pitchFamily="18" charset="0"/>
              </a:rPr>
              <a:t>It </a:t>
            </a:r>
            <a:r>
              <a:rPr lang="en-IN" sz="2400" dirty="0">
                <a:latin typeface="Baskerville Old Face" panose="02020602080505020303" pitchFamily="18" charset="0"/>
              </a:rPr>
              <a:t>is an optical microscope that uses light rays to produce a dark image against a bright </a:t>
            </a:r>
            <a:r>
              <a:rPr lang="en-IN" sz="2400" dirty="0" smtClean="0">
                <a:latin typeface="Baskerville Old Face" panose="02020602080505020303" pitchFamily="18" charset="0"/>
              </a:rPr>
              <a:t>background.</a:t>
            </a:r>
          </a:p>
          <a:p>
            <a:pPr marL="342900" indent="-342900">
              <a:buBlip>
                <a:blip r:embed="rId2"/>
              </a:buBlip>
            </a:pPr>
            <a:endParaRPr lang="en-IN" sz="2400" dirty="0">
              <a:latin typeface="Baskerville Old Face" panose="02020602080505020303" pitchFamily="18" charset="0"/>
            </a:endParaRPr>
          </a:p>
          <a:p>
            <a:pPr marL="342900" indent="-342900">
              <a:buBlip>
                <a:blip r:embed="rId2"/>
              </a:buBlip>
            </a:pPr>
            <a:r>
              <a:rPr lang="en-IN" sz="2400" dirty="0" smtClean="0">
                <a:latin typeface="Baskerville Old Face" panose="02020602080505020303" pitchFamily="18" charset="0"/>
              </a:rPr>
              <a:t>It </a:t>
            </a:r>
            <a:r>
              <a:rPr lang="en-IN" sz="2400" dirty="0">
                <a:latin typeface="Baskerville Old Face" panose="02020602080505020303" pitchFamily="18" charset="0"/>
              </a:rPr>
              <a:t>is the standard microscope that is used in Biology, Cellular Biology, and Microbiological Laboratory studies</a:t>
            </a:r>
            <a:r>
              <a:rPr lang="en-IN" sz="2400" dirty="0" smtClean="0">
                <a:latin typeface="Baskerville Old Face" panose="02020602080505020303" pitchFamily="18" charset="0"/>
              </a:rPr>
              <a:t>.</a:t>
            </a:r>
          </a:p>
          <a:p>
            <a:pPr marL="342900" indent="-342900">
              <a:buBlip>
                <a:blip r:embed="rId2"/>
              </a:buBlip>
            </a:pPr>
            <a:endParaRPr lang="en-IN" sz="2400" dirty="0">
              <a:latin typeface="Baskerville Old Face" panose="02020602080505020303" pitchFamily="18" charset="0"/>
            </a:endParaRPr>
          </a:p>
          <a:p>
            <a:pPr marL="342900" indent="-342900">
              <a:buBlip>
                <a:blip r:embed="rId2"/>
              </a:buBlip>
            </a:pPr>
            <a:r>
              <a:rPr lang="en-IN" sz="2400" dirty="0">
                <a:latin typeface="Baskerville Old Face" panose="02020602080505020303" pitchFamily="18" charset="0"/>
              </a:rPr>
              <a:t>This microscope is used to view fixed and live specimens, that have been stained with basic stains which gives a contrast between the image and the image background. </a:t>
            </a:r>
            <a:endParaRPr lang="en-IN" sz="2400" dirty="0" smtClean="0">
              <a:latin typeface="Baskerville Old Face" panose="02020602080505020303" pitchFamily="18" charset="0"/>
            </a:endParaRPr>
          </a:p>
          <a:p>
            <a:endParaRPr lang="en-IN" sz="2400" dirty="0" smtClean="0">
              <a:latin typeface="Baskerville Old Face" panose="02020602080505020303" pitchFamily="18" charset="0"/>
            </a:endParaRPr>
          </a:p>
          <a:p>
            <a:pPr marL="342900" indent="-342900">
              <a:buBlip>
                <a:blip r:embed="rId2"/>
              </a:buBlip>
            </a:pPr>
            <a:r>
              <a:rPr lang="en-IN" sz="2400" dirty="0" smtClean="0">
                <a:latin typeface="Baskerville Old Face" panose="02020602080505020303" pitchFamily="18" charset="0"/>
              </a:rPr>
              <a:t>It </a:t>
            </a:r>
            <a:r>
              <a:rPr lang="en-IN" sz="2400" dirty="0">
                <a:latin typeface="Baskerville Old Face" panose="02020602080505020303" pitchFamily="18" charset="0"/>
              </a:rPr>
              <a:t>is specially designed with magnifying glasses known as lenses that modify the specimen to produce an image seen through the eyepiece</a:t>
            </a:r>
            <a:r>
              <a:rPr lang="en-IN" sz="2400" dirty="0" smtClean="0">
                <a:latin typeface="Baskerville Old Face" panose="02020602080505020303" pitchFamily="18" charset="0"/>
              </a:rPr>
              <a:t>.</a:t>
            </a:r>
            <a:endParaRPr lang="en-IN" sz="2400" dirty="0">
              <a:latin typeface="Baskerville Old Face" panose="02020602080505020303" pitchFamily="18" charset="0"/>
            </a:endParaRPr>
          </a:p>
        </p:txBody>
      </p:sp>
    </p:spTree>
    <p:extLst>
      <p:ext uri="{BB962C8B-B14F-4D97-AF65-F5344CB8AC3E}">
        <p14:creationId xmlns:p14="http://schemas.microsoft.com/office/powerpoint/2010/main" xmlns="" val="1473975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7848872" cy="5324535"/>
          </a:xfrm>
          <a:prstGeom prst="rect">
            <a:avLst/>
          </a:prstGeom>
          <a:noFill/>
        </p:spPr>
        <p:txBody>
          <a:bodyPr wrap="square" rtlCol="0">
            <a:spAutoFit/>
          </a:bodyPr>
          <a:lstStyle/>
          <a:p>
            <a:pPr algn="ctr"/>
            <a:r>
              <a:rPr lang="en-IN" sz="2800" b="1" dirty="0" smtClean="0">
                <a:latin typeface="Baskerville Old Face" panose="02020602080505020303" pitchFamily="18" charset="0"/>
              </a:rPr>
              <a:t>Principle</a:t>
            </a:r>
          </a:p>
          <a:p>
            <a:pPr marL="342900" indent="-342900">
              <a:buFont typeface="Wingdings" panose="05000000000000000000" pitchFamily="2" charset="2"/>
              <a:buChar char="§"/>
            </a:pPr>
            <a:endParaRPr lang="en-IN" sz="2400" dirty="0" smtClean="0">
              <a:latin typeface="Baskerville Old Face" panose="02020602080505020303" pitchFamily="18" charset="0"/>
            </a:endParaRPr>
          </a:p>
          <a:p>
            <a:pPr marL="800100" lvl="1" indent="-342900">
              <a:buFont typeface="Wingdings" panose="05000000000000000000" pitchFamily="2" charset="2"/>
              <a:buChar char="§"/>
            </a:pPr>
            <a:r>
              <a:rPr lang="en-IN" sz="2400" dirty="0" smtClean="0">
                <a:latin typeface="Baskerville Old Face" panose="02020602080505020303" pitchFamily="18" charset="0"/>
              </a:rPr>
              <a:t>For </a:t>
            </a:r>
            <a:r>
              <a:rPr lang="en-IN" sz="2400" dirty="0">
                <a:latin typeface="Baskerville Old Face" panose="02020602080505020303" pitchFamily="18" charset="0"/>
              </a:rPr>
              <a:t>a specimen to be the focus and produce an image under the </a:t>
            </a:r>
            <a:r>
              <a:rPr lang="en-IN" sz="2400" dirty="0" err="1">
                <a:latin typeface="Baskerville Old Face" panose="02020602080505020303" pitchFamily="18" charset="0"/>
              </a:rPr>
              <a:t>Brightfield</a:t>
            </a:r>
            <a:r>
              <a:rPr lang="en-IN" sz="2400" dirty="0">
                <a:latin typeface="Baskerville Old Face" panose="02020602080505020303" pitchFamily="18" charset="0"/>
              </a:rPr>
              <a:t> Microscope, the specimen must pass through a uniform beam of the illuminating light. </a:t>
            </a:r>
            <a:endParaRPr lang="en-IN" sz="2400" dirty="0" smtClean="0">
              <a:latin typeface="Baskerville Old Face" panose="02020602080505020303" pitchFamily="18" charset="0"/>
            </a:endParaRPr>
          </a:p>
          <a:p>
            <a:pPr marL="342900" indent="-342900">
              <a:buFont typeface="Wingdings" panose="05000000000000000000" pitchFamily="2" charset="2"/>
              <a:buChar char="§"/>
            </a:pPr>
            <a:endParaRPr lang="en-IN" sz="2400" dirty="0">
              <a:latin typeface="Baskerville Old Face" panose="02020602080505020303" pitchFamily="18" charset="0"/>
            </a:endParaRPr>
          </a:p>
          <a:p>
            <a:pPr marL="800100" lvl="1" indent="-342900">
              <a:buFont typeface="Wingdings" panose="05000000000000000000" pitchFamily="2" charset="2"/>
              <a:buChar char="§"/>
            </a:pPr>
            <a:r>
              <a:rPr lang="en-IN" sz="2400" dirty="0">
                <a:latin typeface="Baskerville Old Face" panose="02020602080505020303" pitchFamily="18" charset="0"/>
              </a:rPr>
              <a:t>Through differential absorption and differential refraction, the microscope will produce a contrasting image</a:t>
            </a:r>
            <a:r>
              <a:rPr lang="en-IN" sz="2400" dirty="0" smtClean="0">
                <a:latin typeface="Baskerville Old Face" panose="02020602080505020303" pitchFamily="18" charset="0"/>
              </a:rPr>
              <a:t>.</a:t>
            </a:r>
          </a:p>
          <a:p>
            <a:pPr marL="342900" indent="-342900">
              <a:buFont typeface="Wingdings" panose="05000000000000000000" pitchFamily="2" charset="2"/>
              <a:buChar char="§"/>
            </a:pPr>
            <a:endParaRPr lang="en-IN" sz="2400" dirty="0">
              <a:latin typeface="Baskerville Old Face" panose="02020602080505020303" pitchFamily="18" charset="0"/>
            </a:endParaRPr>
          </a:p>
          <a:p>
            <a:pPr marL="800100" lvl="1" indent="-342900">
              <a:buFont typeface="Wingdings" panose="05000000000000000000" pitchFamily="2" charset="2"/>
              <a:buChar char="§"/>
            </a:pPr>
            <a:r>
              <a:rPr lang="en-IN" sz="2400" dirty="0">
                <a:latin typeface="Baskerville Old Face" panose="02020602080505020303" pitchFamily="18" charset="0"/>
              </a:rPr>
              <a:t>The functioning of the microscope is based on its ability to produce a high-resolution image from an adequately provided light source, focused on the image, producing a high-quality image.</a:t>
            </a:r>
          </a:p>
        </p:txBody>
      </p:sp>
    </p:spTree>
    <p:extLst>
      <p:ext uri="{BB962C8B-B14F-4D97-AF65-F5344CB8AC3E}">
        <p14:creationId xmlns:p14="http://schemas.microsoft.com/office/powerpoint/2010/main" xmlns="" val="717637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54844"/>
            <a:ext cx="8100392" cy="6203156"/>
          </a:xfrm>
          <a:prstGeom prst="rect">
            <a:avLst/>
          </a:prstGeom>
        </p:spPr>
      </p:pic>
      <p:sp>
        <p:nvSpPr>
          <p:cNvPr id="3" name="TextBox 2"/>
          <p:cNvSpPr txBox="1"/>
          <p:nvPr/>
        </p:nvSpPr>
        <p:spPr>
          <a:xfrm>
            <a:off x="1763688" y="188255"/>
            <a:ext cx="5184576" cy="461665"/>
          </a:xfrm>
          <a:prstGeom prst="rect">
            <a:avLst/>
          </a:prstGeom>
          <a:noFill/>
        </p:spPr>
        <p:txBody>
          <a:bodyPr wrap="square" rtlCol="0">
            <a:spAutoFit/>
          </a:bodyPr>
          <a:lstStyle/>
          <a:p>
            <a:pPr algn="ctr"/>
            <a:r>
              <a:rPr lang="en-IN" sz="2400" b="1" dirty="0" smtClean="0">
                <a:solidFill>
                  <a:srgbClr val="FF0000"/>
                </a:solidFill>
                <a:latin typeface="Baskerville Old Face" panose="02020602080505020303" pitchFamily="18" charset="0"/>
              </a:rPr>
              <a:t>Parts of the Bright field microscope</a:t>
            </a:r>
            <a:endParaRPr lang="en-IN" sz="2400" b="1" dirty="0">
              <a:solidFill>
                <a:srgbClr val="FF0000"/>
              </a:solidFill>
              <a:latin typeface="Baskerville Old Face" panose="02020602080505020303" pitchFamily="18" charset="0"/>
            </a:endParaRPr>
          </a:p>
        </p:txBody>
      </p:sp>
    </p:spTree>
    <p:extLst>
      <p:ext uri="{BB962C8B-B14F-4D97-AF65-F5344CB8AC3E}">
        <p14:creationId xmlns:p14="http://schemas.microsoft.com/office/powerpoint/2010/main" xmlns="" val="1613703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7920880" cy="6370975"/>
          </a:xfrm>
          <a:prstGeom prst="rect">
            <a:avLst/>
          </a:prstGeom>
          <a:noFill/>
        </p:spPr>
        <p:txBody>
          <a:bodyPr wrap="square" rtlCol="0">
            <a:spAutoFit/>
          </a:bodyPr>
          <a:lstStyle/>
          <a:p>
            <a:r>
              <a:rPr lang="en-IN" sz="2400" dirty="0">
                <a:latin typeface="Baskerville Old Face" panose="02020602080505020303" pitchFamily="18" charset="0"/>
              </a:rPr>
              <a:t>The </a:t>
            </a:r>
            <a:r>
              <a:rPr lang="en-IN" sz="2400" dirty="0" err="1">
                <a:latin typeface="Baskerville Old Face" panose="02020602080505020303" pitchFamily="18" charset="0"/>
              </a:rPr>
              <a:t>brightfield</a:t>
            </a:r>
            <a:r>
              <a:rPr lang="en-IN" sz="2400" dirty="0">
                <a:latin typeface="Baskerville Old Face" panose="02020602080505020303" pitchFamily="18" charset="0"/>
              </a:rPr>
              <a:t> microscope is made up of various parts, </a:t>
            </a:r>
            <a:r>
              <a:rPr lang="en-IN" sz="2400" dirty="0" smtClean="0">
                <a:latin typeface="Baskerville Old Face" panose="02020602080505020303" pitchFamily="18" charset="0"/>
              </a:rPr>
              <a:t>including:</a:t>
            </a:r>
          </a:p>
          <a:p>
            <a:pPr marL="342900" indent="-342900">
              <a:buFont typeface="Wingdings" panose="05000000000000000000" pitchFamily="2" charset="2"/>
              <a:buChar char="v"/>
            </a:pPr>
            <a:r>
              <a:rPr lang="en-IN" sz="2400" b="1" dirty="0">
                <a:latin typeface="Baskerville Old Face" panose="02020602080505020303" pitchFamily="18" charset="0"/>
              </a:rPr>
              <a:t>Eyepiece (Ocular lens)</a:t>
            </a:r>
            <a:r>
              <a:rPr lang="en-IN" sz="2400" dirty="0">
                <a:latin typeface="Baskerville Old Face" panose="02020602080505020303" pitchFamily="18" charset="0"/>
              </a:rPr>
              <a:t> – it has two eyepiece lenses at the top of the microscope which focuses the image from the objective lenses. this is where you see the formed image from, with your eyes</a:t>
            </a:r>
            <a:r>
              <a:rPr lang="en-IN" sz="2400" dirty="0" smtClean="0">
                <a:latin typeface="Baskerville Old Face" panose="02020602080505020303" pitchFamily="18" charset="0"/>
              </a:rPr>
              <a:t>.</a:t>
            </a:r>
          </a:p>
          <a:p>
            <a:pPr marL="342900" indent="-342900">
              <a:buFont typeface="Wingdings" panose="05000000000000000000" pitchFamily="2" charset="2"/>
              <a:buChar char="v"/>
            </a:pPr>
            <a:endParaRPr lang="en-IN" sz="2400" dirty="0">
              <a:latin typeface="Baskerville Old Face" panose="02020602080505020303" pitchFamily="18" charset="0"/>
            </a:endParaRPr>
          </a:p>
          <a:p>
            <a:pPr marL="342900" indent="-342900">
              <a:buFont typeface="Wingdings" panose="05000000000000000000" pitchFamily="2" charset="2"/>
              <a:buChar char="v"/>
            </a:pPr>
            <a:r>
              <a:rPr lang="en-IN" sz="2400" b="1" dirty="0">
                <a:latin typeface="Baskerville Old Face" panose="02020602080505020303" pitchFamily="18" charset="0"/>
              </a:rPr>
              <a:t>The objective lenses</a:t>
            </a:r>
            <a:r>
              <a:rPr lang="en-IN" sz="2400" dirty="0">
                <a:latin typeface="Baskerville Old Face" panose="02020602080505020303" pitchFamily="18" charset="0"/>
              </a:rPr>
              <a:t> which are made up of six or more glass lenses, which make a clear image clear from the specimen or the object that is being focused</a:t>
            </a:r>
            <a:r>
              <a:rPr lang="en-IN" sz="2400" dirty="0" smtClean="0">
                <a:latin typeface="Baskerville Old Face" panose="02020602080505020303" pitchFamily="18" charset="0"/>
              </a:rPr>
              <a:t>.</a:t>
            </a:r>
          </a:p>
          <a:p>
            <a:pPr marL="342900" indent="-342900">
              <a:buFont typeface="Wingdings" panose="05000000000000000000" pitchFamily="2" charset="2"/>
              <a:buChar char="v"/>
            </a:pPr>
            <a:endParaRPr lang="en-IN" sz="2400" dirty="0">
              <a:latin typeface="Baskerville Old Face" panose="02020602080505020303" pitchFamily="18" charset="0"/>
            </a:endParaRPr>
          </a:p>
          <a:p>
            <a:pPr marL="342900" indent="-342900">
              <a:buFont typeface="Wingdings" panose="05000000000000000000" pitchFamily="2" charset="2"/>
              <a:buChar char="v"/>
            </a:pPr>
            <a:r>
              <a:rPr lang="en-IN" sz="2400" b="1" dirty="0">
                <a:latin typeface="Baskerville Old Face" panose="02020602080505020303" pitchFamily="18" charset="0"/>
              </a:rPr>
              <a:t>Two </a:t>
            </a:r>
            <a:r>
              <a:rPr lang="en-IN" sz="2400" b="1" dirty="0" smtClean="0">
                <a:latin typeface="Baskerville Old Face" panose="02020602080505020303" pitchFamily="18" charset="0"/>
              </a:rPr>
              <a:t>adjusting </a:t>
            </a:r>
            <a:r>
              <a:rPr lang="en-IN" sz="2400" b="1" dirty="0">
                <a:latin typeface="Baskerville Old Face" panose="02020602080505020303" pitchFamily="18" charset="0"/>
              </a:rPr>
              <a:t>knobs</a:t>
            </a:r>
            <a:r>
              <a:rPr lang="en-IN" sz="2400" dirty="0">
                <a:latin typeface="Baskerville Old Face" panose="02020602080505020303" pitchFamily="18" charset="0"/>
              </a:rPr>
              <a:t> </a:t>
            </a:r>
            <a:r>
              <a:rPr lang="en-IN" sz="2400" dirty="0" smtClean="0">
                <a:latin typeface="Baskerville Old Face" panose="02020602080505020303" pitchFamily="18" charset="0"/>
              </a:rPr>
              <a:t> - the </a:t>
            </a:r>
            <a:r>
              <a:rPr lang="en-IN" sz="2400" dirty="0">
                <a:latin typeface="Baskerville Old Face" panose="02020602080505020303" pitchFamily="18" charset="0"/>
              </a:rPr>
              <a:t>fine adjustment knob and the coarse adjustment knob, found on the microscopes’ arm, which can move the stage or the nosepiece to focus on the image.  Their function is to ensure the production of a sharp image with clarity.</a:t>
            </a:r>
          </a:p>
          <a:p>
            <a:endParaRPr lang="en-IN" sz="2400" dirty="0">
              <a:latin typeface="Baskerville Old Face" panose="02020602080505020303" pitchFamily="18" charset="0"/>
            </a:endParaRPr>
          </a:p>
        </p:txBody>
      </p:sp>
    </p:spTree>
    <p:extLst>
      <p:ext uri="{BB962C8B-B14F-4D97-AF65-F5344CB8AC3E}">
        <p14:creationId xmlns:p14="http://schemas.microsoft.com/office/powerpoint/2010/main" xmlns="" val="4275910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74345"/>
            <a:ext cx="7776864" cy="6370975"/>
          </a:xfrm>
          <a:prstGeom prst="rect">
            <a:avLst/>
          </a:prstGeom>
        </p:spPr>
        <p:txBody>
          <a:bodyPr wrap="square">
            <a:spAutoFit/>
          </a:bodyPr>
          <a:lstStyle/>
          <a:p>
            <a:pPr marL="342900" indent="-342900" algn="just">
              <a:buFont typeface="Wingdings" panose="05000000000000000000" pitchFamily="2" charset="2"/>
              <a:buChar char="v"/>
            </a:pPr>
            <a:r>
              <a:rPr lang="en-IN" sz="2400" b="1" dirty="0">
                <a:latin typeface="Baskerville Old Face" panose="02020602080505020303" pitchFamily="18" charset="0"/>
              </a:rPr>
              <a:t>The stage</a:t>
            </a:r>
            <a:r>
              <a:rPr lang="en-IN" sz="2400" dirty="0">
                <a:latin typeface="Baskerville Old Face" panose="02020602080505020303" pitchFamily="18" charset="0"/>
              </a:rPr>
              <a:t> is found just below the objectives and this is where the specimen is placed, allowing movement of the specimen around for better viewing with the flexible knobs and it is where the light is focused on</a:t>
            </a:r>
            <a:r>
              <a:rPr lang="en-IN" sz="2400" dirty="0" smtClean="0">
                <a:latin typeface="Baskerville Old Face" panose="02020602080505020303" pitchFamily="18" charset="0"/>
              </a:rPr>
              <a:t>.</a:t>
            </a:r>
          </a:p>
          <a:p>
            <a:pPr marL="342900" indent="-342900">
              <a:buFont typeface="Wingdings" panose="05000000000000000000" pitchFamily="2" charset="2"/>
              <a:buChar char="v"/>
            </a:pPr>
            <a:endParaRPr lang="en-IN" sz="2400" dirty="0">
              <a:latin typeface="Baskerville Old Face" panose="02020602080505020303" pitchFamily="18" charset="0"/>
            </a:endParaRPr>
          </a:p>
          <a:p>
            <a:pPr marL="342900" indent="-342900" algn="just">
              <a:buFont typeface="Wingdings" panose="05000000000000000000" pitchFamily="2" charset="2"/>
              <a:buChar char="v"/>
            </a:pPr>
            <a:r>
              <a:rPr lang="en-IN" sz="2400" b="1" dirty="0">
                <a:latin typeface="Baskerville Old Face" panose="02020602080505020303" pitchFamily="18" charset="0"/>
              </a:rPr>
              <a:t>The condenser</a:t>
            </a:r>
            <a:r>
              <a:rPr lang="en-IN" sz="2400" dirty="0">
                <a:latin typeface="Baskerville Old Face" panose="02020602080505020303" pitchFamily="18" charset="0"/>
              </a:rPr>
              <a:t>: It is mounted below the stage which focuses a beam of light onto the specimen. It can be fixed or movable, to adjust the quality of light, but this entirely depends on the microscope</a:t>
            </a:r>
            <a:r>
              <a:rPr lang="en-IN" sz="2400" dirty="0" smtClean="0">
                <a:latin typeface="Baskerville Old Face" panose="02020602080505020303" pitchFamily="18" charset="0"/>
              </a:rPr>
              <a:t>.</a:t>
            </a:r>
          </a:p>
          <a:p>
            <a:endParaRPr lang="en-IN" sz="2400" dirty="0">
              <a:latin typeface="Baskerville Old Face" panose="02020602080505020303" pitchFamily="18" charset="0"/>
            </a:endParaRPr>
          </a:p>
          <a:p>
            <a:pPr marL="342900" indent="-342900" algn="just">
              <a:buFont typeface="Wingdings" panose="05000000000000000000" pitchFamily="2" charset="2"/>
              <a:buChar char="v"/>
            </a:pPr>
            <a:r>
              <a:rPr lang="en-IN" sz="2400" b="1" dirty="0">
                <a:latin typeface="Baskerville Old Face" panose="02020602080505020303" pitchFamily="18" charset="0"/>
              </a:rPr>
              <a:t>The arm</a:t>
            </a:r>
            <a:r>
              <a:rPr lang="en-IN" sz="2400" dirty="0">
                <a:latin typeface="Baskerville Old Face" panose="02020602080505020303" pitchFamily="18" charset="0"/>
              </a:rPr>
              <a:t>: This is a sturdy metallic backbone of the microscope, used to carry and move the microscope from one place to another. They also hold </a:t>
            </a:r>
            <a:r>
              <a:rPr lang="en-IN" sz="2400" dirty="0" smtClean="0">
                <a:latin typeface="Baskerville Old Face" panose="02020602080505020303" pitchFamily="18" charset="0"/>
              </a:rPr>
              <a:t>the microscope</a:t>
            </a:r>
            <a:r>
              <a:rPr lang="en-IN" sz="2400" dirty="0">
                <a:latin typeface="Baskerville Old Face" panose="02020602080505020303" pitchFamily="18" charset="0"/>
              </a:rPr>
              <a:t> </a:t>
            </a:r>
            <a:r>
              <a:rPr lang="en-IN" sz="2400" b="1" dirty="0">
                <a:latin typeface="Baskerville Old Face" panose="02020602080505020303" pitchFamily="18" charset="0"/>
              </a:rPr>
              <a:t>base </a:t>
            </a:r>
            <a:r>
              <a:rPr lang="en-IN" sz="2400" dirty="0">
                <a:latin typeface="Baskerville Old Face" panose="02020602080505020303" pitchFamily="18" charset="0"/>
              </a:rPr>
              <a:t>which is the stand of the microscope. The arm and the base hold all the microscopic parts.</a:t>
            </a:r>
          </a:p>
          <a:p>
            <a:r>
              <a:rPr lang="en-IN" sz="2400" dirty="0">
                <a:latin typeface="Baskerville Old Face" panose="02020602080505020303" pitchFamily="18" charset="0"/>
              </a:rPr>
              <a:t>It has a </a:t>
            </a:r>
            <a:r>
              <a:rPr lang="en-IN" sz="2400" b="1" dirty="0">
                <a:latin typeface="Baskerville Old Face" panose="02020602080505020303" pitchFamily="18" charset="0"/>
              </a:rPr>
              <a:t>light illuminator</a:t>
            </a:r>
            <a:r>
              <a:rPr lang="en-IN" sz="2400" dirty="0">
                <a:latin typeface="Baskerville Old Face" panose="02020602080505020303" pitchFamily="18" charset="0"/>
              </a:rPr>
              <a:t> or a </a:t>
            </a:r>
            <a:r>
              <a:rPr lang="en-IN" sz="2400" b="1" dirty="0">
                <a:latin typeface="Baskerville Old Face" panose="02020602080505020303" pitchFamily="18" charset="0"/>
              </a:rPr>
              <a:t>mirror</a:t>
            </a:r>
            <a:r>
              <a:rPr lang="en-IN" sz="2400" dirty="0">
                <a:latin typeface="Baskerville Old Face" panose="02020602080505020303" pitchFamily="18" charset="0"/>
              </a:rPr>
              <a:t> found at the base or on the microscope’s nosepiece.</a:t>
            </a:r>
          </a:p>
        </p:txBody>
      </p:sp>
    </p:spTree>
    <p:extLst>
      <p:ext uri="{BB962C8B-B14F-4D97-AF65-F5344CB8AC3E}">
        <p14:creationId xmlns:p14="http://schemas.microsoft.com/office/powerpoint/2010/main" xmlns="" val="2689141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332656"/>
            <a:ext cx="7704856" cy="6001643"/>
          </a:xfrm>
          <a:prstGeom prst="rect">
            <a:avLst/>
          </a:prstGeom>
          <a:noFill/>
        </p:spPr>
        <p:txBody>
          <a:bodyPr wrap="square" rtlCol="0">
            <a:spAutoFit/>
          </a:bodyPr>
          <a:lstStyle/>
          <a:p>
            <a:pPr algn="ctr"/>
            <a:r>
              <a:rPr lang="en-IN" sz="2400" b="1" dirty="0" smtClean="0">
                <a:latin typeface="Georgia" panose="02040502050405020303" pitchFamily="18" charset="0"/>
              </a:rPr>
              <a:t>Introduction</a:t>
            </a:r>
          </a:p>
          <a:p>
            <a:pPr marL="342900" indent="-342900">
              <a:buBlip>
                <a:blip r:embed="rId3"/>
              </a:buBlip>
            </a:pPr>
            <a:endParaRPr lang="en-IN" sz="2400" dirty="0" smtClean="0">
              <a:latin typeface="Georgia" panose="02040502050405020303" pitchFamily="18" charset="0"/>
            </a:endParaRPr>
          </a:p>
          <a:p>
            <a:pPr marL="342900" indent="-342900">
              <a:buBlip>
                <a:blip r:embed="rId3"/>
              </a:buBlip>
            </a:pPr>
            <a:r>
              <a:rPr lang="en-IN" sz="2400" dirty="0" smtClean="0">
                <a:latin typeface="Georgia" panose="02040502050405020303" pitchFamily="18" charset="0"/>
              </a:rPr>
              <a:t>Microscopy is the technology of making very small things visible to naked eyes.</a:t>
            </a:r>
          </a:p>
          <a:p>
            <a:pPr marL="342900" indent="-342900">
              <a:buBlip>
                <a:blip r:embed="rId3"/>
              </a:buBlip>
            </a:pPr>
            <a:endParaRPr lang="en-IN" sz="2400" dirty="0">
              <a:latin typeface="Georgia" panose="02040502050405020303" pitchFamily="18" charset="0"/>
            </a:endParaRPr>
          </a:p>
          <a:p>
            <a:pPr marL="342900" indent="-342900">
              <a:buBlip>
                <a:blip r:embed="rId3"/>
              </a:buBlip>
            </a:pPr>
            <a:r>
              <a:rPr lang="en-IN" sz="2400" dirty="0" smtClean="0">
                <a:latin typeface="Georgia" panose="02040502050405020303" pitchFamily="18" charset="0"/>
              </a:rPr>
              <a:t>The science of investigating small objects using such an instrument is called microscopy.</a:t>
            </a:r>
          </a:p>
          <a:p>
            <a:pPr marL="342900" indent="-342900">
              <a:buBlip>
                <a:blip r:embed="rId3"/>
              </a:buBlip>
            </a:pPr>
            <a:endParaRPr lang="en-IN" sz="2400" dirty="0">
              <a:latin typeface="Georgia" panose="02040502050405020303" pitchFamily="18" charset="0"/>
            </a:endParaRPr>
          </a:p>
          <a:p>
            <a:pPr marL="342900" indent="-342900">
              <a:buBlip>
                <a:blip r:embed="rId3"/>
              </a:buBlip>
            </a:pPr>
            <a:r>
              <a:rPr lang="en-IN" sz="2400" dirty="0" smtClean="0">
                <a:latin typeface="Georgia" panose="02040502050405020303" pitchFamily="18" charset="0"/>
              </a:rPr>
              <a:t>MICROSCOPE – An instrument used to see objects that are too small for the naked eyes.</a:t>
            </a:r>
          </a:p>
          <a:p>
            <a:pPr marL="342900" indent="-342900">
              <a:buBlip>
                <a:blip r:embed="rId3"/>
              </a:buBlip>
            </a:pPr>
            <a:endParaRPr lang="en-IN" sz="2400" dirty="0">
              <a:latin typeface="Georgia" panose="02040502050405020303" pitchFamily="18" charset="0"/>
            </a:endParaRPr>
          </a:p>
          <a:p>
            <a:pPr marL="342900" indent="-342900">
              <a:buBlip>
                <a:blip r:embed="rId3"/>
              </a:buBlip>
            </a:pPr>
            <a:r>
              <a:rPr lang="en-IN" sz="2400" dirty="0" smtClean="0">
                <a:latin typeface="Georgia" panose="02040502050405020303" pitchFamily="18" charset="0"/>
              </a:rPr>
              <a:t>In 1590 H. Janssen and his son Z. Janssen developed first microscope.</a:t>
            </a:r>
          </a:p>
          <a:p>
            <a:pPr marL="342900" indent="-342900">
              <a:buBlip>
                <a:blip r:embed="rId3"/>
              </a:buBlip>
            </a:pPr>
            <a:endParaRPr lang="en-IN" sz="2400" dirty="0">
              <a:latin typeface="Georgia" panose="02040502050405020303" pitchFamily="18" charset="0"/>
            </a:endParaRPr>
          </a:p>
          <a:p>
            <a:pPr marL="342900" indent="-342900">
              <a:buBlip>
                <a:blip r:embed="rId3"/>
              </a:buBlip>
            </a:pPr>
            <a:r>
              <a:rPr lang="en-IN" sz="2400" dirty="0" smtClean="0">
                <a:latin typeface="Georgia" panose="02040502050405020303" pitchFamily="18" charset="0"/>
              </a:rPr>
              <a:t>A microscope (from the Ancient Greek: micro – small and scope – to look objects.</a:t>
            </a:r>
          </a:p>
        </p:txBody>
      </p:sp>
    </p:spTree>
    <p:extLst>
      <p:ext uri="{BB962C8B-B14F-4D97-AF65-F5344CB8AC3E}">
        <p14:creationId xmlns:p14="http://schemas.microsoft.com/office/powerpoint/2010/main" xmlns="" val="4107881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7704856" cy="4524315"/>
          </a:xfrm>
          <a:prstGeom prst="rect">
            <a:avLst/>
          </a:prstGeom>
        </p:spPr>
        <p:txBody>
          <a:bodyPr wrap="square">
            <a:spAutoFit/>
          </a:bodyPr>
          <a:lstStyle/>
          <a:p>
            <a:pPr marL="342900" indent="-342900">
              <a:buFont typeface="Wingdings" panose="05000000000000000000" pitchFamily="2" charset="2"/>
              <a:buChar char="v"/>
            </a:pPr>
            <a:r>
              <a:rPr lang="en-IN" sz="2400" dirty="0">
                <a:latin typeface="Baskerville Old Face" panose="02020602080505020303" pitchFamily="18" charset="0"/>
              </a:rPr>
              <a:t>The </a:t>
            </a:r>
            <a:r>
              <a:rPr lang="en-IN" sz="2400" b="1" dirty="0">
                <a:latin typeface="Baskerville Old Face" panose="02020602080505020303" pitchFamily="18" charset="0"/>
              </a:rPr>
              <a:t>nosepiece</a:t>
            </a:r>
            <a:r>
              <a:rPr lang="en-IN" sz="2400" dirty="0">
                <a:latin typeface="Baskerville Old Face" panose="02020602080505020303" pitchFamily="18" charset="0"/>
              </a:rPr>
              <a:t> has about two to five objective lenses with different magnifying power. It can move round to any position depending on the objective lens to focus on the image</a:t>
            </a:r>
            <a:r>
              <a:rPr lang="en-IN" sz="2400" dirty="0" smtClean="0">
                <a:latin typeface="Baskerville Old Face" panose="02020602080505020303" pitchFamily="18" charset="0"/>
              </a:rPr>
              <a:t>.</a:t>
            </a:r>
          </a:p>
          <a:p>
            <a:endParaRPr lang="en-IN" sz="2400" dirty="0" smtClean="0">
              <a:latin typeface="Baskerville Old Face" panose="02020602080505020303" pitchFamily="18" charset="0"/>
            </a:endParaRPr>
          </a:p>
          <a:p>
            <a:pPr marL="342900" indent="-342900">
              <a:buFont typeface="Wingdings" panose="05000000000000000000" pitchFamily="2" charset="2"/>
              <a:buChar char="v"/>
            </a:pPr>
            <a:r>
              <a:rPr lang="en-IN" sz="2400" b="1" dirty="0">
                <a:latin typeface="Baskerville Old Face" panose="02020602080505020303" pitchFamily="18" charset="0"/>
              </a:rPr>
              <a:t>An aperture diaphragm (contrast)</a:t>
            </a:r>
            <a:r>
              <a:rPr lang="en-IN" sz="2400" dirty="0">
                <a:latin typeface="Baskerville Old Face" panose="02020602080505020303" pitchFamily="18" charset="0"/>
              </a:rPr>
              <a:t>: It controls the diameter of the beam of light that passes through the condenser. When the condenser is almost closed, the light comes through to the </a:t>
            </a:r>
            <a:r>
              <a:rPr lang="en-IN" sz="2400" dirty="0" smtClean="0">
                <a:latin typeface="Baskerville Old Face" panose="02020602080505020303" pitchFamily="18" charset="0"/>
              </a:rPr>
              <a:t>centre </a:t>
            </a:r>
            <a:r>
              <a:rPr lang="en-IN" sz="2400" dirty="0">
                <a:latin typeface="Baskerville Old Face" panose="02020602080505020303" pitchFamily="18" charset="0"/>
              </a:rPr>
              <a:t>of the condenser creating high contrast and when the condenser is widely open, the image is very bright with very low contrast.</a:t>
            </a:r>
          </a:p>
          <a:p>
            <a:endParaRPr lang="en-IN" sz="2400" dirty="0">
              <a:latin typeface="Baskerville Old Face" panose="02020602080505020303" pitchFamily="18" charset="0"/>
            </a:endParaRPr>
          </a:p>
        </p:txBody>
      </p:sp>
    </p:spTree>
    <p:extLst>
      <p:ext uri="{BB962C8B-B14F-4D97-AF65-F5344CB8AC3E}">
        <p14:creationId xmlns:p14="http://schemas.microsoft.com/office/powerpoint/2010/main" xmlns="" val="1413245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7776864" cy="6370975"/>
          </a:xfrm>
          <a:prstGeom prst="rect">
            <a:avLst/>
          </a:prstGeom>
          <a:noFill/>
        </p:spPr>
        <p:txBody>
          <a:bodyPr wrap="square" rtlCol="0">
            <a:spAutoFit/>
          </a:bodyPr>
          <a:lstStyle/>
          <a:p>
            <a:r>
              <a:rPr lang="en-IN" sz="2400" b="1" dirty="0" smtClean="0">
                <a:latin typeface="Baskerville Old Face" panose="02020602080505020303" pitchFamily="18" charset="0"/>
              </a:rPr>
              <a:t>Applications of Bright field microscope</a:t>
            </a:r>
          </a:p>
          <a:p>
            <a:endParaRPr lang="en-IN" sz="2400" b="1" dirty="0" smtClean="0">
              <a:latin typeface="Baskerville Old Face" panose="02020602080505020303" pitchFamily="18" charset="0"/>
            </a:endParaRPr>
          </a:p>
          <a:p>
            <a:pPr marL="342900" indent="-342900">
              <a:buFont typeface="Wingdings" panose="05000000000000000000" pitchFamily="2" charset="2"/>
              <a:buChar char="§"/>
            </a:pPr>
            <a:r>
              <a:rPr lang="en-IN" sz="2400" dirty="0" err="1">
                <a:latin typeface="Baskerville Old Face" panose="02020602080505020303" pitchFamily="18" charset="0"/>
              </a:rPr>
              <a:t>Brightfield</a:t>
            </a:r>
            <a:r>
              <a:rPr lang="en-IN" sz="2400" dirty="0">
                <a:latin typeface="Baskerville Old Face" panose="02020602080505020303" pitchFamily="18" charset="0"/>
              </a:rPr>
              <a:t> Microscope is used in several fields, from basic biology to understanding cell structures in cell Biology, Microbiology, Bacteriology to visualizing parasitic organisms in Parasitology</a:t>
            </a:r>
            <a:r>
              <a:rPr lang="en-IN" sz="2400" dirty="0" smtClean="0">
                <a:latin typeface="Baskerville Old Face" panose="02020602080505020303" pitchFamily="18" charset="0"/>
              </a:rPr>
              <a:t>.</a:t>
            </a:r>
          </a:p>
          <a:p>
            <a:pPr marL="342900" indent="-342900">
              <a:buFont typeface="Wingdings" panose="05000000000000000000" pitchFamily="2" charset="2"/>
              <a:buChar char="§"/>
            </a:pPr>
            <a:r>
              <a:rPr lang="en-IN" sz="2400" dirty="0">
                <a:latin typeface="Baskerville Old Face" panose="02020602080505020303" pitchFamily="18" charset="0"/>
              </a:rPr>
              <a:t>Most of the specimens to viewed are stained using special staining to enable visualization. Some of the staining techniques used include Negative staining and Gram staining</a:t>
            </a:r>
            <a:r>
              <a:rPr lang="en-IN" sz="2400" dirty="0" smtClean="0">
                <a:latin typeface="Baskerville Old Face" panose="02020602080505020303" pitchFamily="18" charset="0"/>
              </a:rPr>
              <a:t>.</a:t>
            </a:r>
          </a:p>
          <a:p>
            <a:endParaRPr lang="en-IN" sz="2400" dirty="0">
              <a:latin typeface="Baskerville Old Face" panose="02020602080505020303" pitchFamily="18" charset="0"/>
            </a:endParaRPr>
          </a:p>
          <a:p>
            <a:r>
              <a:rPr lang="en-IN" sz="2400" b="1" dirty="0">
                <a:latin typeface="Baskerville Old Face" panose="02020602080505020303" pitchFamily="18" charset="0"/>
              </a:rPr>
              <a:t>Some of its applications include:</a:t>
            </a:r>
            <a:endParaRPr lang="en-IN" sz="2400" dirty="0">
              <a:latin typeface="Baskerville Old Face" panose="02020602080505020303" pitchFamily="18" charset="0"/>
            </a:endParaRPr>
          </a:p>
          <a:p>
            <a:pPr marL="342900" indent="-342900">
              <a:buFont typeface="Wingdings" panose="05000000000000000000" pitchFamily="2" charset="2"/>
              <a:buChar char="ü"/>
            </a:pPr>
            <a:r>
              <a:rPr lang="en-IN" sz="2400" dirty="0">
                <a:latin typeface="Baskerville Old Face" panose="02020602080505020303" pitchFamily="18" charset="0"/>
              </a:rPr>
              <a:t>Used to visualize and study the animal cells</a:t>
            </a:r>
          </a:p>
          <a:p>
            <a:pPr marL="342900" indent="-342900">
              <a:buFont typeface="Wingdings" panose="05000000000000000000" pitchFamily="2" charset="2"/>
              <a:buChar char="ü"/>
            </a:pPr>
            <a:r>
              <a:rPr lang="en-IN" sz="2400" dirty="0">
                <a:latin typeface="Baskerville Old Face" panose="02020602080505020303" pitchFamily="18" charset="0"/>
              </a:rPr>
              <a:t>Used to visualize and study plant cells.</a:t>
            </a:r>
          </a:p>
          <a:p>
            <a:pPr marL="342900" indent="-342900">
              <a:buFont typeface="Wingdings" panose="05000000000000000000" pitchFamily="2" charset="2"/>
              <a:buChar char="ü"/>
            </a:pPr>
            <a:r>
              <a:rPr lang="en-IN" sz="2400" dirty="0">
                <a:latin typeface="Baskerville Old Face" panose="02020602080505020303" pitchFamily="18" charset="0"/>
              </a:rPr>
              <a:t>Used to visualize and study the morphologies of bacterial </a:t>
            </a:r>
            <a:r>
              <a:rPr lang="en-IN" sz="2400" dirty="0" smtClean="0">
                <a:latin typeface="Baskerville Old Face" panose="02020602080505020303" pitchFamily="18" charset="0"/>
              </a:rPr>
              <a:t>cells.</a:t>
            </a:r>
          </a:p>
          <a:p>
            <a:pPr marL="342900" indent="-342900">
              <a:buFont typeface="Wingdings" panose="05000000000000000000" pitchFamily="2" charset="2"/>
              <a:buChar char="ü"/>
            </a:pPr>
            <a:r>
              <a:rPr lang="en-IN" sz="2400" dirty="0" smtClean="0">
                <a:latin typeface="Baskerville Old Face" panose="02020602080505020303" pitchFamily="18" charset="0"/>
              </a:rPr>
              <a:t>Used </a:t>
            </a:r>
            <a:r>
              <a:rPr lang="en-IN" sz="2400" dirty="0">
                <a:latin typeface="Baskerville Old Face" panose="02020602080505020303" pitchFamily="18" charset="0"/>
              </a:rPr>
              <a:t>to identify parasitic protozoans such as </a:t>
            </a:r>
            <a:r>
              <a:rPr lang="en-IN" sz="2400" i="1" dirty="0">
                <a:latin typeface="Baskerville Old Face" panose="02020602080505020303" pitchFamily="18" charset="0"/>
              </a:rPr>
              <a:t>Paramecium</a:t>
            </a:r>
            <a:r>
              <a:rPr lang="en-IN" sz="2400" i="1" dirty="0" smtClean="0">
                <a:latin typeface="Baskerville Old Face" panose="02020602080505020303" pitchFamily="18" charset="0"/>
              </a:rPr>
              <a:t>.</a:t>
            </a:r>
            <a:endParaRPr lang="en-IN" sz="2400" dirty="0">
              <a:latin typeface="Baskerville Old Face" panose="02020602080505020303" pitchFamily="18" charset="0"/>
            </a:endParaRPr>
          </a:p>
        </p:txBody>
      </p:sp>
    </p:spTree>
    <p:extLst>
      <p:ext uri="{BB962C8B-B14F-4D97-AF65-F5344CB8AC3E}">
        <p14:creationId xmlns:p14="http://schemas.microsoft.com/office/powerpoint/2010/main" xmlns="" val="1931252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7848872" cy="6740307"/>
          </a:xfrm>
          <a:prstGeom prst="rect">
            <a:avLst/>
          </a:prstGeom>
          <a:noFill/>
        </p:spPr>
        <p:txBody>
          <a:bodyPr wrap="square" rtlCol="0">
            <a:spAutoFit/>
          </a:bodyPr>
          <a:lstStyle/>
          <a:p>
            <a:r>
              <a:rPr lang="en-IN" sz="2400" b="1" dirty="0" smtClean="0">
                <a:latin typeface="Baskerville Old Face" panose="02020602080505020303" pitchFamily="18" charset="0"/>
              </a:rPr>
              <a:t>Advantages</a:t>
            </a:r>
          </a:p>
          <a:p>
            <a:pPr marL="342900" indent="-342900">
              <a:buFont typeface="Wingdings" panose="05000000000000000000" pitchFamily="2" charset="2"/>
              <a:buChar char="Ø"/>
            </a:pPr>
            <a:r>
              <a:rPr lang="en-IN" sz="2400" dirty="0">
                <a:latin typeface="Baskerville Old Face" panose="02020602080505020303" pitchFamily="18" charset="0"/>
              </a:rPr>
              <a:t>It is simple to use with few adjustments involved while viewing the image.</a:t>
            </a:r>
          </a:p>
          <a:p>
            <a:pPr marL="342900" indent="-342900">
              <a:buFont typeface="Wingdings" panose="05000000000000000000" pitchFamily="2" charset="2"/>
              <a:buChar char="Ø"/>
            </a:pPr>
            <a:r>
              <a:rPr lang="en-IN" sz="2400" dirty="0">
                <a:latin typeface="Baskerville Old Face" panose="02020602080505020303" pitchFamily="18" charset="0"/>
              </a:rPr>
              <a:t>It can be used to view both stained and unstained.</a:t>
            </a:r>
          </a:p>
          <a:p>
            <a:pPr marL="342900" indent="-342900">
              <a:buFont typeface="Wingdings" panose="05000000000000000000" pitchFamily="2" charset="2"/>
              <a:buChar char="Ø"/>
            </a:pPr>
            <a:r>
              <a:rPr lang="en-IN" sz="2400" dirty="0">
                <a:latin typeface="Baskerville Old Face" panose="02020602080505020303" pitchFamily="18" charset="0"/>
              </a:rPr>
              <a:t>The optics of the microscope do not alter the </a:t>
            </a:r>
            <a:r>
              <a:rPr lang="en-IN" sz="2400" dirty="0" err="1">
                <a:latin typeface="Baskerville Old Face" panose="02020602080505020303" pitchFamily="18" charset="0"/>
              </a:rPr>
              <a:t>color</a:t>
            </a:r>
            <a:r>
              <a:rPr lang="en-IN" sz="2400" dirty="0">
                <a:latin typeface="Baskerville Old Face" panose="02020602080505020303" pitchFamily="18" charset="0"/>
              </a:rPr>
              <a:t> of the specimen</a:t>
            </a:r>
            <a:r>
              <a:rPr lang="en-IN" sz="2400" dirty="0" smtClean="0">
                <a:latin typeface="Baskerville Old Face" panose="02020602080505020303" pitchFamily="18" charset="0"/>
              </a:rPr>
              <a:t>.</a:t>
            </a:r>
          </a:p>
          <a:p>
            <a:pPr marL="342900" indent="-342900">
              <a:buFont typeface="Wingdings" panose="05000000000000000000" pitchFamily="2" charset="2"/>
              <a:buChar char="Ø"/>
            </a:pPr>
            <a:endParaRPr lang="en-IN" sz="2400" dirty="0" smtClean="0">
              <a:latin typeface="Baskerville Old Face" panose="02020602080505020303" pitchFamily="18" charset="0"/>
            </a:endParaRPr>
          </a:p>
          <a:p>
            <a:r>
              <a:rPr lang="en-IN" sz="2400" b="1" dirty="0" smtClean="0">
                <a:latin typeface="Baskerville Old Face" panose="02020602080505020303" pitchFamily="18" charset="0"/>
              </a:rPr>
              <a:t>Disadvantages</a:t>
            </a:r>
          </a:p>
          <a:p>
            <a:pPr marL="342900" indent="-342900">
              <a:buFont typeface="Wingdings" panose="05000000000000000000" pitchFamily="2" charset="2"/>
              <a:buChar char="Ø"/>
            </a:pPr>
            <a:r>
              <a:rPr lang="en-IN" sz="2400" dirty="0">
                <a:latin typeface="Baskerville Old Face" panose="02020602080505020303" pitchFamily="18" charset="0"/>
              </a:rPr>
              <a:t>The aperture diaphragm may cause great contrast which may distort the outcome of the image, therefore iris diaphragm is preferred.</a:t>
            </a:r>
          </a:p>
          <a:p>
            <a:pPr marL="342900" indent="-342900">
              <a:buFont typeface="Wingdings" panose="05000000000000000000" pitchFamily="2" charset="2"/>
              <a:buChar char="Ø"/>
            </a:pPr>
            <a:r>
              <a:rPr lang="en-IN" sz="2400" dirty="0">
                <a:latin typeface="Baskerville Old Face" panose="02020602080505020303" pitchFamily="18" charset="0"/>
              </a:rPr>
              <a:t>It can not be used to view live specimens such as bacterial cells. Only fixed specimens can be viewed under the </a:t>
            </a:r>
            <a:r>
              <a:rPr lang="en-IN" sz="2400" dirty="0" err="1">
                <a:latin typeface="Baskerville Old Face" panose="02020602080505020303" pitchFamily="18" charset="0"/>
              </a:rPr>
              <a:t>brightfield</a:t>
            </a:r>
            <a:r>
              <a:rPr lang="en-IN" sz="2400" dirty="0">
                <a:latin typeface="Baskerville Old Face" panose="02020602080505020303" pitchFamily="18" charset="0"/>
              </a:rPr>
              <a:t> microscope.</a:t>
            </a:r>
          </a:p>
          <a:p>
            <a:pPr marL="342900" indent="-342900">
              <a:buFont typeface="Wingdings" panose="05000000000000000000" pitchFamily="2" charset="2"/>
              <a:buChar char="Ø"/>
            </a:pPr>
            <a:r>
              <a:rPr lang="en-IN" sz="2400" dirty="0">
                <a:latin typeface="Baskerville Old Face" panose="02020602080505020303" pitchFamily="18" charset="0"/>
              </a:rPr>
              <a:t>Staining may introduce extraneously unwanted details into the specimen or contaminate the specimen.</a:t>
            </a:r>
          </a:p>
          <a:p>
            <a:pPr marL="342900" indent="-342900">
              <a:buFont typeface="Wingdings" panose="05000000000000000000" pitchFamily="2" charset="2"/>
              <a:buChar char="Ø"/>
            </a:pPr>
            <a:r>
              <a:rPr lang="en-IN" sz="2400" dirty="0">
                <a:latin typeface="Baskerville Old Face" panose="02020602080505020303" pitchFamily="18" charset="0"/>
              </a:rPr>
              <a:t>It is tedious to stain the specimen before visualizing it under the </a:t>
            </a:r>
            <a:r>
              <a:rPr lang="en-IN" sz="2400" dirty="0" err="1">
                <a:latin typeface="Baskerville Old Face" panose="02020602080505020303" pitchFamily="18" charset="0"/>
              </a:rPr>
              <a:t>brightfield</a:t>
            </a:r>
            <a:r>
              <a:rPr lang="en-IN" sz="2400" dirty="0">
                <a:latin typeface="Baskerville Old Face" panose="02020602080505020303" pitchFamily="18" charset="0"/>
              </a:rPr>
              <a:t> microscope</a:t>
            </a:r>
            <a:r>
              <a:rPr lang="en-IN" sz="2400" dirty="0" smtClean="0">
                <a:latin typeface="Baskerville Old Face" panose="02020602080505020303" pitchFamily="18" charset="0"/>
              </a:rPr>
              <a:t>.</a:t>
            </a:r>
            <a:endParaRPr lang="en-IN" sz="2400" dirty="0">
              <a:latin typeface="Baskerville Old Face" panose="02020602080505020303" pitchFamily="18" charset="0"/>
            </a:endParaRPr>
          </a:p>
        </p:txBody>
      </p:sp>
    </p:spTree>
    <p:extLst>
      <p:ext uri="{BB962C8B-B14F-4D97-AF65-F5344CB8AC3E}">
        <p14:creationId xmlns:p14="http://schemas.microsoft.com/office/powerpoint/2010/main" xmlns="" val="995184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7704856" cy="6063198"/>
          </a:xfrm>
          <a:prstGeom prst="rect">
            <a:avLst/>
          </a:prstGeom>
          <a:noFill/>
        </p:spPr>
        <p:txBody>
          <a:bodyPr wrap="square" rtlCol="0">
            <a:spAutoFit/>
          </a:bodyPr>
          <a:lstStyle/>
          <a:p>
            <a:pPr algn="ctr"/>
            <a:r>
              <a:rPr lang="en-IN" sz="2800" b="1" dirty="0" smtClean="0">
                <a:solidFill>
                  <a:srgbClr val="00B050"/>
                </a:solidFill>
                <a:latin typeface="Baskerville Old Face" panose="02020602080505020303" pitchFamily="18" charset="0"/>
              </a:rPr>
              <a:t>Dark </a:t>
            </a:r>
            <a:r>
              <a:rPr lang="en-IN" sz="2800" b="1" dirty="0">
                <a:solidFill>
                  <a:srgbClr val="00B050"/>
                </a:solidFill>
                <a:latin typeface="Baskerville Old Face" panose="02020602080505020303" pitchFamily="18" charset="0"/>
              </a:rPr>
              <a:t>F</a:t>
            </a:r>
            <a:r>
              <a:rPr lang="en-IN" sz="2800" b="1" dirty="0" smtClean="0">
                <a:solidFill>
                  <a:srgbClr val="00B050"/>
                </a:solidFill>
                <a:latin typeface="Baskerville Old Face" panose="02020602080505020303" pitchFamily="18" charset="0"/>
              </a:rPr>
              <a:t>ield Microscope</a:t>
            </a:r>
            <a:endParaRPr lang="en-IN" sz="2400" b="1" dirty="0" smtClean="0">
              <a:solidFill>
                <a:srgbClr val="00B050"/>
              </a:solidFill>
              <a:latin typeface="Baskerville Old Face" panose="02020602080505020303" pitchFamily="18" charset="0"/>
            </a:endParaRPr>
          </a:p>
          <a:p>
            <a:pPr marL="342900" indent="-342900">
              <a:buBlip>
                <a:blip r:embed="rId2"/>
              </a:buBlip>
            </a:pPr>
            <a:r>
              <a:rPr lang="en-IN" sz="2400" dirty="0" smtClean="0">
                <a:latin typeface="Baskerville Old Face" panose="02020602080505020303" pitchFamily="18" charset="0"/>
              </a:rPr>
              <a:t>Dark-field microscopy is ideally used to illuminate unstained samples causing them to appear brightly lit against a dark background. </a:t>
            </a:r>
          </a:p>
          <a:p>
            <a:pPr marL="342900" indent="-342900">
              <a:buBlip>
                <a:blip r:embed="rId2"/>
              </a:buBlip>
            </a:pPr>
            <a:r>
              <a:rPr lang="en-IN" sz="2400" dirty="0" smtClean="0">
                <a:latin typeface="Baskerville Old Face" panose="02020602080505020303" pitchFamily="18" charset="0"/>
              </a:rPr>
              <a:t>This type of microscope contains a special condenser that scatters light and causes it to reflect off the specimen at an angle. </a:t>
            </a:r>
          </a:p>
          <a:p>
            <a:pPr marL="342900" indent="-342900">
              <a:buBlip>
                <a:blip r:embed="rId2"/>
              </a:buBlip>
            </a:pPr>
            <a:r>
              <a:rPr lang="en-IN" sz="2400" dirty="0" smtClean="0">
                <a:latin typeface="Baskerville Old Face" panose="02020602080505020303" pitchFamily="18" charset="0"/>
              </a:rPr>
              <a:t>Rather than illuminating the sample with a filled cone of light, the condenser is designed to form a hollow cone of light. </a:t>
            </a:r>
          </a:p>
          <a:p>
            <a:pPr marL="342900" indent="-342900">
              <a:buBlip>
                <a:blip r:embed="rId2"/>
              </a:buBlip>
            </a:pPr>
            <a:r>
              <a:rPr lang="en-IN" sz="2400" dirty="0" smtClean="0">
                <a:latin typeface="Baskerville Old Face" panose="02020602080505020303" pitchFamily="18" charset="0"/>
              </a:rPr>
              <a:t>The light at the apex of the cone is focused at the plane of the specimen; as this light moves past the specimen plane it spreads again into a hollow cone. </a:t>
            </a:r>
          </a:p>
          <a:p>
            <a:pPr marL="342900" indent="-342900">
              <a:buBlip>
                <a:blip r:embed="rId2"/>
              </a:buBlip>
            </a:pPr>
            <a:r>
              <a:rPr lang="en-IN" sz="2400" dirty="0" smtClean="0">
                <a:latin typeface="Baskerville Old Face" panose="02020602080505020303" pitchFamily="18" charset="0"/>
              </a:rPr>
              <a:t>The objective lens sits in the dark hollow of this cone; although the light travels around and past the objective lens, no rays enter it.</a:t>
            </a:r>
            <a:endParaRPr lang="en-IN" sz="2400" dirty="0"/>
          </a:p>
        </p:txBody>
      </p:sp>
    </p:spTree>
    <p:extLst>
      <p:ext uri="{BB962C8B-B14F-4D97-AF65-F5344CB8AC3E}">
        <p14:creationId xmlns:p14="http://schemas.microsoft.com/office/powerpoint/2010/main" xmlns="" val="3185930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ruf.rice.edu/~bioslabs/methods/microscopy/dfield.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44208" y="1052736"/>
            <a:ext cx="2411760" cy="417646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23528" y="404664"/>
            <a:ext cx="6120680" cy="6370975"/>
          </a:xfrm>
          <a:prstGeom prst="rect">
            <a:avLst/>
          </a:prstGeom>
        </p:spPr>
        <p:txBody>
          <a:bodyPr wrap="square">
            <a:spAutoFit/>
          </a:bodyPr>
          <a:lstStyle/>
          <a:p>
            <a:r>
              <a:rPr lang="en-IN" sz="2400" dirty="0">
                <a:latin typeface="Baskerville Old Face" panose="02020602080505020303" pitchFamily="18" charset="0"/>
              </a:rPr>
              <a:t>Living specimens may be observed more readily with </a:t>
            </a:r>
            <a:r>
              <a:rPr lang="en-IN" sz="2400" dirty="0" smtClean="0">
                <a:latin typeface="Baskerville Old Face" panose="02020602080505020303" pitchFamily="18" charset="0"/>
              </a:rPr>
              <a:t>dark field </a:t>
            </a:r>
            <a:r>
              <a:rPr lang="en-IN" sz="2400" dirty="0">
                <a:latin typeface="Baskerville Old Face" panose="02020602080505020303" pitchFamily="18" charset="0"/>
              </a:rPr>
              <a:t>than with </a:t>
            </a:r>
            <a:r>
              <a:rPr lang="en-IN" sz="2400" dirty="0" smtClean="0">
                <a:latin typeface="Baskerville Old Face" panose="02020602080505020303" pitchFamily="18" charset="0"/>
              </a:rPr>
              <a:t>bright field </a:t>
            </a:r>
            <a:r>
              <a:rPr lang="en-IN" sz="2400" dirty="0">
                <a:latin typeface="Baskerville Old Face" panose="02020602080505020303" pitchFamily="18" charset="0"/>
              </a:rPr>
              <a:t>microscopy</a:t>
            </a:r>
            <a:r>
              <a:rPr lang="en-IN" sz="2400" dirty="0" smtClean="0">
                <a:latin typeface="Baskerville Old Face" panose="02020602080505020303" pitchFamily="18" charset="0"/>
              </a:rPr>
              <a:t>.</a:t>
            </a:r>
          </a:p>
          <a:p>
            <a:endParaRPr lang="en-IN" sz="2400" dirty="0">
              <a:latin typeface="Baskerville Old Face" panose="02020602080505020303" pitchFamily="18" charset="0"/>
            </a:endParaRPr>
          </a:p>
          <a:p>
            <a:r>
              <a:rPr lang="en-IN" sz="2400" b="1" dirty="0" smtClean="0">
                <a:latin typeface="Baskerville Old Face" panose="02020602080505020303" pitchFamily="18" charset="0"/>
              </a:rPr>
              <a:t>Principle</a:t>
            </a:r>
          </a:p>
          <a:p>
            <a:pPr marL="342900" indent="-342900">
              <a:buBlip>
                <a:blip r:embed="rId3"/>
              </a:buBlip>
            </a:pPr>
            <a:r>
              <a:rPr lang="en-IN" sz="2400" dirty="0">
                <a:latin typeface="Baskerville Old Face" panose="02020602080505020303" pitchFamily="18" charset="0"/>
              </a:rPr>
              <a:t>To view a specimen in dark field, an opaque disc is placed underneath the condenser lens, so that only light that is scattered by objects on the slide can reach the </a:t>
            </a:r>
            <a:r>
              <a:rPr lang="en-IN" sz="2400" dirty="0" smtClean="0">
                <a:latin typeface="Baskerville Old Face" panose="02020602080505020303" pitchFamily="18" charset="0"/>
              </a:rPr>
              <a:t>eye.</a:t>
            </a:r>
            <a:r>
              <a:rPr lang="en-IN" sz="2400" dirty="0">
                <a:latin typeface="Baskerville Old Face" panose="02020602080505020303" pitchFamily="18" charset="0"/>
              </a:rPr>
              <a:t> </a:t>
            </a:r>
            <a:endParaRPr lang="en-IN" sz="2400" dirty="0" smtClean="0">
              <a:latin typeface="Baskerville Old Face" panose="02020602080505020303" pitchFamily="18" charset="0"/>
            </a:endParaRPr>
          </a:p>
          <a:p>
            <a:pPr marL="342900" indent="-342900">
              <a:buBlip>
                <a:blip r:embed="rId3"/>
              </a:buBlip>
            </a:pPr>
            <a:r>
              <a:rPr lang="en-IN" sz="2400" dirty="0">
                <a:latin typeface="Baskerville Old Face" panose="02020602080505020303" pitchFamily="18" charset="0"/>
              </a:rPr>
              <a:t>Instead of coming up through the specimen, the light is reflected by particles on the slide. </a:t>
            </a:r>
          </a:p>
          <a:p>
            <a:pPr marL="342900" indent="-342900">
              <a:buBlip>
                <a:blip r:embed="rId3"/>
              </a:buBlip>
            </a:pPr>
            <a:r>
              <a:rPr lang="en-IN" sz="2400" dirty="0">
                <a:latin typeface="Baskerville Old Face" panose="02020602080505020303" pitchFamily="18" charset="0"/>
              </a:rPr>
              <a:t>Everything is visible regardless of </a:t>
            </a:r>
            <a:r>
              <a:rPr lang="en-IN" sz="2400" dirty="0" err="1">
                <a:latin typeface="Baskerville Old Face" panose="02020602080505020303" pitchFamily="18" charset="0"/>
              </a:rPr>
              <a:t>color</a:t>
            </a:r>
            <a:r>
              <a:rPr lang="en-IN" sz="2400" dirty="0">
                <a:latin typeface="Baskerville Old Face" panose="02020602080505020303" pitchFamily="18" charset="0"/>
              </a:rPr>
              <a:t>, usually bright white against a dark </a:t>
            </a:r>
            <a:r>
              <a:rPr lang="en-IN" sz="2400" dirty="0" smtClean="0">
                <a:latin typeface="Baskerville Old Face" panose="02020602080505020303" pitchFamily="18" charset="0"/>
              </a:rPr>
              <a:t>background.</a:t>
            </a:r>
          </a:p>
          <a:p>
            <a:pPr marL="342900" indent="-342900">
              <a:buBlip>
                <a:blip r:embed="rId3"/>
              </a:buBlip>
            </a:pPr>
            <a:r>
              <a:rPr lang="en-IN" sz="2400" dirty="0" smtClean="0">
                <a:latin typeface="Baskerville Old Face" panose="02020602080505020303" pitchFamily="18" charset="0"/>
              </a:rPr>
              <a:t>The </a:t>
            </a:r>
            <a:r>
              <a:rPr lang="en-IN" sz="2400" dirty="0">
                <a:latin typeface="Baskerville Old Face" panose="02020602080505020303" pitchFamily="18" charset="0"/>
              </a:rPr>
              <a:t>dark-field condenser with a central circular stop, which illuminates the object with a cone of light, is the most essential part of the dark-ground microscope</a:t>
            </a:r>
            <a:r>
              <a:rPr lang="en-IN" sz="2400" dirty="0" smtClean="0">
                <a:latin typeface="Baskerville Old Face" panose="02020602080505020303" pitchFamily="18" charset="0"/>
              </a:rPr>
              <a:t>.</a:t>
            </a:r>
            <a:endParaRPr lang="en-IN" sz="2400" dirty="0">
              <a:latin typeface="Baskerville Old Face" panose="02020602080505020303" pitchFamily="18" charset="0"/>
            </a:endParaRPr>
          </a:p>
        </p:txBody>
      </p:sp>
    </p:spTree>
    <p:extLst>
      <p:ext uri="{BB962C8B-B14F-4D97-AF65-F5344CB8AC3E}">
        <p14:creationId xmlns:p14="http://schemas.microsoft.com/office/powerpoint/2010/main" xmlns="" val="1116092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7776864" cy="6370975"/>
          </a:xfrm>
          <a:prstGeom prst="rect">
            <a:avLst/>
          </a:prstGeom>
          <a:noFill/>
        </p:spPr>
        <p:txBody>
          <a:bodyPr wrap="square" rtlCol="0">
            <a:spAutoFit/>
          </a:bodyPr>
          <a:lstStyle/>
          <a:p>
            <a:pPr marL="342900" indent="-342900">
              <a:buBlip>
                <a:blip r:embed="rId2"/>
              </a:buBlip>
            </a:pPr>
            <a:r>
              <a:rPr lang="en-IN" sz="2400" dirty="0">
                <a:latin typeface="Baskerville Old Face" panose="02020602080505020303" pitchFamily="18" charset="0"/>
              </a:rPr>
              <a:t>This microscope uses reflected light instead of transmitted light used in the ordinary light microscope</a:t>
            </a:r>
            <a:r>
              <a:rPr lang="en-IN" sz="2400" dirty="0" smtClean="0">
                <a:latin typeface="Baskerville Old Face" panose="02020602080505020303" pitchFamily="18" charset="0"/>
              </a:rPr>
              <a:t>.</a:t>
            </a:r>
          </a:p>
          <a:p>
            <a:pPr marL="342900" indent="-342900">
              <a:buBlip>
                <a:blip r:embed="rId2"/>
              </a:buBlip>
            </a:pPr>
            <a:endParaRPr lang="en-IN" sz="2400" dirty="0">
              <a:latin typeface="Baskerville Old Face" panose="02020602080505020303" pitchFamily="18" charset="0"/>
            </a:endParaRPr>
          </a:p>
          <a:p>
            <a:pPr marL="342900" indent="-342900">
              <a:buBlip>
                <a:blip r:embed="rId2"/>
              </a:buBlip>
            </a:pPr>
            <a:r>
              <a:rPr lang="en-IN" sz="2400" dirty="0">
                <a:latin typeface="Baskerville Old Face" panose="02020602080505020303" pitchFamily="18" charset="0"/>
              </a:rPr>
              <a:t>It prevents light from falling directly on the objective lens</a:t>
            </a:r>
            <a:r>
              <a:rPr lang="en-IN" sz="2400" dirty="0" smtClean="0">
                <a:latin typeface="Baskerville Old Face" panose="02020602080505020303" pitchFamily="18" charset="0"/>
              </a:rPr>
              <a:t>.</a:t>
            </a:r>
          </a:p>
          <a:p>
            <a:endParaRPr lang="en-IN" sz="2400" dirty="0">
              <a:latin typeface="Baskerville Old Face" panose="02020602080505020303" pitchFamily="18" charset="0"/>
            </a:endParaRPr>
          </a:p>
          <a:p>
            <a:pPr marL="342900" indent="-342900">
              <a:buBlip>
                <a:blip r:embed="rId2"/>
              </a:buBlip>
            </a:pPr>
            <a:r>
              <a:rPr lang="en-IN" sz="2400" dirty="0">
                <a:latin typeface="Baskerville Old Face" panose="02020602080505020303" pitchFamily="18" charset="0"/>
              </a:rPr>
              <a:t>Light rays falling on the object are reflected or scattered onto the objective lens with the result that the microorganisms appear brightly stained against a dark background.</a:t>
            </a:r>
          </a:p>
          <a:p>
            <a:endParaRPr lang="en-IN" sz="2400" dirty="0" smtClean="0">
              <a:latin typeface="Baskerville Old Face" panose="02020602080505020303" pitchFamily="18" charset="0"/>
            </a:endParaRPr>
          </a:p>
          <a:p>
            <a:r>
              <a:rPr lang="en-IN" sz="2400" b="1" dirty="0" smtClean="0">
                <a:latin typeface="Baskerville Old Face" panose="02020602080505020303" pitchFamily="18" charset="0"/>
              </a:rPr>
              <a:t>Uses</a:t>
            </a:r>
          </a:p>
          <a:p>
            <a:pPr marL="342900" indent="-342900">
              <a:buFont typeface="Wingdings" panose="05000000000000000000" pitchFamily="2" charset="2"/>
              <a:buChar char="§"/>
            </a:pPr>
            <a:r>
              <a:rPr lang="en-IN" sz="2400" dirty="0">
                <a:latin typeface="Baskerville Old Face" panose="02020602080505020303" pitchFamily="18" charset="0"/>
              </a:rPr>
              <a:t>It is useful for the demonstration of very thin bacteria not visible under ordinary illumination since the reflection of the light makes them appear larger</a:t>
            </a:r>
            <a:r>
              <a:rPr lang="en-IN" sz="2400" dirty="0" smtClean="0">
                <a:latin typeface="Baskerville Old Face" panose="02020602080505020303" pitchFamily="18" charset="0"/>
              </a:rPr>
              <a:t>.</a:t>
            </a:r>
          </a:p>
          <a:p>
            <a:endParaRPr lang="en-IN" sz="2400" dirty="0">
              <a:latin typeface="Baskerville Old Face" panose="02020602080505020303" pitchFamily="18" charset="0"/>
            </a:endParaRPr>
          </a:p>
          <a:p>
            <a:pPr marL="342900" indent="-342900">
              <a:buFont typeface="Wingdings" panose="05000000000000000000" pitchFamily="2" charset="2"/>
              <a:buChar char="§"/>
            </a:pPr>
            <a:r>
              <a:rPr lang="en-IN" sz="2400" dirty="0">
                <a:latin typeface="Baskerville Old Face" panose="02020602080505020303" pitchFamily="18" charset="0"/>
              </a:rPr>
              <a:t>This is a frequently used method for rapid demonstration of </a:t>
            </a:r>
            <a:r>
              <a:rPr lang="en-IN" sz="2400" i="1" dirty="0">
                <a:latin typeface="Baskerville Old Face" panose="02020602080505020303" pitchFamily="18" charset="0"/>
              </a:rPr>
              <a:t>Treponema pallidum</a:t>
            </a:r>
            <a:r>
              <a:rPr lang="en-IN" sz="2400" dirty="0">
                <a:latin typeface="Baskerville Old Face" panose="02020602080505020303" pitchFamily="18" charset="0"/>
              </a:rPr>
              <a:t> in clinical specimens</a:t>
            </a:r>
            <a:r>
              <a:rPr lang="en-IN" sz="2400" dirty="0" smtClean="0">
                <a:latin typeface="Baskerville Old Face" panose="02020602080505020303" pitchFamily="18" charset="0"/>
              </a:rPr>
              <a:t>.</a:t>
            </a:r>
            <a:endParaRPr lang="en-IN" sz="2400" b="1" dirty="0">
              <a:latin typeface="Baskerville Old Face" panose="02020602080505020303" pitchFamily="18" charset="0"/>
            </a:endParaRPr>
          </a:p>
        </p:txBody>
      </p:sp>
    </p:spTree>
    <p:extLst>
      <p:ext uri="{BB962C8B-B14F-4D97-AF65-F5344CB8AC3E}">
        <p14:creationId xmlns:p14="http://schemas.microsoft.com/office/powerpoint/2010/main" xmlns="" val="690882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7776864" cy="6370975"/>
          </a:xfrm>
          <a:prstGeom prst="rect">
            <a:avLst/>
          </a:prstGeom>
          <a:noFill/>
        </p:spPr>
        <p:txBody>
          <a:bodyPr wrap="square" rtlCol="0">
            <a:spAutoFit/>
          </a:bodyPr>
          <a:lstStyle/>
          <a:p>
            <a:pPr marL="342900" indent="-342900">
              <a:buFont typeface="Wingdings" panose="05000000000000000000" pitchFamily="2" charset="2"/>
              <a:buChar char="§"/>
            </a:pPr>
            <a:r>
              <a:rPr lang="en-IN" sz="2400" dirty="0">
                <a:latin typeface="Baskerville Old Face" panose="02020602080505020303" pitchFamily="18" charset="0"/>
              </a:rPr>
              <a:t>It is also useful for the demonstration of the motility of flagellated bacteria and protozoa</a:t>
            </a:r>
            <a:r>
              <a:rPr lang="en-IN" sz="2400" dirty="0" smtClean="0">
                <a:latin typeface="Baskerville Old Face" panose="02020602080505020303" pitchFamily="18" charset="0"/>
              </a:rPr>
              <a:t>.</a:t>
            </a:r>
          </a:p>
          <a:p>
            <a:pPr marL="342900" indent="-342900">
              <a:buFont typeface="Wingdings" panose="05000000000000000000" pitchFamily="2" charset="2"/>
              <a:buChar char="§"/>
            </a:pPr>
            <a:endParaRPr lang="en-IN" sz="2400" dirty="0">
              <a:latin typeface="Baskerville Old Face" panose="02020602080505020303" pitchFamily="18" charset="0"/>
            </a:endParaRPr>
          </a:p>
          <a:p>
            <a:pPr marL="342900" indent="-342900">
              <a:buFont typeface="Wingdings" panose="05000000000000000000" pitchFamily="2" charset="2"/>
              <a:buChar char="§"/>
            </a:pPr>
            <a:r>
              <a:rPr lang="en-IN" sz="2400" dirty="0" smtClean="0">
                <a:latin typeface="Baskerville Old Face" panose="02020602080505020303" pitchFamily="18" charset="0"/>
              </a:rPr>
              <a:t>Dark field </a:t>
            </a:r>
            <a:r>
              <a:rPr lang="en-IN" sz="2400" dirty="0">
                <a:latin typeface="Baskerville Old Face" panose="02020602080505020303" pitchFamily="18" charset="0"/>
              </a:rPr>
              <a:t>is used to study marine organisms such as algae, plankton, diatoms, </a:t>
            </a:r>
            <a:r>
              <a:rPr lang="en-IN" sz="2400" dirty="0" smtClean="0">
                <a:latin typeface="Baskerville Old Face" panose="02020602080505020303" pitchFamily="18" charset="0"/>
              </a:rPr>
              <a:t>insects, hairs</a:t>
            </a:r>
            <a:r>
              <a:rPr lang="en-IN" sz="2400" dirty="0">
                <a:latin typeface="Baskerville Old Face" panose="02020602080505020303" pitchFamily="18" charset="0"/>
              </a:rPr>
              <a:t>, yeast and protozoa as well as some minerals and crystals, thin polymers and some ceramics</a:t>
            </a:r>
            <a:r>
              <a:rPr lang="en-IN" sz="2400" dirty="0" smtClean="0">
                <a:latin typeface="Baskerville Old Face" panose="02020602080505020303" pitchFamily="18" charset="0"/>
              </a:rPr>
              <a:t>.</a:t>
            </a:r>
          </a:p>
          <a:p>
            <a:endParaRPr lang="en-IN" sz="2400" dirty="0">
              <a:latin typeface="Baskerville Old Face" panose="02020602080505020303" pitchFamily="18" charset="0"/>
            </a:endParaRPr>
          </a:p>
          <a:p>
            <a:r>
              <a:rPr lang="en-IN" sz="2400" b="1" dirty="0" smtClean="0">
                <a:latin typeface="Baskerville Old Face" panose="02020602080505020303" pitchFamily="18" charset="0"/>
              </a:rPr>
              <a:t>Advantages</a:t>
            </a:r>
            <a:endParaRPr lang="en-IN" sz="2400" b="1" dirty="0">
              <a:latin typeface="Baskerville Old Face" panose="02020602080505020303" pitchFamily="18" charset="0"/>
            </a:endParaRPr>
          </a:p>
          <a:p>
            <a:pPr marL="342900" indent="-342900" algn="just">
              <a:buFont typeface="Wingdings" panose="05000000000000000000" pitchFamily="2" charset="2"/>
              <a:buChar char="ü"/>
            </a:pPr>
            <a:r>
              <a:rPr lang="en-IN" sz="2400" dirty="0">
                <a:latin typeface="Baskerville Old Face" panose="02020602080505020303" pitchFamily="18" charset="0"/>
              </a:rPr>
              <a:t>Dark-field microscopy is a very simple yet effective technique.</a:t>
            </a:r>
          </a:p>
          <a:p>
            <a:pPr marL="342900" indent="-342900" algn="just">
              <a:buFont typeface="Wingdings" panose="05000000000000000000" pitchFamily="2" charset="2"/>
              <a:buChar char="ü"/>
            </a:pPr>
            <a:r>
              <a:rPr lang="en-IN" sz="2400" dirty="0">
                <a:latin typeface="Baskerville Old Face" panose="02020602080505020303" pitchFamily="18" charset="0"/>
              </a:rPr>
              <a:t>It is well suited for uses involving </a:t>
            </a:r>
            <a:r>
              <a:rPr lang="en-IN" sz="2400" dirty="0" smtClean="0">
                <a:latin typeface="Baskerville Old Face" panose="02020602080505020303" pitchFamily="18" charset="0"/>
              </a:rPr>
              <a:t>live and</a:t>
            </a:r>
            <a:r>
              <a:rPr lang="en-IN" sz="2400" dirty="0">
                <a:latin typeface="Baskerville Old Face" panose="02020602080505020303" pitchFamily="18" charset="0"/>
              </a:rPr>
              <a:t> unstained biological samples, such as a smear from a tissue culture or individual, water-borne, single-celled organisms.</a:t>
            </a:r>
          </a:p>
          <a:p>
            <a:pPr marL="342900" indent="-342900" algn="just">
              <a:buFont typeface="Wingdings" panose="05000000000000000000" pitchFamily="2" charset="2"/>
              <a:buChar char="ü"/>
            </a:pPr>
            <a:r>
              <a:rPr lang="en-IN" sz="2400" dirty="0">
                <a:latin typeface="Baskerville Old Face" panose="02020602080505020303" pitchFamily="18" charset="0"/>
              </a:rPr>
              <a:t>A researcher can achieve a dark field by making modifications to his/her microscope</a:t>
            </a:r>
            <a:r>
              <a:rPr lang="en-IN" sz="2400" dirty="0" smtClean="0">
                <a:latin typeface="Baskerville Old Face" panose="02020602080505020303" pitchFamily="18" charset="0"/>
              </a:rPr>
              <a:t>.</a:t>
            </a:r>
            <a:endParaRPr lang="en-IN" sz="2400" dirty="0">
              <a:latin typeface="Baskerville Old Face" panose="02020602080505020303" pitchFamily="18" charset="0"/>
            </a:endParaRPr>
          </a:p>
        </p:txBody>
      </p:sp>
    </p:spTree>
    <p:extLst>
      <p:ext uri="{BB962C8B-B14F-4D97-AF65-F5344CB8AC3E}">
        <p14:creationId xmlns:p14="http://schemas.microsoft.com/office/powerpoint/2010/main" xmlns="" val="431581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7776864" cy="3046988"/>
          </a:xfrm>
          <a:prstGeom prst="rect">
            <a:avLst/>
          </a:prstGeom>
          <a:noFill/>
        </p:spPr>
        <p:txBody>
          <a:bodyPr wrap="square" rtlCol="0">
            <a:spAutoFit/>
          </a:bodyPr>
          <a:lstStyle/>
          <a:p>
            <a:r>
              <a:rPr lang="en-IN" sz="2400" b="1" dirty="0" smtClean="0">
                <a:latin typeface="Baskerville Old Face" panose="02020602080505020303" pitchFamily="18" charset="0"/>
              </a:rPr>
              <a:t>Disadvantages</a:t>
            </a:r>
          </a:p>
          <a:p>
            <a:endParaRPr lang="en-IN" sz="2400" dirty="0" smtClean="0">
              <a:latin typeface="Baskerville Old Face" panose="02020602080505020303" pitchFamily="18" charset="0"/>
            </a:endParaRPr>
          </a:p>
          <a:p>
            <a:pPr marL="342900" indent="-342900">
              <a:buFont typeface="Courier New" panose="02070309020205020404" pitchFamily="49" charset="0"/>
              <a:buChar char="o"/>
            </a:pPr>
            <a:r>
              <a:rPr lang="en-IN" sz="2400" dirty="0" smtClean="0">
                <a:latin typeface="Baskerville Old Face" panose="02020602080505020303" pitchFamily="18" charset="0"/>
              </a:rPr>
              <a:t>The </a:t>
            </a:r>
            <a:r>
              <a:rPr lang="en-IN" sz="2400" dirty="0">
                <a:latin typeface="Baskerville Old Face" panose="02020602080505020303" pitchFamily="18" charset="0"/>
              </a:rPr>
              <a:t>main limitation of dark-field microscopy is the low light levels seen in the final image</a:t>
            </a:r>
            <a:r>
              <a:rPr lang="en-IN" sz="2400" dirty="0" smtClean="0">
                <a:latin typeface="Baskerville Old Face" panose="02020602080505020303" pitchFamily="18" charset="0"/>
              </a:rPr>
              <a:t>.</a:t>
            </a:r>
          </a:p>
          <a:p>
            <a:pPr marL="342900" indent="-342900">
              <a:buFont typeface="Courier New" panose="02070309020205020404" pitchFamily="49" charset="0"/>
              <a:buChar char="o"/>
            </a:pPr>
            <a:endParaRPr lang="en-IN" sz="2400" dirty="0">
              <a:latin typeface="Baskerville Old Face" panose="02020602080505020303" pitchFamily="18" charset="0"/>
            </a:endParaRPr>
          </a:p>
          <a:p>
            <a:pPr marL="342900" indent="-342900">
              <a:buFont typeface="Courier New" panose="02070309020205020404" pitchFamily="49" charset="0"/>
              <a:buChar char="o"/>
            </a:pPr>
            <a:r>
              <a:rPr lang="en-IN" sz="2400" dirty="0">
                <a:latin typeface="Baskerville Old Face" panose="02020602080505020303" pitchFamily="18" charset="0"/>
              </a:rPr>
              <a:t>The sample must be very strongly illuminated, which can cause damage to the sample. </a:t>
            </a:r>
          </a:p>
          <a:p>
            <a:endParaRPr lang="en-IN" sz="2400" dirty="0">
              <a:latin typeface="Baskerville Old Face" panose="02020602080505020303" pitchFamily="18" charset="0"/>
            </a:endParaRPr>
          </a:p>
        </p:txBody>
      </p:sp>
    </p:spTree>
    <p:extLst>
      <p:ext uri="{BB962C8B-B14F-4D97-AF65-F5344CB8AC3E}">
        <p14:creationId xmlns:p14="http://schemas.microsoft.com/office/powerpoint/2010/main" xmlns="" val="36164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7560840" cy="6063198"/>
          </a:xfrm>
          <a:prstGeom prst="rect">
            <a:avLst/>
          </a:prstGeom>
          <a:noFill/>
        </p:spPr>
        <p:txBody>
          <a:bodyPr wrap="square" rtlCol="0">
            <a:spAutoFit/>
          </a:bodyPr>
          <a:lstStyle/>
          <a:p>
            <a:pPr algn="ctr"/>
            <a:r>
              <a:rPr lang="en-IN" sz="2800" b="1" dirty="0" smtClean="0">
                <a:solidFill>
                  <a:schemeClr val="accent1">
                    <a:lumMod val="75000"/>
                  </a:schemeClr>
                </a:solidFill>
                <a:latin typeface="Baskerville Old Face" panose="02020602080505020303" pitchFamily="18" charset="0"/>
              </a:rPr>
              <a:t>Phase Contrast Microscope</a:t>
            </a:r>
          </a:p>
          <a:p>
            <a:pPr marL="342900" indent="-342900" algn="just">
              <a:buFont typeface="Wingdings" panose="05000000000000000000" pitchFamily="2" charset="2"/>
              <a:buChar char="v"/>
            </a:pPr>
            <a:endParaRPr lang="en-IN" sz="2400" dirty="0" smtClean="0">
              <a:latin typeface="Baskerville Old Face" panose="02020602080505020303" pitchFamily="18" charset="0"/>
            </a:endParaRPr>
          </a:p>
          <a:p>
            <a:pPr marL="342900" indent="-342900" algn="just">
              <a:buFont typeface="Wingdings" panose="05000000000000000000" pitchFamily="2" charset="2"/>
              <a:buChar char="v"/>
            </a:pPr>
            <a:r>
              <a:rPr lang="en-IN" sz="2400" dirty="0" smtClean="0">
                <a:latin typeface="Baskerville Old Face" panose="02020602080505020303" pitchFamily="18" charset="0"/>
              </a:rPr>
              <a:t>It is used to visualize unstained living cells. Most of the stains or staining procedures will kill the cells.</a:t>
            </a:r>
          </a:p>
          <a:p>
            <a:pPr marL="342900" indent="-342900" algn="just">
              <a:buFont typeface="Wingdings" panose="05000000000000000000" pitchFamily="2" charset="2"/>
              <a:buChar char="v"/>
            </a:pPr>
            <a:endParaRPr lang="en-IN" sz="2400" dirty="0" smtClean="0">
              <a:latin typeface="Baskerville Old Face" panose="02020602080505020303" pitchFamily="18" charset="0"/>
            </a:endParaRPr>
          </a:p>
          <a:p>
            <a:pPr marL="342900" indent="-342900" algn="just">
              <a:buFont typeface="Wingdings" panose="05000000000000000000" pitchFamily="2" charset="2"/>
              <a:buChar char="v"/>
            </a:pPr>
            <a:r>
              <a:rPr lang="en-IN" sz="2400" dirty="0" smtClean="0">
                <a:latin typeface="Baskerville Old Face" panose="02020602080505020303" pitchFamily="18" charset="0"/>
              </a:rPr>
              <a:t>Phase contrast microscopy enables the visualization of living cells and live events.</a:t>
            </a:r>
          </a:p>
          <a:p>
            <a:pPr marL="342900" indent="-342900" algn="just">
              <a:buFont typeface="Wingdings" panose="05000000000000000000" pitchFamily="2" charset="2"/>
              <a:buChar char="v"/>
            </a:pPr>
            <a:endParaRPr lang="en-IN" sz="2400" dirty="0" smtClean="0">
              <a:latin typeface="Baskerville Old Face" panose="02020602080505020303" pitchFamily="18" charset="0"/>
            </a:endParaRPr>
          </a:p>
          <a:p>
            <a:pPr marL="342900" indent="-342900" algn="just">
              <a:buFont typeface="Wingdings" panose="05000000000000000000" pitchFamily="2" charset="2"/>
              <a:buChar char="v"/>
            </a:pPr>
            <a:r>
              <a:rPr lang="en-IN" sz="2400" dirty="0" smtClean="0">
                <a:latin typeface="Baskerville Old Face" panose="02020602080505020303" pitchFamily="18" charset="0"/>
              </a:rPr>
              <a:t>It was developed by Zernike in early 1934. For this contribution he was awarded with Nobel Prize in 1953.</a:t>
            </a:r>
          </a:p>
          <a:p>
            <a:pPr marL="342900" indent="-342900" algn="just">
              <a:buFont typeface="Wingdings" panose="05000000000000000000" pitchFamily="2" charset="2"/>
              <a:buChar char="v"/>
            </a:pPr>
            <a:endParaRPr lang="en-IN" sz="2400" dirty="0">
              <a:latin typeface="Baskerville Old Face" panose="02020602080505020303" pitchFamily="18" charset="0"/>
            </a:endParaRPr>
          </a:p>
          <a:p>
            <a:pPr algn="just"/>
            <a:r>
              <a:rPr lang="en-IN" sz="2400" b="1" dirty="0" smtClean="0">
                <a:latin typeface="Baskerville Old Face" panose="02020602080505020303" pitchFamily="18" charset="0"/>
              </a:rPr>
              <a:t>Principle</a:t>
            </a:r>
          </a:p>
          <a:p>
            <a:pPr algn="just"/>
            <a:r>
              <a:rPr lang="en-IN" sz="2400" dirty="0" smtClean="0">
                <a:latin typeface="Baskerville Old Face" panose="02020602080505020303" pitchFamily="18" charset="0"/>
              </a:rPr>
              <a:t>	Small phase changes in light rays, induced by differences in the thickness and refractive index of the different parts of an object can be transformed into differences in brightness or light intensity.</a:t>
            </a:r>
            <a:endParaRPr lang="en-IN" sz="2400" dirty="0">
              <a:latin typeface="Baskerville Old Face" panose="02020602080505020303" pitchFamily="18" charset="0"/>
            </a:endParaRPr>
          </a:p>
        </p:txBody>
      </p:sp>
    </p:spTree>
    <p:extLst>
      <p:ext uri="{BB962C8B-B14F-4D97-AF65-F5344CB8AC3E}">
        <p14:creationId xmlns:p14="http://schemas.microsoft.com/office/powerpoint/2010/main" xmlns="" val="2229685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7776864" cy="2677656"/>
          </a:xfrm>
          <a:prstGeom prst="rect">
            <a:avLst/>
          </a:prstGeom>
          <a:noFill/>
        </p:spPr>
        <p:txBody>
          <a:bodyPr wrap="square" rtlCol="0">
            <a:spAutoFit/>
          </a:bodyPr>
          <a:lstStyle/>
          <a:p>
            <a:r>
              <a:rPr lang="en-IN" sz="2400" dirty="0" smtClean="0">
                <a:latin typeface="Baskerville Old Face" panose="02020602080505020303" pitchFamily="18" charset="0"/>
              </a:rPr>
              <a:t>	When </a:t>
            </a:r>
            <a:r>
              <a:rPr lang="en-IN" sz="2400" dirty="0">
                <a:latin typeface="Baskerville Old Face" panose="02020602080505020303" pitchFamily="18" charset="0"/>
              </a:rPr>
              <a:t>light passes through cells, small phase shifts occur, which are invisible to the human eye. </a:t>
            </a:r>
            <a:endParaRPr lang="en-IN" sz="2400" dirty="0" smtClean="0">
              <a:latin typeface="Baskerville Old Face" panose="02020602080505020303" pitchFamily="18" charset="0"/>
            </a:endParaRPr>
          </a:p>
          <a:p>
            <a:endParaRPr lang="en-IN" sz="2400" dirty="0">
              <a:latin typeface="Baskerville Old Face" panose="02020602080505020303" pitchFamily="18" charset="0"/>
            </a:endParaRPr>
          </a:p>
          <a:p>
            <a:r>
              <a:rPr lang="en-IN" sz="2400" dirty="0" smtClean="0">
                <a:latin typeface="Baskerville Old Face" panose="02020602080505020303" pitchFamily="18" charset="0"/>
              </a:rPr>
              <a:t>	In </a:t>
            </a:r>
            <a:r>
              <a:rPr lang="en-IN" sz="2400" dirty="0">
                <a:latin typeface="Baskerville Old Face" panose="02020602080505020303" pitchFamily="18" charset="0"/>
              </a:rPr>
              <a:t>a phase-contrast microscope, these phase shifts are converted into changes in amplitude, which can be observed as differences in image contrast</a:t>
            </a:r>
            <a:r>
              <a:rPr lang="en-IN" sz="2400" dirty="0" smtClean="0">
                <a:latin typeface="Baskerville Old Face" panose="02020602080505020303" pitchFamily="18" charset="0"/>
              </a:rPr>
              <a:t>.</a:t>
            </a:r>
          </a:p>
          <a:p>
            <a:endParaRPr lang="en-IN" sz="2400" dirty="0">
              <a:latin typeface="Baskerville Old Face" panose="02020602080505020303" pitchFamily="18" charset="0"/>
            </a:endParaRPr>
          </a:p>
        </p:txBody>
      </p:sp>
      <p:pic>
        <p:nvPicPr>
          <p:cNvPr id="2050" name="Picture 2" descr="Principle of Phase-contrast Microscop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2852936"/>
            <a:ext cx="6858000" cy="35623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4672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7632848" cy="6001643"/>
          </a:xfrm>
          <a:prstGeom prst="rect">
            <a:avLst/>
          </a:prstGeom>
          <a:noFill/>
        </p:spPr>
        <p:txBody>
          <a:bodyPr wrap="square" rtlCol="0">
            <a:spAutoFit/>
          </a:bodyPr>
          <a:lstStyle/>
          <a:p>
            <a:r>
              <a:rPr lang="en-IN" sz="2400" dirty="0" smtClean="0">
                <a:latin typeface="Georgia" panose="02040502050405020303" pitchFamily="18" charset="0"/>
              </a:rPr>
              <a:t>Microscopy has three purposes </a:t>
            </a:r>
          </a:p>
          <a:p>
            <a:endParaRPr lang="en-IN" sz="2400" dirty="0">
              <a:latin typeface="Georgia" panose="02040502050405020303" pitchFamily="18" charset="0"/>
            </a:endParaRPr>
          </a:p>
          <a:p>
            <a:pPr marL="342900" indent="-342900">
              <a:buFont typeface="Wingdings" panose="05000000000000000000" pitchFamily="2" charset="2"/>
              <a:buChar char="§"/>
            </a:pPr>
            <a:r>
              <a:rPr lang="en-IN" sz="2400" dirty="0" smtClean="0">
                <a:solidFill>
                  <a:srgbClr val="00B050"/>
                </a:solidFill>
                <a:latin typeface="Georgia" panose="02040502050405020303" pitchFamily="18" charset="0"/>
              </a:rPr>
              <a:t>To magnify the image</a:t>
            </a:r>
          </a:p>
          <a:p>
            <a:pPr marL="342900" indent="-342900">
              <a:buFont typeface="Wingdings" panose="05000000000000000000" pitchFamily="2" charset="2"/>
              <a:buChar char="§"/>
            </a:pPr>
            <a:endParaRPr lang="en-IN" sz="2400" dirty="0">
              <a:solidFill>
                <a:srgbClr val="00B050"/>
              </a:solidFill>
              <a:latin typeface="Georgia" panose="02040502050405020303" pitchFamily="18" charset="0"/>
            </a:endParaRPr>
          </a:p>
          <a:p>
            <a:pPr marL="342900" indent="-342900">
              <a:buFont typeface="Wingdings" panose="05000000000000000000" pitchFamily="2" charset="2"/>
              <a:buChar char="§"/>
            </a:pPr>
            <a:r>
              <a:rPr lang="en-IN" sz="2400" dirty="0" smtClean="0">
                <a:solidFill>
                  <a:srgbClr val="00B050"/>
                </a:solidFill>
                <a:latin typeface="Georgia" panose="02040502050405020303" pitchFamily="18" charset="0"/>
              </a:rPr>
              <a:t>To achieve proper resolution of the object</a:t>
            </a:r>
          </a:p>
          <a:p>
            <a:pPr marL="342900" indent="-342900">
              <a:buFont typeface="Wingdings" panose="05000000000000000000" pitchFamily="2" charset="2"/>
              <a:buChar char="§"/>
            </a:pPr>
            <a:endParaRPr lang="en-IN" sz="2400" dirty="0">
              <a:solidFill>
                <a:srgbClr val="00B050"/>
              </a:solidFill>
              <a:latin typeface="Georgia" panose="02040502050405020303" pitchFamily="18" charset="0"/>
            </a:endParaRPr>
          </a:p>
          <a:p>
            <a:pPr marL="342900" indent="-342900">
              <a:buFont typeface="Wingdings" panose="05000000000000000000" pitchFamily="2" charset="2"/>
              <a:buChar char="§"/>
            </a:pPr>
            <a:r>
              <a:rPr lang="en-IN" sz="2400" dirty="0" smtClean="0">
                <a:solidFill>
                  <a:srgbClr val="00B050"/>
                </a:solidFill>
                <a:latin typeface="Georgia" panose="02040502050405020303" pitchFamily="18" charset="0"/>
              </a:rPr>
              <a:t>To provide sufficient contrast for study in the object</a:t>
            </a:r>
          </a:p>
          <a:p>
            <a:pPr marL="342900" indent="-342900">
              <a:buFont typeface="Wingdings" panose="05000000000000000000" pitchFamily="2" charset="2"/>
              <a:buChar char="§"/>
            </a:pPr>
            <a:endParaRPr lang="en-IN" sz="2400" dirty="0">
              <a:latin typeface="Georgia" panose="02040502050405020303" pitchFamily="18" charset="0"/>
            </a:endParaRPr>
          </a:p>
          <a:p>
            <a:r>
              <a:rPr lang="en-IN" sz="2400" dirty="0" smtClean="0">
                <a:latin typeface="Georgia" panose="02040502050405020303" pitchFamily="18" charset="0"/>
              </a:rPr>
              <a:t>The development of microscopes helps the microbiologists not only in study of morphology of </a:t>
            </a:r>
            <a:r>
              <a:rPr lang="en-IN" sz="2400" dirty="0" err="1" smtClean="0">
                <a:latin typeface="Georgia" panose="02040502050405020303" pitchFamily="18" charset="0"/>
              </a:rPr>
              <a:t>mo’s</a:t>
            </a:r>
            <a:r>
              <a:rPr lang="en-IN" sz="2400" dirty="0" smtClean="0">
                <a:latin typeface="Georgia" panose="02040502050405020303" pitchFamily="18" charset="0"/>
              </a:rPr>
              <a:t>. But also </a:t>
            </a:r>
          </a:p>
          <a:p>
            <a:pPr marL="1714500" lvl="3" indent="-342900">
              <a:buFont typeface="Wingdings" panose="05000000000000000000" pitchFamily="2" charset="2"/>
              <a:buChar char="ü"/>
            </a:pPr>
            <a:r>
              <a:rPr lang="en-IN" sz="2400" dirty="0" smtClean="0">
                <a:latin typeface="Georgia" panose="02040502050405020303" pitchFamily="18" charset="0"/>
              </a:rPr>
              <a:t>To obtain clarity</a:t>
            </a:r>
          </a:p>
          <a:p>
            <a:pPr marL="1714500" lvl="3" indent="-342900">
              <a:buFont typeface="Wingdings" panose="05000000000000000000" pitchFamily="2" charset="2"/>
              <a:buChar char="ü"/>
            </a:pPr>
            <a:r>
              <a:rPr lang="en-IN" sz="2400" dirty="0" smtClean="0">
                <a:latin typeface="Georgia" panose="02040502050405020303" pitchFamily="18" charset="0"/>
              </a:rPr>
              <a:t>To study the internal structure of microorganisms</a:t>
            </a:r>
          </a:p>
          <a:p>
            <a:pPr marL="1714500" lvl="3" indent="-342900">
              <a:buFont typeface="Wingdings" panose="05000000000000000000" pitchFamily="2" charset="2"/>
              <a:buChar char="ü"/>
            </a:pPr>
            <a:r>
              <a:rPr lang="en-IN" sz="2400" dirty="0" smtClean="0">
                <a:latin typeface="Georgia" panose="02040502050405020303" pitchFamily="18" charset="0"/>
              </a:rPr>
              <a:t>To measure the length and breath of microorganisms.</a:t>
            </a:r>
            <a:endParaRPr lang="en-IN" sz="2400" dirty="0">
              <a:latin typeface="Georgia" panose="02040502050405020303" pitchFamily="18" charset="0"/>
            </a:endParaRPr>
          </a:p>
        </p:txBody>
      </p:sp>
    </p:spTree>
    <p:extLst>
      <p:ext uri="{BB962C8B-B14F-4D97-AF65-F5344CB8AC3E}">
        <p14:creationId xmlns:p14="http://schemas.microsoft.com/office/powerpoint/2010/main" xmlns="" val="1714808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7704856" cy="5632311"/>
          </a:xfrm>
          <a:prstGeom prst="rect">
            <a:avLst/>
          </a:prstGeom>
          <a:noFill/>
        </p:spPr>
        <p:txBody>
          <a:bodyPr wrap="square" rtlCol="0">
            <a:spAutoFit/>
          </a:bodyPr>
          <a:lstStyle/>
          <a:p>
            <a:pPr algn="ctr"/>
            <a:r>
              <a:rPr lang="en-IN" sz="2400" b="1" dirty="0" smtClean="0">
                <a:latin typeface="Baskerville Old Face" panose="02020602080505020303" pitchFamily="18" charset="0"/>
              </a:rPr>
              <a:t>Components of Phase </a:t>
            </a:r>
            <a:r>
              <a:rPr lang="en-IN" sz="2400" b="1" dirty="0">
                <a:latin typeface="Baskerville Old Face" panose="02020602080505020303" pitchFamily="18" charset="0"/>
              </a:rPr>
              <a:t>C</a:t>
            </a:r>
            <a:r>
              <a:rPr lang="en-IN" sz="2400" b="1" dirty="0" smtClean="0">
                <a:latin typeface="Baskerville Old Face" panose="02020602080505020303" pitchFamily="18" charset="0"/>
              </a:rPr>
              <a:t>ontrast Microscope</a:t>
            </a:r>
          </a:p>
          <a:p>
            <a:r>
              <a:rPr lang="en-IN" sz="2400" dirty="0" smtClean="0">
                <a:latin typeface="Baskerville Old Face" panose="02020602080505020303" pitchFamily="18" charset="0"/>
              </a:rPr>
              <a:t>Phase contrast microscope is similar to an ordinary microscope in its optical composition.</a:t>
            </a:r>
          </a:p>
          <a:p>
            <a:r>
              <a:rPr lang="en-IN" sz="2400" dirty="0" smtClean="0">
                <a:latin typeface="Baskerville Old Face" panose="02020602080505020303" pitchFamily="18" charset="0"/>
              </a:rPr>
              <a:t>Similar to normal microscope, it possess a light source, condenser system, objective lens system and ocular lens system.</a:t>
            </a:r>
          </a:p>
          <a:p>
            <a:r>
              <a:rPr lang="en-IN" sz="2400" dirty="0" smtClean="0">
                <a:latin typeface="Baskerville Old Face" panose="02020602080505020303" pitchFamily="18" charset="0"/>
              </a:rPr>
              <a:t>A phase contrast microscope differs from normal microscope in having two additional components:</a:t>
            </a:r>
          </a:p>
          <a:p>
            <a:r>
              <a:rPr lang="en-IN" sz="2400" dirty="0">
                <a:latin typeface="Baskerville Old Face" panose="02020602080505020303" pitchFamily="18" charset="0"/>
              </a:rPr>
              <a:t>	</a:t>
            </a:r>
            <a:r>
              <a:rPr lang="en-IN" sz="2400" dirty="0" smtClean="0">
                <a:latin typeface="Baskerville Old Face" panose="02020602080505020303" pitchFamily="18" charset="0"/>
              </a:rPr>
              <a:t>	Sub stage Annular Diaphragm</a:t>
            </a:r>
          </a:p>
          <a:p>
            <a:r>
              <a:rPr lang="en-IN" sz="2400" dirty="0">
                <a:latin typeface="Baskerville Old Face" panose="02020602080505020303" pitchFamily="18" charset="0"/>
              </a:rPr>
              <a:t>	</a:t>
            </a:r>
            <a:r>
              <a:rPr lang="en-IN" sz="2400" dirty="0" smtClean="0">
                <a:latin typeface="Baskerville Old Face" panose="02020602080505020303" pitchFamily="18" charset="0"/>
              </a:rPr>
              <a:t>	Phase plate</a:t>
            </a:r>
          </a:p>
          <a:p>
            <a:endParaRPr lang="en-IN" sz="2400" dirty="0">
              <a:latin typeface="Baskerville Old Face" panose="02020602080505020303" pitchFamily="18" charset="0"/>
            </a:endParaRPr>
          </a:p>
          <a:p>
            <a:pPr marL="342900" indent="-342900">
              <a:buBlip>
                <a:blip r:embed="rId2"/>
              </a:buBlip>
            </a:pPr>
            <a:r>
              <a:rPr lang="en-IN" sz="2400" b="1" dirty="0" smtClean="0">
                <a:latin typeface="Baskerville Old Face" panose="02020602080505020303" pitchFamily="18" charset="0"/>
              </a:rPr>
              <a:t>Sub-stage annular diaphragm</a:t>
            </a:r>
          </a:p>
          <a:p>
            <a:r>
              <a:rPr lang="en-IN" sz="2400" dirty="0" smtClean="0">
                <a:latin typeface="Baskerville Old Face" panose="02020602080505020303" pitchFamily="18" charset="0"/>
              </a:rPr>
              <a:t>	It is located below the sub stage condenser of the microscope. It helps to create a narrow, hollow cone of light to illuminate the object. </a:t>
            </a:r>
            <a:endParaRPr lang="en-IN" sz="2400" dirty="0">
              <a:latin typeface="Baskerville Old Face" panose="02020602080505020303" pitchFamily="18" charset="0"/>
            </a:endParaRPr>
          </a:p>
        </p:txBody>
      </p:sp>
    </p:spTree>
    <p:extLst>
      <p:ext uri="{BB962C8B-B14F-4D97-AF65-F5344CB8AC3E}">
        <p14:creationId xmlns:p14="http://schemas.microsoft.com/office/powerpoint/2010/main" xmlns="" val="854459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7776864" cy="3785652"/>
          </a:xfrm>
          <a:prstGeom prst="rect">
            <a:avLst/>
          </a:prstGeom>
          <a:noFill/>
        </p:spPr>
        <p:txBody>
          <a:bodyPr wrap="square" rtlCol="0">
            <a:spAutoFit/>
          </a:bodyPr>
          <a:lstStyle/>
          <a:p>
            <a:pPr marL="342900" indent="-342900">
              <a:buBlip>
                <a:blip r:embed="rId2"/>
              </a:buBlip>
            </a:pPr>
            <a:r>
              <a:rPr lang="en-IN" sz="2400" b="1" dirty="0" smtClean="0">
                <a:latin typeface="Baskerville Old Face" panose="02020602080505020303" pitchFamily="18" charset="0"/>
              </a:rPr>
              <a:t>Phase plate</a:t>
            </a:r>
          </a:p>
          <a:p>
            <a:r>
              <a:rPr lang="en-IN" sz="2400" dirty="0" smtClean="0">
                <a:latin typeface="Baskerville Old Face" panose="02020602080505020303" pitchFamily="18" charset="0"/>
              </a:rPr>
              <a:t>	It is also called as diffraction plate or phase retardation plate. It is located at the back focal plane of the objective lens. The phase retarding components are coated on this plate. The phase plate is a transparent glass disc with one or few channels. The channel is coated with a material that can absorb light but cannot retard it. The other portion (other than channel) of the phase plate is coated with light retarding material such as magnesium fluoride. Phase plate reduces the phase of the incident light. </a:t>
            </a:r>
          </a:p>
        </p:txBody>
      </p:sp>
      <p:pic>
        <p:nvPicPr>
          <p:cNvPr id="1026" name="Picture 2" descr="Working Principle of Phase Contrast Microscope | Easy Biology Clas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83663" y="4333874"/>
            <a:ext cx="4019550" cy="25241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69963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EISS Microscopy Online Campus | Microscopy Basics | Enhancing Contrast in  Transmitted Ligh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5656" y="1844824"/>
            <a:ext cx="5256584" cy="403244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475656" y="473825"/>
            <a:ext cx="5256584" cy="954107"/>
          </a:xfrm>
          <a:prstGeom prst="rect">
            <a:avLst/>
          </a:prstGeom>
          <a:noFill/>
        </p:spPr>
        <p:txBody>
          <a:bodyPr wrap="square" rtlCol="0">
            <a:spAutoFit/>
          </a:bodyPr>
          <a:lstStyle/>
          <a:p>
            <a:pPr algn="ctr"/>
            <a:r>
              <a:rPr lang="en-IN" sz="2800" b="1" dirty="0" smtClean="0">
                <a:latin typeface="Baskerville Old Face" panose="02020602080505020303" pitchFamily="18" charset="0"/>
              </a:rPr>
              <a:t>Light pathways in Phase Contrast Microscope</a:t>
            </a:r>
            <a:endParaRPr lang="en-IN" sz="2800" b="1" dirty="0">
              <a:latin typeface="Baskerville Old Face" panose="02020602080505020303" pitchFamily="18" charset="0"/>
            </a:endParaRPr>
          </a:p>
        </p:txBody>
      </p:sp>
    </p:spTree>
    <p:extLst>
      <p:ext uri="{BB962C8B-B14F-4D97-AF65-F5344CB8AC3E}">
        <p14:creationId xmlns:p14="http://schemas.microsoft.com/office/powerpoint/2010/main" xmlns="" val="4274168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7488832" cy="6001643"/>
          </a:xfrm>
          <a:prstGeom prst="rect">
            <a:avLst/>
          </a:prstGeom>
          <a:noFill/>
        </p:spPr>
        <p:txBody>
          <a:bodyPr wrap="square" rtlCol="0">
            <a:spAutoFit/>
          </a:bodyPr>
          <a:lstStyle/>
          <a:p>
            <a:pPr marL="342900" indent="-342900">
              <a:buFont typeface="Wingdings" panose="05000000000000000000" pitchFamily="2" charset="2"/>
              <a:buChar char="q"/>
            </a:pPr>
            <a:r>
              <a:rPr lang="en-IN" sz="2400" dirty="0" smtClean="0">
                <a:latin typeface="Baskerville Old Face" panose="02020602080505020303" pitchFamily="18" charset="0"/>
              </a:rPr>
              <a:t>When the light pass through an unstained cell, it encounters regions in the cell with different refractive indexes and thickness.</a:t>
            </a:r>
          </a:p>
          <a:p>
            <a:pPr marL="342900" indent="-342900">
              <a:buFont typeface="Wingdings" panose="05000000000000000000" pitchFamily="2" charset="2"/>
              <a:buChar char="q"/>
            </a:pPr>
            <a:endParaRPr lang="en-IN" sz="2400" dirty="0">
              <a:latin typeface="Baskerville Old Face" panose="02020602080505020303" pitchFamily="18" charset="0"/>
            </a:endParaRPr>
          </a:p>
          <a:p>
            <a:pPr marL="342900" indent="-342900">
              <a:buFont typeface="Wingdings" panose="05000000000000000000" pitchFamily="2" charset="2"/>
              <a:buChar char="q"/>
            </a:pPr>
            <a:r>
              <a:rPr lang="en-IN" sz="2400" dirty="0" smtClean="0">
                <a:latin typeface="Baskerville Old Face" panose="02020602080505020303" pitchFamily="18" charset="0"/>
              </a:rPr>
              <a:t>When light rays pass through an area of high refractive index, it deviates from its normal path and such a light ray experiences phase change or retardation.</a:t>
            </a:r>
          </a:p>
          <a:p>
            <a:pPr marL="342900" indent="-342900">
              <a:buFont typeface="Wingdings" panose="05000000000000000000" pitchFamily="2" charset="2"/>
              <a:buChar char="q"/>
            </a:pPr>
            <a:endParaRPr lang="en-IN" sz="2400" dirty="0">
              <a:latin typeface="Baskerville Old Face" panose="02020602080505020303" pitchFamily="18" charset="0"/>
            </a:endParaRPr>
          </a:p>
          <a:p>
            <a:pPr marL="342900" indent="-342900">
              <a:buFont typeface="Wingdings" panose="05000000000000000000" pitchFamily="2" charset="2"/>
              <a:buChar char="q"/>
            </a:pPr>
            <a:r>
              <a:rPr lang="en-IN" sz="2400" dirty="0" smtClean="0">
                <a:latin typeface="Baskerville Old Face" panose="02020602080505020303" pitchFamily="18" charset="0"/>
              </a:rPr>
              <a:t>Light rays pass through the area of less refractive index remain undeviated (no phase change).   </a:t>
            </a:r>
          </a:p>
          <a:p>
            <a:endParaRPr lang="en-IN" sz="2400" dirty="0">
              <a:latin typeface="Baskerville Old Face" panose="02020602080505020303" pitchFamily="18" charset="0"/>
            </a:endParaRPr>
          </a:p>
          <a:p>
            <a:r>
              <a:rPr lang="en-IN" sz="2400" b="1" dirty="0" smtClean="0">
                <a:latin typeface="Baskerville Old Face" panose="02020602080505020303" pitchFamily="18" charset="0"/>
              </a:rPr>
              <a:t>Applications</a:t>
            </a:r>
          </a:p>
          <a:p>
            <a:pPr marL="342900" indent="-342900">
              <a:buBlip>
                <a:blip r:embed="rId2"/>
              </a:buBlip>
            </a:pPr>
            <a:r>
              <a:rPr lang="en-IN" sz="2400" dirty="0" smtClean="0">
                <a:latin typeface="Baskerville Old Face" panose="02020602080505020303" pitchFamily="18" charset="0"/>
              </a:rPr>
              <a:t>PCM enables the visualization of living cells.</a:t>
            </a:r>
          </a:p>
          <a:p>
            <a:pPr marL="342900" indent="-342900">
              <a:buBlip>
                <a:blip r:embed="rId2"/>
              </a:buBlip>
            </a:pPr>
            <a:r>
              <a:rPr lang="en-IN" sz="2400" dirty="0" smtClean="0">
                <a:latin typeface="Baskerville Old Face" panose="02020602080505020303" pitchFamily="18" charset="0"/>
              </a:rPr>
              <a:t>It enables the visualization of unstained cells.</a:t>
            </a:r>
          </a:p>
          <a:p>
            <a:pPr marL="342900" indent="-342900">
              <a:buBlip>
                <a:blip r:embed="rId2"/>
              </a:buBlip>
            </a:pPr>
            <a:r>
              <a:rPr lang="en-IN" sz="2400" dirty="0" smtClean="0">
                <a:latin typeface="Baskerville Old Face" panose="02020602080505020303" pitchFamily="18" charset="0"/>
              </a:rPr>
              <a:t>PCM can be used to view various cell organelles (mitochondria, nucleus, vacuole, etc.) </a:t>
            </a:r>
            <a:endParaRPr lang="en-IN" sz="2400" dirty="0">
              <a:latin typeface="Baskerville Old Face" panose="02020602080505020303" pitchFamily="18" charset="0"/>
            </a:endParaRPr>
          </a:p>
        </p:txBody>
      </p:sp>
    </p:spTree>
    <p:extLst>
      <p:ext uri="{BB962C8B-B14F-4D97-AF65-F5344CB8AC3E}">
        <p14:creationId xmlns:p14="http://schemas.microsoft.com/office/powerpoint/2010/main" xmlns="" val="875597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775" y="117693"/>
            <a:ext cx="7848872" cy="6740307"/>
          </a:xfrm>
          <a:prstGeom prst="rect">
            <a:avLst/>
          </a:prstGeom>
          <a:noFill/>
        </p:spPr>
        <p:txBody>
          <a:bodyPr wrap="square" rtlCol="0">
            <a:spAutoFit/>
          </a:bodyPr>
          <a:lstStyle/>
          <a:p>
            <a:pPr marL="342900" indent="-342900">
              <a:buBlip>
                <a:blip r:embed="rId2"/>
              </a:buBlip>
            </a:pPr>
            <a:r>
              <a:rPr lang="en-IN" sz="2400" dirty="0" smtClean="0">
                <a:latin typeface="Baskerville Old Face" panose="02020602080505020303" pitchFamily="18" charset="0"/>
              </a:rPr>
              <a:t>Helps to study the cellular events like cell division, cell lysis, phagocytosis, etc.</a:t>
            </a:r>
          </a:p>
          <a:p>
            <a:pPr marL="342900" indent="-342900">
              <a:buBlip>
                <a:blip r:embed="rId2"/>
              </a:buBlip>
            </a:pPr>
            <a:endParaRPr lang="en-IN" sz="2400" dirty="0">
              <a:latin typeface="Baskerville Old Face" panose="02020602080505020303" pitchFamily="18" charset="0"/>
            </a:endParaRPr>
          </a:p>
          <a:p>
            <a:pPr marL="342900" indent="-342900">
              <a:buBlip>
                <a:blip r:embed="rId2"/>
              </a:buBlip>
            </a:pPr>
            <a:r>
              <a:rPr lang="en-IN" sz="2400" dirty="0" smtClean="0">
                <a:latin typeface="Baskerville Old Face" panose="02020602080505020303" pitchFamily="18" charset="0"/>
              </a:rPr>
              <a:t>Used to visualize all type of cellular movements such as chromosomal or flagellar movements.</a:t>
            </a:r>
          </a:p>
          <a:p>
            <a:pPr marL="342900" indent="-342900">
              <a:buBlip>
                <a:blip r:embed="rId2"/>
              </a:buBlip>
            </a:pPr>
            <a:endParaRPr lang="en-IN" sz="2400" dirty="0">
              <a:latin typeface="Baskerville Old Face" panose="02020602080505020303" pitchFamily="18" charset="0"/>
            </a:endParaRPr>
          </a:p>
          <a:p>
            <a:pPr marL="342900" indent="-342900">
              <a:buBlip>
                <a:blip r:embed="rId2"/>
              </a:buBlip>
            </a:pPr>
            <a:r>
              <a:rPr lang="en-IN" sz="2400" dirty="0" smtClean="0">
                <a:latin typeface="Baskerville Old Face" panose="02020602080505020303" pitchFamily="18" charset="0"/>
              </a:rPr>
              <a:t>Enable the study of membrane permeability of cells and different organelles.</a:t>
            </a:r>
          </a:p>
          <a:p>
            <a:pPr marL="342900" indent="-342900">
              <a:buBlip>
                <a:blip r:embed="rId2"/>
              </a:buBlip>
            </a:pPr>
            <a:endParaRPr lang="en-IN" sz="2400" dirty="0">
              <a:latin typeface="Baskerville Old Face" panose="02020602080505020303" pitchFamily="18" charset="0"/>
            </a:endParaRPr>
          </a:p>
          <a:p>
            <a:r>
              <a:rPr lang="en-IN" sz="2400" b="1" dirty="0" smtClean="0">
                <a:latin typeface="Baskerville Old Face" panose="02020602080505020303" pitchFamily="18" charset="0"/>
              </a:rPr>
              <a:t>Advantages</a:t>
            </a:r>
          </a:p>
          <a:p>
            <a:pPr marL="342900" indent="-342900">
              <a:buFont typeface="Wingdings" panose="05000000000000000000" pitchFamily="2" charset="2"/>
              <a:buChar char="Ø"/>
            </a:pPr>
            <a:r>
              <a:rPr lang="en-IN" sz="2400" dirty="0">
                <a:latin typeface="Baskerville Old Face" panose="02020602080505020303" pitchFamily="18" charset="0"/>
              </a:rPr>
              <a:t>Living cells can be observed in their natural state without previous fixation or </a:t>
            </a:r>
            <a:r>
              <a:rPr lang="en-IN" sz="2400" dirty="0" smtClean="0">
                <a:latin typeface="Baskerville Old Face" panose="02020602080505020303" pitchFamily="18" charset="0"/>
              </a:rPr>
              <a:t>labelling.</a:t>
            </a:r>
          </a:p>
          <a:p>
            <a:pPr marL="342900" indent="-342900">
              <a:buFont typeface="Wingdings" panose="05000000000000000000" pitchFamily="2" charset="2"/>
              <a:buChar char="Ø"/>
            </a:pPr>
            <a:endParaRPr lang="en-IN" sz="2400" dirty="0">
              <a:latin typeface="Baskerville Old Face" panose="02020602080505020303" pitchFamily="18" charset="0"/>
            </a:endParaRPr>
          </a:p>
          <a:p>
            <a:pPr marL="342900" indent="-342900">
              <a:buFont typeface="Wingdings" panose="05000000000000000000" pitchFamily="2" charset="2"/>
              <a:buChar char="Ø"/>
            </a:pPr>
            <a:r>
              <a:rPr lang="en-IN" sz="2400" dirty="0">
                <a:latin typeface="Baskerville Old Face" panose="02020602080505020303" pitchFamily="18" charset="0"/>
              </a:rPr>
              <a:t>It makes a highly transparent object more visible</a:t>
            </a:r>
            <a:r>
              <a:rPr lang="en-IN" sz="2400" dirty="0" smtClean="0">
                <a:latin typeface="Baskerville Old Face" panose="02020602080505020303" pitchFamily="18" charset="0"/>
              </a:rPr>
              <a:t>.</a:t>
            </a:r>
          </a:p>
          <a:p>
            <a:endParaRPr lang="en-IN" sz="2400" dirty="0">
              <a:latin typeface="Baskerville Old Face" panose="02020602080505020303" pitchFamily="18" charset="0"/>
            </a:endParaRPr>
          </a:p>
          <a:p>
            <a:pPr marL="342900" indent="-342900">
              <a:buFont typeface="Wingdings" panose="05000000000000000000" pitchFamily="2" charset="2"/>
              <a:buChar char="Ø"/>
            </a:pPr>
            <a:r>
              <a:rPr lang="en-IN" sz="2400" dirty="0">
                <a:latin typeface="Baskerville Old Face" panose="02020602080505020303" pitchFamily="18" charset="0"/>
              </a:rPr>
              <a:t>No special preparation of fixation or staining etc. is needed to study an object under a phase-contrast microscope which saves a lot of time</a:t>
            </a:r>
            <a:r>
              <a:rPr lang="en-IN" sz="2400" dirty="0" smtClean="0">
                <a:latin typeface="Baskerville Old Face" panose="02020602080505020303" pitchFamily="18" charset="0"/>
              </a:rPr>
              <a:t>.</a:t>
            </a:r>
            <a:endParaRPr lang="en-IN" sz="2400" dirty="0">
              <a:latin typeface="Baskerville Old Face" panose="02020602080505020303" pitchFamily="18" charset="0"/>
            </a:endParaRPr>
          </a:p>
        </p:txBody>
      </p:sp>
    </p:spTree>
    <p:extLst>
      <p:ext uri="{BB962C8B-B14F-4D97-AF65-F5344CB8AC3E}">
        <p14:creationId xmlns:p14="http://schemas.microsoft.com/office/powerpoint/2010/main" xmlns="" val="2263209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7704856" cy="4585871"/>
          </a:xfrm>
          <a:prstGeom prst="rect">
            <a:avLst/>
          </a:prstGeom>
          <a:noFill/>
        </p:spPr>
        <p:txBody>
          <a:bodyPr wrap="square" rtlCol="0">
            <a:spAutoFit/>
          </a:bodyPr>
          <a:lstStyle/>
          <a:p>
            <a:r>
              <a:rPr lang="en-IN" sz="2800" b="1" dirty="0" smtClean="0">
                <a:latin typeface="Baskerville Old Face" panose="02020602080505020303" pitchFamily="18" charset="0"/>
              </a:rPr>
              <a:t>Limitations</a:t>
            </a:r>
          </a:p>
          <a:p>
            <a:pPr marL="342900" indent="-342900">
              <a:buBlip>
                <a:blip r:embed="rId2"/>
              </a:buBlip>
            </a:pPr>
            <a:r>
              <a:rPr lang="en-IN" sz="2400" dirty="0">
                <a:latin typeface="Baskerville Old Face" panose="02020602080505020303" pitchFamily="18" charset="0"/>
              </a:rPr>
              <a:t>Phase-contrast condensers and objective lenses add considerable cost to a microscope, and so phase contrast is often not used in teaching labs except perhaps in classes in the health professions</a:t>
            </a:r>
            <a:r>
              <a:rPr lang="en-IN" sz="2400" dirty="0" smtClean="0">
                <a:latin typeface="Baskerville Old Face" panose="02020602080505020303" pitchFamily="18" charset="0"/>
              </a:rPr>
              <a:t>.</a:t>
            </a:r>
          </a:p>
          <a:p>
            <a:pPr marL="342900" indent="-342900">
              <a:buBlip>
                <a:blip r:embed="rId2"/>
              </a:buBlip>
            </a:pPr>
            <a:endParaRPr lang="en-IN" sz="2400" dirty="0">
              <a:latin typeface="Baskerville Old Face" panose="02020602080505020303" pitchFamily="18" charset="0"/>
            </a:endParaRPr>
          </a:p>
          <a:p>
            <a:pPr marL="342900" indent="-342900">
              <a:buBlip>
                <a:blip r:embed="rId2"/>
              </a:buBlip>
            </a:pPr>
            <a:r>
              <a:rPr lang="en-IN" sz="2400" dirty="0">
                <a:latin typeface="Baskerville Old Face" panose="02020602080505020303" pitchFamily="18" charset="0"/>
              </a:rPr>
              <a:t>To use phase-contrast the light path must be aligned</a:t>
            </a:r>
            <a:r>
              <a:rPr lang="en-IN" sz="2400" dirty="0" smtClean="0">
                <a:latin typeface="Baskerville Old Face" panose="02020602080505020303" pitchFamily="18" charset="0"/>
              </a:rPr>
              <a:t>.</a:t>
            </a:r>
          </a:p>
          <a:p>
            <a:endParaRPr lang="en-IN" sz="2400" dirty="0">
              <a:latin typeface="Baskerville Old Face" panose="02020602080505020303" pitchFamily="18" charset="0"/>
            </a:endParaRPr>
          </a:p>
          <a:p>
            <a:pPr marL="342900" indent="-342900">
              <a:buBlip>
                <a:blip r:embed="rId2"/>
              </a:buBlip>
            </a:pPr>
            <a:r>
              <a:rPr lang="en-IN" sz="2400" dirty="0">
                <a:latin typeface="Baskerville Old Face" panose="02020602080505020303" pitchFamily="18" charset="0"/>
              </a:rPr>
              <a:t>Generally, more light is needed for phase contrast than for corresponding bright-field viewing, since the technique is based on the diminishment of the brightness of most objects</a:t>
            </a:r>
            <a:r>
              <a:rPr lang="en-IN" sz="2400" dirty="0" smtClean="0">
                <a:latin typeface="Baskerville Old Face" panose="02020602080505020303" pitchFamily="18" charset="0"/>
              </a:rPr>
              <a:t>.</a:t>
            </a:r>
            <a:endParaRPr lang="en-IN" sz="2400" dirty="0">
              <a:latin typeface="Baskerville Old Face" panose="02020602080505020303" pitchFamily="18" charset="0"/>
            </a:endParaRPr>
          </a:p>
        </p:txBody>
      </p:sp>
    </p:spTree>
    <p:extLst>
      <p:ext uri="{BB962C8B-B14F-4D97-AF65-F5344CB8AC3E}">
        <p14:creationId xmlns:p14="http://schemas.microsoft.com/office/powerpoint/2010/main" xmlns="" val="2326888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7848872" cy="6370975"/>
          </a:xfrm>
          <a:prstGeom prst="rect">
            <a:avLst/>
          </a:prstGeom>
          <a:noFill/>
        </p:spPr>
        <p:txBody>
          <a:bodyPr wrap="square" rtlCol="0">
            <a:spAutoFit/>
          </a:bodyPr>
          <a:lstStyle/>
          <a:p>
            <a:pPr algn="ctr"/>
            <a:r>
              <a:rPr lang="en-IN" sz="2400" b="1" dirty="0" smtClean="0">
                <a:latin typeface="Baskerville Old Face" panose="02020602080505020303" pitchFamily="18" charset="0"/>
              </a:rPr>
              <a:t>Fluorescence Microscope</a:t>
            </a:r>
          </a:p>
          <a:p>
            <a:pPr marL="342900" indent="-342900">
              <a:buBlip>
                <a:blip r:embed="rId2"/>
              </a:buBlip>
            </a:pPr>
            <a:endParaRPr lang="en-IN" sz="2400" dirty="0" smtClean="0">
              <a:latin typeface="Baskerville Old Face" panose="02020602080505020303" pitchFamily="18" charset="0"/>
            </a:endParaRPr>
          </a:p>
          <a:p>
            <a:pPr marL="342900" indent="-342900">
              <a:buBlip>
                <a:blip r:embed="rId2"/>
              </a:buBlip>
            </a:pPr>
            <a:r>
              <a:rPr lang="en-IN" sz="2400" dirty="0" smtClean="0">
                <a:latin typeface="Baskerville Old Face" panose="02020602080505020303" pitchFamily="18" charset="0"/>
              </a:rPr>
              <a:t>A</a:t>
            </a:r>
            <a:r>
              <a:rPr lang="en-IN" sz="2400" dirty="0">
                <a:latin typeface="Baskerville Old Face" panose="02020602080505020303" pitchFamily="18" charset="0"/>
              </a:rPr>
              <a:t> </a:t>
            </a:r>
            <a:r>
              <a:rPr lang="en-IN" sz="2400" b="1" dirty="0">
                <a:latin typeface="Baskerville Old Face" panose="02020602080505020303" pitchFamily="18" charset="0"/>
              </a:rPr>
              <a:t>fluorescence microscope</a:t>
            </a:r>
            <a:r>
              <a:rPr lang="en-IN" sz="2400" dirty="0">
                <a:latin typeface="Baskerville Old Face" panose="02020602080505020303" pitchFamily="18" charset="0"/>
              </a:rPr>
              <a:t> is an optical microscope that uses fluorescence and phosphorescence instead of, or in addition to, reflection and absorption to study properties of organic or inorganic substances</a:t>
            </a:r>
            <a:r>
              <a:rPr lang="en-IN" sz="2400" dirty="0" smtClean="0">
                <a:latin typeface="Baskerville Old Face" panose="02020602080505020303" pitchFamily="18" charset="0"/>
              </a:rPr>
              <a:t>.</a:t>
            </a:r>
          </a:p>
          <a:p>
            <a:pPr marL="342900" indent="-342900">
              <a:buBlip>
                <a:blip r:embed="rId2"/>
              </a:buBlip>
            </a:pPr>
            <a:endParaRPr lang="en-IN" sz="2400" dirty="0">
              <a:latin typeface="Baskerville Old Face" panose="02020602080505020303" pitchFamily="18" charset="0"/>
            </a:endParaRPr>
          </a:p>
          <a:p>
            <a:pPr marL="342900" indent="-342900">
              <a:buBlip>
                <a:blip r:embed="rId2"/>
              </a:buBlip>
            </a:pPr>
            <a:r>
              <a:rPr lang="en-IN" sz="2400" dirty="0">
                <a:latin typeface="Baskerville Old Face" panose="02020602080505020303" pitchFamily="18" charset="0"/>
              </a:rPr>
              <a:t>Fluorescence is the emission of light by a substance that has absorbed light or other electromagnetic </a:t>
            </a:r>
            <a:r>
              <a:rPr lang="en-IN" sz="2400" dirty="0" smtClean="0">
                <a:latin typeface="Baskerville Old Face" panose="02020602080505020303" pitchFamily="18" charset="0"/>
              </a:rPr>
              <a:t>radiation.</a:t>
            </a:r>
          </a:p>
          <a:p>
            <a:pPr marL="342900" indent="-342900">
              <a:buBlip>
                <a:blip r:embed="rId2"/>
              </a:buBlip>
            </a:pPr>
            <a:endParaRPr lang="en-IN" sz="2400" dirty="0">
              <a:latin typeface="Baskerville Old Face" panose="02020602080505020303" pitchFamily="18" charset="0"/>
            </a:endParaRPr>
          </a:p>
          <a:p>
            <a:pPr marL="342900" indent="-342900">
              <a:buBlip>
                <a:blip r:embed="rId2"/>
              </a:buBlip>
            </a:pPr>
            <a:r>
              <a:rPr lang="en-IN" sz="2400" dirty="0" smtClean="0">
                <a:latin typeface="Baskerville Old Face" panose="02020602080505020303" pitchFamily="18" charset="0"/>
              </a:rPr>
              <a:t>Phosphorescence is a specific type of photoluminescence related to fluorescence. </a:t>
            </a:r>
            <a:r>
              <a:rPr lang="en-IN" sz="2400" dirty="0">
                <a:latin typeface="Baskerville Old Face" panose="02020602080505020303" pitchFamily="18" charset="0"/>
              </a:rPr>
              <a:t>Unlike fluorescence, a phosphorescent material does not immediately re-emit the radiation it absorbs</a:t>
            </a:r>
            <a:r>
              <a:rPr lang="en-IN" sz="2400" dirty="0" smtClean="0">
                <a:latin typeface="Baskerville Old Face" panose="02020602080505020303" pitchFamily="18" charset="0"/>
              </a:rPr>
              <a:t>.</a:t>
            </a:r>
          </a:p>
          <a:p>
            <a:pPr marL="342900" indent="-342900">
              <a:buBlip>
                <a:blip r:embed="rId2"/>
              </a:buBlip>
            </a:pPr>
            <a:endParaRPr lang="en-IN" sz="2400" dirty="0">
              <a:latin typeface="Baskerville Old Face" panose="02020602080505020303" pitchFamily="18" charset="0"/>
            </a:endParaRPr>
          </a:p>
          <a:p>
            <a:pPr marL="342900" indent="-342900">
              <a:buBlip>
                <a:blip r:embed="rId2"/>
              </a:buBlip>
            </a:pPr>
            <a:r>
              <a:rPr lang="en-IN" sz="2400" dirty="0">
                <a:latin typeface="Baskerville Old Face" panose="02020602080505020303" pitchFamily="18" charset="0"/>
              </a:rPr>
              <a:t>The fluorescence microscope was devised in the early part of the twentieth century by August </a:t>
            </a:r>
            <a:r>
              <a:rPr lang="en-IN" sz="2400" dirty="0" err="1" smtClean="0">
                <a:latin typeface="Baskerville Old Face" panose="02020602080505020303" pitchFamily="18" charset="0"/>
              </a:rPr>
              <a:t>Köhler</a:t>
            </a:r>
            <a:r>
              <a:rPr lang="en-IN" sz="2400" dirty="0">
                <a:latin typeface="Baskerville Old Face" panose="02020602080505020303" pitchFamily="18" charset="0"/>
              </a:rPr>
              <a:t> </a:t>
            </a:r>
            <a:r>
              <a:rPr lang="en-IN" sz="2400" dirty="0" smtClean="0">
                <a:latin typeface="Baskerville Old Face" panose="02020602080505020303" pitchFamily="18" charset="0"/>
              </a:rPr>
              <a:t>and his team.</a:t>
            </a:r>
            <a:endParaRPr lang="en-IN" sz="2400" dirty="0">
              <a:latin typeface="Baskerville Old Face" panose="02020602080505020303" pitchFamily="18" charset="0"/>
            </a:endParaRPr>
          </a:p>
        </p:txBody>
      </p:sp>
    </p:spTree>
    <p:extLst>
      <p:ext uri="{BB962C8B-B14F-4D97-AF65-F5344CB8AC3E}">
        <p14:creationId xmlns:p14="http://schemas.microsoft.com/office/powerpoint/2010/main" xmlns="" val="4078316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7848872" cy="6001643"/>
          </a:xfrm>
          <a:prstGeom prst="rect">
            <a:avLst/>
          </a:prstGeom>
          <a:noFill/>
        </p:spPr>
        <p:txBody>
          <a:bodyPr wrap="square" rtlCol="0">
            <a:spAutoFit/>
          </a:bodyPr>
          <a:lstStyle/>
          <a:p>
            <a:r>
              <a:rPr lang="en-IN" sz="2400" dirty="0" smtClean="0">
                <a:latin typeface="Baskerville Old Face" panose="02020602080505020303" pitchFamily="18" charset="0"/>
              </a:rPr>
              <a:t>When light is passed through some object, the object absorbs the light and re emit light with longer wavelength. This phenomenon is known as luminescence.</a:t>
            </a:r>
          </a:p>
          <a:p>
            <a:endParaRPr lang="en-IN" sz="2400" dirty="0">
              <a:latin typeface="Baskerville Old Face" panose="02020602080505020303" pitchFamily="18" charset="0"/>
            </a:endParaRPr>
          </a:p>
          <a:p>
            <a:r>
              <a:rPr lang="en-IN" sz="2400" dirty="0" smtClean="0">
                <a:latin typeface="Baskerville Old Face" panose="02020602080505020303" pitchFamily="18" charset="0"/>
              </a:rPr>
              <a:t>Like wise many chemicals absorbs light with shorter wavelength and emit light with longer wavelength. This phenomenon is termed as fluorescence.</a:t>
            </a:r>
          </a:p>
          <a:p>
            <a:endParaRPr lang="en-IN" sz="2400" dirty="0">
              <a:latin typeface="Baskerville Old Face" panose="02020602080505020303" pitchFamily="18" charset="0"/>
            </a:endParaRPr>
          </a:p>
          <a:p>
            <a:r>
              <a:rPr lang="en-IN" sz="2400" b="1" dirty="0" smtClean="0">
                <a:latin typeface="Baskerville Old Face" panose="02020602080505020303" pitchFamily="18" charset="0"/>
              </a:rPr>
              <a:t>Fluorescence</a:t>
            </a:r>
            <a:r>
              <a:rPr lang="en-IN" sz="2400" dirty="0" smtClean="0">
                <a:latin typeface="Baskerville Old Face" panose="02020602080505020303" pitchFamily="18" charset="0"/>
              </a:rPr>
              <a:t> is two types </a:t>
            </a:r>
          </a:p>
          <a:p>
            <a:pPr marL="2171700" lvl="4" indent="-342900">
              <a:buFont typeface="Wingdings" panose="05000000000000000000" pitchFamily="2" charset="2"/>
              <a:buChar char="v"/>
            </a:pPr>
            <a:r>
              <a:rPr lang="en-IN" sz="2400" dirty="0" smtClean="0">
                <a:latin typeface="Baskerville Old Face" panose="02020602080505020303" pitchFamily="18" charset="0"/>
              </a:rPr>
              <a:t>Auto fluorescence</a:t>
            </a:r>
          </a:p>
          <a:p>
            <a:pPr marL="2171700" lvl="4" indent="-342900">
              <a:buFont typeface="Wingdings" panose="05000000000000000000" pitchFamily="2" charset="2"/>
              <a:buChar char="v"/>
            </a:pPr>
            <a:r>
              <a:rPr lang="en-IN" sz="2400" dirty="0" smtClean="0">
                <a:latin typeface="Baskerville Old Face" panose="02020602080505020303" pitchFamily="18" charset="0"/>
              </a:rPr>
              <a:t>Secondary fluorescence</a:t>
            </a:r>
          </a:p>
          <a:p>
            <a:endParaRPr lang="en-IN" sz="2400" dirty="0" smtClean="0">
              <a:latin typeface="Baskerville Old Face" panose="02020602080505020303" pitchFamily="18" charset="0"/>
            </a:endParaRPr>
          </a:p>
          <a:p>
            <a:r>
              <a:rPr lang="en-IN" sz="2400" dirty="0" smtClean="0">
                <a:latin typeface="Baskerville Old Face" panose="02020602080505020303" pitchFamily="18" charset="0"/>
              </a:rPr>
              <a:t>The substance which fluorescence by themselves are termed as Auto fluorescence. But when they combined with fluorescence light they fluorescence immediately and that type of substances are termed as secondary fluorescence.</a:t>
            </a:r>
            <a:endParaRPr lang="en-IN" sz="2400" dirty="0">
              <a:latin typeface="Baskerville Old Face" panose="02020602080505020303" pitchFamily="18" charset="0"/>
            </a:endParaRPr>
          </a:p>
        </p:txBody>
      </p:sp>
    </p:spTree>
    <p:extLst>
      <p:ext uri="{BB962C8B-B14F-4D97-AF65-F5344CB8AC3E}">
        <p14:creationId xmlns:p14="http://schemas.microsoft.com/office/powerpoint/2010/main" xmlns="" val="3145118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7848872" cy="6001643"/>
          </a:xfrm>
          <a:prstGeom prst="rect">
            <a:avLst/>
          </a:prstGeom>
          <a:noFill/>
        </p:spPr>
        <p:txBody>
          <a:bodyPr wrap="square" rtlCol="0">
            <a:spAutoFit/>
          </a:bodyPr>
          <a:lstStyle/>
          <a:p>
            <a:r>
              <a:rPr lang="en-IN" sz="2400" b="1" dirty="0" smtClean="0">
                <a:latin typeface="Baskerville Old Face" panose="02020602080505020303" pitchFamily="18" charset="0"/>
              </a:rPr>
              <a:t>Working Principle</a:t>
            </a:r>
          </a:p>
          <a:p>
            <a:pPr marL="342900" indent="-342900">
              <a:buFont typeface="Wingdings" panose="05000000000000000000" pitchFamily="2" charset="2"/>
              <a:buChar char="§"/>
            </a:pPr>
            <a:r>
              <a:rPr lang="en-IN" sz="2400" dirty="0" smtClean="0">
                <a:latin typeface="Baskerville Old Face" panose="02020602080505020303" pitchFamily="18" charset="0"/>
              </a:rPr>
              <a:t>In this case of microscope the source of light is either Mercury arc lamp or Xenon arc lamp.</a:t>
            </a:r>
          </a:p>
          <a:p>
            <a:pPr marL="342900" indent="-342900">
              <a:buFont typeface="Wingdings" panose="05000000000000000000" pitchFamily="2" charset="2"/>
              <a:buChar char="§"/>
            </a:pPr>
            <a:endParaRPr lang="en-IN" sz="2400" dirty="0" smtClean="0">
              <a:latin typeface="Baskerville Old Face" panose="02020602080505020303" pitchFamily="18" charset="0"/>
            </a:endParaRPr>
          </a:p>
          <a:p>
            <a:pPr marL="342900" indent="-342900">
              <a:buFont typeface="Wingdings" panose="05000000000000000000" pitchFamily="2" charset="2"/>
              <a:buChar char="§"/>
            </a:pPr>
            <a:r>
              <a:rPr lang="en-IN" sz="2400" dirty="0" smtClean="0">
                <a:latin typeface="Baskerville Old Face" panose="02020602080505020303" pitchFamily="18" charset="0"/>
              </a:rPr>
              <a:t>In addition to objective and ocular lens the two special filters are used. They are </a:t>
            </a:r>
          </a:p>
          <a:p>
            <a:endParaRPr lang="en-IN" sz="2400" dirty="0">
              <a:latin typeface="Baskerville Old Face" panose="02020602080505020303" pitchFamily="18" charset="0"/>
            </a:endParaRPr>
          </a:p>
          <a:p>
            <a:pPr marL="1828800" lvl="3" indent="-457200">
              <a:buAutoNum type="arabicPeriod"/>
            </a:pPr>
            <a:r>
              <a:rPr lang="en-IN" sz="2400" b="1" dirty="0" smtClean="0">
                <a:latin typeface="Baskerville Old Face" panose="02020602080505020303" pitchFamily="18" charset="0"/>
              </a:rPr>
              <a:t>Source or Exciter filter</a:t>
            </a:r>
          </a:p>
          <a:p>
            <a:pPr marL="1828800" lvl="3" indent="-457200">
              <a:buAutoNum type="arabicPeriod"/>
            </a:pPr>
            <a:r>
              <a:rPr lang="en-IN" sz="2400" b="1" dirty="0" smtClean="0">
                <a:latin typeface="Baskerville Old Face" panose="02020602080505020303" pitchFamily="18" charset="0"/>
              </a:rPr>
              <a:t>Barrier or Emission or Complementary filter</a:t>
            </a:r>
          </a:p>
          <a:p>
            <a:endParaRPr lang="en-IN" sz="2400" dirty="0">
              <a:latin typeface="Baskerville Old Face" panose="02020602080505020303" pitchFamily="18" charset="0"/>
            </a:endParaRPr>
          </a:p>
          <a:p>
            <a:pPr marL="457200" indent="-457200">
              <a:buAutoNum type="arabicPeriod"/>
            </a:pPr>
            <a:r>
              <a:rPr lang="en-IN" sz="2400" b="1" dirty="0" smtClean="0">
                <a:latin typeface="Baskerville Old Face" panose="02020602080505020303" pitchFamily="18" charset="0"/>
              </a:rPr>
              <a:t>Source filter</a:t>
            </a:r>
          </a:p>
          <a:p>
            <a:r>
              <a:rPr lang="en-IN" sz="2400" dirty="0" smtClean="0">
                <a:latin typeface="Baskerville Old Face" panose="02020602080505020303" pitchFamily="18" charset="0"/>
              </a:rPr>
              <a:t>	</a:t>
            </a:r>
          </a:p>
          <a:p>
            <a:r>
              <a:rPr lang="en-IN" sz="2400" dirty="0">
                <a:latin typeface="Baskerville Old Face" panose="02020602080505020303" pitchFamily="18" charset="0"/>
              </a:rPr>
              <a:t>	</a:t>
            </a:r>
            <a:r>
              <a:rPr lang="en-IN" sz="2400" dirty="0" smtClean="0">
                <a:latin typeface="Baskerville Old Face" panose="02020602080505020303" pitchFamily="18" charset="0"/>
              </a:rPr>
              <a:t>This filter is placed between the source of mercury lamp and dichromatic mirror . This filter allows only the UV light to illuminate the specimen because the source may consists of visible light in addition with UV light.</a:t>
            </a:r>
            <a:endParaRPr lang="en-IN" sz="2400" dirty="0">
              <a:latin typeface="Baskerville Old Face" panose="02020602080505020303" pitchFamily="18" charset="0"/>
            </a:endParaRPr>
          </a:p>
        </p:txBody>
      </p:sp>
    </p:spTree>
    <p:extLst>
      <p:ext uri="{BB962C8B-B14F-4D97-AF65-F5344CB8AC3E}">
        <p14:creationId xmlns:p14="http://schemas.microsoft.com/office/powerpoint/2010/main" xmlns="" val="801360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luorescent Microscop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19672" y="2963649"/>
            <a:ext cx="5029200" cy="391477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79512" y="116632"/>
            <a:ext cx="7920880" cy="2308324"/>
          </a:xfrm>
          <a:prstGeom prst="rect">
            <a:avLst/>
          </a:prstGeom>
          <a:noFill/>
        </p:spPr>
        <p:txBody>
          <a:bodyPr wrap="square" rtlCol="0">
            <a:spAutoFit/>
          </a:bodyPr>
          <a:lstStyle/>
          <a:p>
            <a:r>
              <a:rPr lang="en-IN" sz="2400" b="1" dirty="0" smtClean="0">
                <a:latin typeface="Baskerville Old Face" panose="02020602080505020303" pitchFamily="18" charset="0"/>
              </a:rPr>
              <a:t>2. Barrier or Emission or Complementary filter</a:t>
            </a:r>
          </a:p>
          <a:p>
            <a:endParaRPr lang="en-IN" sz="2400" dirty="0" smtClean="0">
              <a:latin typeface="Baskerville Old Face" panose="02020602080505020303" pitchFamily="18" charset="0"/>
            </a:endParaRPr>
          </a:p>
          <a:p>
            <a:r>
              <a:rPr lang="en-IN" sz="2400" dirty="0">
                <a:latin typeface="Baskerville Old Face" panose="02020602080505020303" pitchFamily="18" charset="0"/>
              </a:rPr>
              <a:t>	</a:t>
            </a:r>
            <a:r>
              <a:rPr lang="en-IN" sz="2400" dirty="0" smtClean="0">
                <a:latin typeface="Baskerville Old Face" panose="02020602080505020303" pitchFamily="18" charset="0"/>
              </a:rPr>
              <a:t>This filter is fitted in front of the eye piece. This filter is provided to filter the UV light residue which are not absorbed by the specimen. This is a safety filter for protecting our eyes from hazardous UV light.</a:t>
            </a:r>
            <a:endParaRPr lang="en-IN" sz="2400" dirty="0">
              <a:latin typeface="Baskerville Old Face" panose="02020602080505020303" pitchFamily="18" charset="0"/>
            </a:endParaRPr>
          </a:p>
        </p:txBody>
      </p:sp>
    </p:spTree>
    <p:extLst>
      <p:ext uri="{BB962C8B-B14F-4D97-AF65-F5344CB8AC3E}">
        <p14:creationId xmlns:p14="http://schemas.microsoft.com/office/powerpoint/2010/main" xmlns="" val="2373384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7848872" cy="6370975"/>
          </a:xfrm>
          <a:prstGeom prst="rect">
            <a:avLst/>
          </a:prstGeom>
          <a:noFill/>
        </p:spPr>
        <p:txBody>
          <a:bodyPr wrap="square" rtlCol="0">
            <a:spAutoFit/>
          </a:bodyPr>
          <a:lstStyle/>
          <a:p>
            <a:pPr algn="ctr"/>
            <a:r>
              <a:rPr lang="en-IN" sz="2400" b="1" dirty="0" smtClean="0">
                <a:latin typeface="Georgia" panose="02040502050405020303" pitchFamily="18" charset="0"/>
              </a:rPr>
              <a:t>Terms and Definitions</a:t>
            </a:r>
            <a:r>
              <a:rPr lang="en-IN" sz="2400" dirty="0" smtClean="0">
                <a:latin typeface="Georgia" panose="02040502050405020303" pitchFamily="18" charset="0"/>
              </a:rPr>
              <a:t> </a:t>
            </a:r>
          </a:p>
          <a:p>
            <a:pPr marL="342900" indent="-342900">
              <a:buBlip>
                <a:blip r:embed="rId2"/>
              </a:buBlip>
            </a:pPr>
            <a:endParaRPr lang="en-IN" sz="2400" dirty="0" smtClean="0">
              <a:latin typeface="Georgia" panose="02040502050405020303" pitchFamily="18" charset="0"/>
            </a:endParaRPr>
          </a:p>
          <a:p>
            <a:pPr marL="342900" indent="-342900">
              <a:buBlip>
                <a:blip r:embed="rId2"/>
              </a:buBlip>
            </a:pPr>
            <a:r>
              <a:rPr lang="en-IN" sz="2400" b="1" dirty="0" smtClean="0">
                <a:latin typeface="Georgia" panose="02040502050405020303" pitchFamily="18" charset="0"/>
              </a:rPr>
              <a:t>Magnification</a:t>
            </a:r>
          </a:p>
          <a:p>
            <a:pPr marL="1257300" lvl="2" indent="-342900">
              <a:buBlip>
                <a:blip r:embed="rId3"/>
              </a:buBlip>
            </a:pPr>
            <a:r>
              <a:rPr lang="en-IN" sz="2400" dirty="0" smtClean="0">
                <a:latin typeface="Georgia" panose="02040502050405020303" pitchFamily="18" charset="0"/>
              </a:rPr>
              <a:t>The objective lens magnifies the specimen and produces a real image.</a:t>
            </a:r>
          </a:p>
          <a:p>
            <a:pPr marL="342900" indent="-342900">
              <a:buBlip>
                <a:blip r:embed="rId3"/>
              </a:buBlip>
            </a:pPr>
            <a:endParaRPr lang="en-IN" sz="2400" dirty="0">
              <a:latin typeface="Georgia" panose="02040502050405020303" pitchFamily="18" charset="0"/>
            </a:endParaRPr>
          </a:p>
          <a:p>
            <a:pPr marL="1257300" lvl="2" indent="-342900">
              <a:buBlip>
                <a:blip r:embed="rId3"/>
              </a:buBlip>
            </a:pPr>
            <a:r>
              <a:rPr lang="en-IN" sz="2400" dirty="0" smtClean="0">
                <a:latin typeface="Georgia" panose="02040502050405020303" pitchFamily="18" charset="0"/>
              </a:rPr>
              <a:t>Three objective lens are attached to the nose of the microscope.</a:t>
            </a:r>
          </a:p>
          <a:p>
            <a:pPr marL="342900" indent="-342900">
              <a:buBlip>
                <a:blip r:embed="rId3"/>
              </a:buBlip>
            </a:pPr>
            <a:endParaRPr lang="en-IN" sz="2400" dirty="0">
              <a:latin typeface="Georgia" panose="02040502050405020303" pitchFamily="18" charset="0"/>
            </a:endParaRPr>
          </a:p>
          <a:p>
            <a:pPr marL="1257300" lvl="2" indent="-342900">
              <a:buBlip>
                <a:blip r:embed="rId3"/>
              </a:buBlip>
            </a:pPr>
            <a:r>
              <a:rPr lang="en-IN" sz="2400" dirty="0" smtClean="0">
                <a:latin typeface="Georgia" panose="02040502050405020303" pitchFamily="18" charset="0"/>
              </a:rPr>
              <a:t>In lower power the magnification of the objective lens is 10x and the high power magnifying objective lens include 40x, 100x.</a:t>
            </a:r>
          </a:p>
          <a:p>
            <a:pPr marL="342900" indent="-342900">
              <a:buBlip>
                <a:blip r:embed="rId3"/>
              </a:buBlip>
            </a:pPr>
            <a:endParaRPr lang="en-IN" sz="2400" dirty="0">
              <a:latin typeface="Georgia" panose="02040502050405020303" pitchFamily="18" charset="0"/>
            </a:endParaRPr>
          </a:p>
          <a:p>
            <a:pPr marL="1257300" lvl="2" indent="-342900">
              <a:buBlip>
                <a:blip r:embed="rId3"/>
              </a:buBlip>
            </a:pPr>
            <a:r>
              <a:rPr lang="en-IN" sz="2400" dirty="0" smtClean="0">
                <a:latin typeface="Georgia" panose="02040502050405020303" pitchFamily="18" charset="0"/>
              </a:rPr>
              <a:t>The real image is produced by objective lens is further magnified by ocular lens and thereby, the real image is converted into virtual image. The image is seen by the observer.</a:t>
            </a:r>
            <a:endParaRPr lang="en-IN" sz="2400" dirty="0">
              <a:latin typeface="Georgia" panose="02040502050405020303" pitchFamily="18" charset="0"/>
            </a:endParaRPr>
          </a:p>
        </p:txBody>
      </p:sp>
    </p:spTree>
    <p:extLst>
      <p:ext uri="{BB962C8B-B14F-4D97-AF65-F5344CB8AC3E}">
        <p14:creationId xmlns:p14="http://schemas.microsoft.com/office/powerpoint/2010/main" xmlns="" val="15948038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7848872" cy="6001643"/>
          </a:xfrm>
          <a:prstGeom prst="rect">
            <a:avLst/>
          </a:prstGeom>
          <a:noFill/>
        </p:spPr>
        <p:txBody>
          <a:bodyPr wrap="square" rtlCol="0">
            <a:spAutoFit/>
          </a:bodyPr>
          <a:lstStyle/>
          <a:p>
            <a:r>
              <a:rPr lang="en-IN" sz="2400" b="1" dirty="0" smtClean="0">
                <a:latin typeface="Baskerville Old Face" panose="02020602080505020303" pitchFamily="18" charset="0"/>
              </a:rPr>
              <a:t>Special feature of Fluorescence Microscope</a:t>
            </a:r>
          </a:p>
          <a:p>
            <a:pPr marL="342900" indent="-342900">
              <a:buBlip>
                <a:blip r:embed="rId2"/>
              </a:buBlip>
            </a:pPr>
            <a:r>
              <a:rPr lang="en-IN" sz="2400" dirty="0" smtClean="0">
                <a:latin typeface="Baskerville Old Face" panose="02020602080505020303" pitchFamily="18" charset="0"/>
              </a:rPr>
              <a:t>The high intensity mercury lamp is used as the light source. </a:t>
            </a:r>
          </a:p>
          <a:p>
            <a:pPr marL="342900" indent="-342900">
              <a:buBlip>
                <a:blip r:embed="rId2"/>
              </a:buBlip>
            </a:pPr>
            <a:endParaRPr lang="en-IN" sz="2400" dirty="0">
              <a:latin typeface="Baskerville Old Face" panose="02020602080505020303" pitchFamily="18" charset="0"/>
            </a:endParaRPr>
          </a:p>
          <a:p>
            <a:pPr marL="342900" indent="-342900">
              <a:buBlip>
                <a:blip r:embed="rId2"/>
              </a:buBlip>
            </a:pPr>
            <a:r>
              <a:rPr lang="en-IN" sz="2400" dirty="0" smtClean="0">
                <a:latin typeface="Baskerville Old Face" panose="02020602080505020303" pitchFamily="18" charset="0"/>
              </a:rPr>
              <a:t>The excited filter transmits only blue light to the specimen and blocks out all other </a:t>
            </a:r>
            <a:r>
              <a:rPr lang="en-IN" sz="2400" dirty="0" err="1" smtClean="0">
                <a:latin typeface="Baskerville Old Face" panose="02020602080505020303" pitchFamily="18" charset="0"/>
              </a:rPr>
              <a:t>color</a:t>
            </a:r>
            <a:r>
              <a:rPr lang="en-IN" sz="2400" dirty="0" smtClean="0">
                <a:latin typeface="Baskerville Old Face" panose="02020602080505020303" pitchFamily="18" charset="0"/>
              </a:rPr>
              <a:t>.</a:t>
            </a:r>
          </a:p>
          <a:p>
            <a:pPr marL="342900" indent="-342900">
              <a:buBlip>
                <a:blip r:embed="rId2"/>
              </a:buBlip>
            </a:pPr>
            <a:endParaRPr lang="en-IN" sz="2400" dirty="0">
              <a:latin typeface="Baskerville Old Face" panose="02020602080505020303" pitchFamily="18" charset="0"/>
            </a:endParaRPr>
          </a:p>
          <a:p>
            <a:pPr marL="342900" indent="-342900">
              <a:buBlip>
                <a:blip r:embed="rId2"/>
              </a:buBlip>
            </a:pPr>
            <a:r>
              <a:rPr lang="en-IN" sz="2400" dirty="0" smtClean="0">
                <a:latin typeface="Baskerville Old Face" panose="02020602080505020303" pitchFamily="18" charset="0"/>
              </a:rPr>
              <a:t> The blue light is reflected downwards to the specimen by Dichromatic mirror (which reflects light of one colour but transmits light of another </a:t>
            </a:r>
            <a:r>
              <a:rPr lang="en-IN" sz="2400" dirty="0" err="1" smtClean="0">
                <a:latin typeface="Baskerville Old Face" panose="02020602080505020303" pitchFamily="18" charset="0"/>
              </a:rPr>
              <a:t>color</a:t>
            </a:r>
            <a:r>
              <a:rPr lang="en-IN" sz="2400" dirty="0" smtClean="0">
                <a:latin typeface="Baskerville Old Face" panose="02020602080505020303" pitchFamily="18" charset="0"/>
              </a:rPr>
              <a:t>).</a:t>
            </a:r>
          </a:p>
          <a:p>
            <a:pPr marL="342900" indent="-342900">
              <a:buBlip>
                <a:blip r:embed="rId2"/>
              </a:buBlip>
            </a:pPr>
            <a:endParaRPr lang="en-IN" sz="2400" dirty="0" smtClean="0">
              <a:latin typeface="Baskerville Old Face" panose="02020602080505020303" pitchFamily="18" charset="0"/>
            </a:endParaRPr>
          </a:p>
          <a:p>
            <a:pPr marL="342900" indent="-342900">
              <a:buBlip>
                <a:blip r:embed="rId2"/>
              </a:buBlip>
            </a:pPr>
            <a:r>
              <a:rPr lang="en-IN" sz="2400" dirty="0" smtClean="0">
                <a:latin typeface="Baskerville Old Face" panose="02020602080505020303" pitchFamily="18" charset="0"/>
              </a:rPr>
              <a:t>The specimen is stained with fluorescent dye.</a:t>
            </a:r>
          </a:p>
          <a:p>
            <a:pPr marL="342900" indent="-342900">
              <a:buBlip>
                <a:blip r:embed="rId2"/>
              </a:buBlip>
            </a:pPr>
            <a:endParaRPr lang="en-IN" sz="2400" dirty="0">
              <a:latin typeface="Baskerville Old Face" panose="02020602080505020303" pitchFamily="18" charset="0"/>
            </a:endParaRPr>
          </a:p>
          <a:p>
            <a:pPr marL="342900" indent="-342900">
              <a:buBlip>
                <a:blip r:embed="rId2"/>
              </a:buBlip>
            </a:pPr>
            <a:r>
              <a:rPr lang="en-IN" sz="2400" dirty="0" smtClean="0">
                <a:latin typeface="Baskerville Old Face" panose="02020602080505020303" pitchFamily="18" charset="0"/>
              </a:rPr>
              <a:t>The stained potion absorbs blue light and emit green light which travels upward and penetrates the dichromatic mirror  and reaches the barrier or emission filter. </a:t>
            </a:r>
            <a:endParaRPr lang="en-IN" sz="2400" dirty="0">
              <a:latin typeface="Baskerville Old Face" panose="02020602080505020303" pitchFamily="18" charset="0"/>
            </a:endParaRPr>
          </a:p>
          <a:p>
            <a:pPr marL="342900" indent="-342900">
              <a:buBlip>
                <a:blip r:embed="rId2"/>
              </a:buBlip>
            </a:pPr>
            <a:endParaRPr lang="en-IN" sz="2400" dirty="0">
              <a:latin typeface="Baskerville Old Face" panose="02020602080505020303" pitchFamily="18" charset="0"/>
            </a:endParaRPr>
          </a:p>
        </p:txBody>
      </p:sp>
    </p:spTree>
    <p:extLst>
      <p:ext uri="{BB962C8B-B14F-4D97-AF65-F5344CB8AC3E}">
        <p14:creationId xmlns:p14="http://schemas.microsoft.com/office/powerpoint/2010/main" xmlns="" val="288564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7776864" cy="6370975"/>
          </a:xfrm>
          <a:prstGeom prst="rect">
            <a:avLst/>
          </a:prstGeom>
          <a:noFill/>
        </p:spPr>
        <p:txBody>
          <a:bodyPr wrap="square" rtlCol="0">
            <a:spAutoFit/>
          </a:bodyPr>
          <a:lstStyle/>
          <a:p>
            <a:pPr marL="457200" indent="-457200">
              <a:buBlip>
                <a:blip r:embed="rId2"/>
              </a:buBlip>
            </a:pPr>
            <a:r>
              <a:rPr lang="en-IN" sz="2400" dirty="0" smtClean="0">
                <a:latin typeface="Baskerville Old Face" panose="02020602080505020303" pitchFamily="18" charset="0"/>
              </a:rPr>
              <a:t>This filter allows only the green light to pass the eye. However it blocks out any residual blue light from the specimen. </a:t>
            </a:r>
          </a:p>
          <a:p>
            <a:pPr marL="457200" indent="-457200">
              <a:buBlip>
                <a:blip r:embed="rId2"/>
              </a:buBlip>
            </a:pPr>
            <a:endParaRPr lang="en-IN" sz="2400" dirty="0">
              <a:latin typeface="Baskerville Old Face" panose="02020602080505020303" pitchFamily="18" charset="0"/>
            </a:endParaRPr>
          </a:p>
          <a:p>
            <a:pPr marL="457200" indent="-457200">
              <a:buBlip>
                <a:blip r:embed="rId2"/>
              </a:buBlip>
            </a:pPr>
            <a:r>
              <a:rPr lang="en-IN" sz="2400" dirty="0" smtClean="0">
                <a:latin typeface="Baskerville Old Face" panose="02020602080505020303" pitchFamily="18" charset="0"/>
              </a:rPr>
              <a:t>The stained portion of the specimen has glowing green against the black background.</a:t>
            </a:r>
          </a:p>
          <a:p>
            <a:pPr marL="457200" indent="-457200">
              <a:buBlip>
                <a:blip r:embed="rId2"/>
              </a:buBlip>
            </a:pPr>
            <a:endParaRPr lang="en-IN" sz="2400" dirty="0">
              <a:latin typeface="Baskerville Old Face" panose="02020602080505020303" pitchFamily="18" charset="0"/>
            </a:endParaRPr>
          </a:p>
          <a:p>
            <a:pPr marL="457200" indent="-457200">
              <a:buBlip>
                <a:blip r:embed="rId2"/>
              </a:buBlip>
            </a:pPr>
            <a:r>
              <a:rPr lang="en-IN" sz="2400" dirty="0" smtClean="0">
                <a:latin typeface="Baskerville Old Face" panose="02020602080505020303" pitchFamily="18" charset="0"/>
              </a:rPr>
              <a:t>The object or specimen appear bright against the dark background.</a:t>
            </a:r>
          </a:p>
          <a:p>
            <a:pPr marL="457200" indent="-457200">
              <a:buBlip>
                <a:blip r:embed="rId2"/>
              </a:buBlip>
            </a:pPr>
            <a:endParaRPr lang="en-IN" sz="2400" dirty="0">
              <a:latin typeface="Baskerville Old Face" panose="02020602080505020303" pitchFamily="18" charset="0"/>
            </a:endParaRPr>
          </a:p>
          <a:p>
            <a:r>
              <a:rPr lang="en-IN" sz="2400" b="1" dirty="0" smtClean="0">
                <a:latin typeface="Baskerville Old Face" panose="02020602080505020303" pitchFamily="18" charset="0"/>
              </a:rPr>
              <a:t>Applications</a:t>
            </a:r>
          </a:p>
          <a:p>
            <a:pPr marL="342900" indent="-342900">
              <a:buFont typeface="Arial" panose="020B0604020202020204" pitchFamily="34" charset="0"/>
              <a:buChar char="•"/>
            </a:pPr>
            <a:r>
              <a:rPr lang="en-IN" sz="2400" dirty="0">
                <a:latin typeface="Baskerville Old Face" panose="02020602080505020303" pitchFamily="18" charset="0"/>
              </a:rPr>
              <a:t>To identify structures in fixed and live biological samples. </a:t>
            </a:r>
            <a:endParaRPr lang="en-IN" sz="2400" dirty="0" smtClean="0">
              <a:latin typeface="Baskerville Old Face" panose="02020602080505020303" pitchFamily="18" charset="0"/>
            </a:endParaRPr>
          </a:p>
          <a:p>
            <a:endParaRPr lang="en-IN" sz="2400" dirty="0">
              <a:latin typeface="Baskerville Old Face" panose="02020602080505020303" pitchFamily="18" charset="0"/>
            </a:endParaRPr>
          </a:p>
          <a:p>
            <a:pPr marL="342900" indent="-342900">
              <a:buFont typeface="Arial" panose="020B0604020202020204" pitchFamily="34" charset="0"/>
              <a:buChar char="•"/>
            </a:pPr>
            <a:r>
              <a:rPr lang="en-IN" sz="2400" dirty="0">
                <a:latin typeface="Baskerville Old Face" panose="02020602080505020303" pitchFamily="18" charset="0"/>
              </a:rPr>
              <a:t>Fluorescence microscopy is a common tool for today’s life science research because it allows the use of </a:t>
            </a:r>
            <a:r>
              <a:rPr lang="en-IN" sz="2400" dirty="0" err="1">
                <a:latin typeface="Baskerville Old Face" panose="02020602080505020303" pitchFamily="18" charset="0"/>
              </a:rPr>
              <a:t>multicolor</a:t>
            </a:r>
            <a:r>
              <a:rPr lang="en-IN" sz="2400" dirty="0">
                <a:latin typeface="Baskerville Old Face" panose="02020602080505020303" pitchFamily="18" charset="0"/>
              </a:rPr>
              <a:t> staining, </a:t>
            </a:r>
            <a:r>
              <a:rPr lang="en-IN" sz="2400" dirty="0" smtClean="0">
                <a:latin typeface="Baskerville Old Face" panose="02020602080505020303" pitchFamily="18" charset="0"/>
              </a:rPr>
              <a:t>labelling </a:t>
            </a:r>
            <a:r>
              <a:rPr lang="en-IN" sz="2400" dirty="0">
                <a:latin typeface="Baskerville Old Face" panose="02020602080505020303" pitchFamily="18" charset="0"/>
              </a:rPr>
              <a:t>of structures within cells, and the </a:t>
            </a:r>
            <a:r>
              <a:rPr lang="en-IN" sz="2400" dirty="0" smtClean="0">
                <a:latin typeface="Baskerville Old Face" panose="02020602080505020303" pitchFamily="18" charset="0"/>
              </a:rPr>
              <a:t>measurement </a:t>
            </a:r>
            <a:r>
              <a:rPr lang="en-IN" sz="2400" dirty="0">
                <a:latin typeface="Baskerville Old Face" panose="02020602080505020303" pitchFamily="18" charset="0"/>
              </a:rPr>
              <a:t>of the physiological state of a cell</a:t>
            </a:r>
            <a:r>
              <a:rPr lang="en-IN" sz="2400" dirty="0" smtClean="0">
                <a:latin typeface="Baskerville Old Face" panose="02020602080505020303" pitchFamily="18" charset="0"/>
              </a:rPr>
              <a:t>.</a:t>
            </a:r>
            <a:endParaRPr lang="en-IN" sz="2400" dirty="0">
              <a:latin typeface="Baskerville Old Face" panose="02020602080505020303" pitchFamily="18" charset="0"/>
            </a:endParaRPr>
          </a:p>
        </p:txBody>
      </p:sp>
    </p:spTree>
    <p:extLst>
      <p:ext uri="{BB962C8B-B14F-4D97-AF65-F5344CB8AC3E}">
        <p14:creationId xmlns:p14="http://schemas.microsoft.com/office/powerpoint/2010/main" xmlns="" val="20945853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7848872" cy="6001643"/>
          </a:xfrm>
          <a:prstGeom prst="rect">
            <a:avLst/>
          </a:prstGeom>
          <a:noFill/>
        </p:spPr>
        <p:txBody>
          <a:bodyPr wrap="square" rtlCol="0">
            <a:spAutoFit/>
          </a:bodyPr>
          <a:lstStyle/>
          <a:p>
            <a:r>
              <a:rPr lang="en-IN" sz="2400" b="1" dirty="0" smtClean="0">
                <a:latin typeface="Baskerville Old Face" panose="02020602080505020303" pitchFamily="18" charset="0"/>
              </a:rPr>
              <a:t>Advantages</a:t>
            </a:r>
            <a:r>
              <a:rPr lang="en-IN" sz="2400" dirty="0" smtClean="0">
                <a:latin typeface="Baskerville Old Face" panose="02020602080505020303" pitchFamily="18" charset="0"/>
              </a:rPr>
              <a:t> </a:t>
            </a:r>
          </a:p>
          <a:p>
            <a:endParaRPr lang="en-IN" sz="2400" dirty="0" smtClean="0">
              <a:latin typeface="Baskerville Old Face" panose="02020602080505020303" pitchFamily="18" charset="0"/>
            </a:endParaRPr>
          </a:p>
          <a:p>
            <a:pPr marL="342900" indent="-342900">
              <a:buFont typeface="Wingdings" panose="05000000000000000000" pitchFamily="2" charset="2"/>
              <a:buChar char="§"/>
            </a:pPr>
            <a:r>
              <a:rPr lang="en-IN" sz="2400" dirty="0">
                <a:latin typeface="Baskerville Old Face" panose="02020602080505020303" pitchFamily="18" charset="0"/>
              </a:rPr>
              <a:t>Fluorescence microscopy is the most popular method for studying the dynamic </a:t>
            </a:r>
            <a:r>
              <a:rPr lang="en-IN" sz="2400" dirty="0" err="1">
                <a:latin typeface="Baskerville Old Face" panose="02020602080505020303" pitchFamily="18" charset="0"/>
              </a:rPr>
              <a:t>behavior</a:t>
            </a:r>
            <a:r>
              <a:rPr lang="en-IN" sz="2400" dirty="0">
                <a:latin typeface="Baskerville Old Face" panose="02020602080505020303" pitchFamily="18" charset="0"/>
              </a:rPr>
              <a:t> exhibited in live-cell imaging.</a:t>
            </a:r>
          </a:p>
          <a:p>
            <a:pPr marL="342900" indent="-342900">
              <a:buFont typeface="Wingdings" panose="05000000000000000000" pitchFamily="2" charset="2"/>
              <a:buChar char="§"/>
            </a:pPr>
            <a:endParaRPr lang="en-IN" sz="2400" dirty="0" smtClean="0">
              <a:latin typeface="Baskerville Old Face" panose="02020602080505020303" pitchFamily="18" charset="0"/>
            </a:endParaRPr>
          </a:p>
          <a:p>
            <a:pPr marL="342900" indent="-342900">
              <a:buFont typeface="Wingdings" panose="05000000000000000000" pitchFamily="2" charset="2"/>
              <a:buChar char="§"/>
            </a:pPr>
            <a:r>
              <a:rPr lang="en-IN" sz="2400" dirty="0" smtClean="0">
                <a:latin typeface="Baskerville Old Face" panose="02020602080505020303" pitchFamily="18" charset="0"/>
              </a:rPr>
              <a:t>The </a:t>
            </a:r>
            <a:r>
              <a:rPr lang="en-IN" sz="2400" dirty="0">
                <a:latin typeface="Baskerville Old Face" panose="02020602080505020303" pitchFamily="18" charset="0"/>
              </a:rPr>
              <a:t>sensitivity is high enough to detect as few as 50 molecules per cubic </a:t>
            </a:r>
            <a:r>
              <a:rPr lang="en-IN" sz="2400" dirty="0" err="1">
                <a:latin typeface="Baskerville Old Face" panose="02020602080505020303" pitchFamily="18" charset="0"/>
              </a:rPr>
              <a:t>micrometer</a:t>
            </a:r>
            <a:r>
              <a:rPr lang="en-IN" sz="2400" dirty="0">
                <a:latin typeface="Baskerville Old Face" panose="02020602080505020303" pitchFamily="18" charset="0"/>
              </a:rPr>
              <a:t>.</a:t>
            </a:r>
          </a:p>
          <a:p>
            <a:pPr marL="342900" indent="-342900">
              <a:buFont typeface="Wingdings" panose="05000000000000000000" pitchFamily="2" charset="2"/>
              <a:buChar char="§"/>
            </a:pPr>
            <a:endParaRPr lang="en-IN" sz="2400" dirty="0" smtClean="0">
              <a:latin typeface="Baskerville Old Face" panose="02020602080505020303" pitchFamily="18" charset="0"/>
            </a:endParaRPr>
          </a:p>
          <a:p>
            <a:pPr marL="342900" indent="-342900">
              <a:buFont typeface="Wingdings" panose="05000000000000000000" pitchFamily="2" charset="2"/>
              <a:buChar char="§"/>
            </a:pPr>
            <a:r>
              <a:rPr lang="en-IN" sz="2400" dirty="0" smtClean="0">
                <a:latin typeface="Baskerville Old Face" panose="02020602080505020303" pitchFamily="18" charset="0"/>
              </a:rPr>
              <a:t>Different </a:t>
            </a:r>
            <a:r>
              <a:rPr lang="en-IN" sz="2400" dirty="0">
                <a:latin typeface="Baskerville Old Face" panose="02020602080505020303" pitchFamily="18" charset="0"/>
              </a:rPr>
              <a:t>molecules can now be </a:t>
            </a:r>
            <a:r>
              <a:rPr lang="en-IN" sz="2400" dirty="0" smtClean="0">
                <a:latin typeface="Baskerville Old Face" panose="02020602080505020303" pitchFamily="18" charset="0"/>
              </a:rPr>
              <a:t>stained with </a:t>
            </a:r>
            <a:r>
              <a:rPr lang="en-IN" sz="2400" dirty="0">
                <a:latin typeface="Baskerville Old Face" panose="02020602080505020303" pitchFamily="18" charset="0"/>
              </a:rPr>
              <a:t>different </a:t>
            </a:r>
            <a:r>
              <a:rPr lang="en-IN" sz="2400" dirty="0" err="1">
                <a:latin typeface="Baskerville Old Face" panose="02020602080505020303" pitchFamily="18" charset="0"/>
              </a:rPr>
              <a:t>colors</a:t>
            </a:r>
            <a:r>
              <a:rPr lang="en-IN" sz="2400" dirty="0">
                <a:latin typeface="Baskerville Old Face" panose="02020602080505020303" pitchFamily="18" charset="0"/>
              </a:rPr>
              <a:t>, allowing multiple types of the molecule to be tracked simultaneously.</a:t>
            </a:r>
          </a:p>
          <a:p>
            <a:pPr marL="342900" indent="-342900">
              <a:buFont typeface="Wingdings" panose="05000000000000000000" pitchFamily="2" charset="2"/>
              <a:buChar char="§"/>
            </a:pPr>
            <a:endParaRPr lang="en-IN" sz="2400" dirty="0" smtClean="0">
              <a:latin typeface="Baskerville Old Face" panose="02020602080505020303" pitchFamily="18" charset="0"/>
            </a:endParaRPr>
          </a:p>
          <a:p>
            <a:pPr marL="342900" indent="-342900">
              <a:buFont typeface="Wingdings" panose="05000000000000000000" pitchFamily="2" charset="2"/>
              <a:buChar char="§"/>
            </a:pPr>
            <a:r>
              <a:rPr lang="en-IN" sz="2400" dirty="0" smtClean="0">
                <a:latin typeface="Baskerville Old Face" panose="02020602080505020303" pitchFamily="18" charset="0"/>
              </a:rPr>
              <a:t>These </a:t>
            </a:r>
            <a:r>
              <a:rPr lang="en-IN" sz="2400" dirty="0">
                <a:latin typeface="Baskerville Old Face" panose="02020602080505020303" pitchFamily="18" charset="0"/>
              </a:rPr>
              <a:t>factors combine to give fluorescence microscopy a clear advantage over other optical imaging techniques, for both in vitro and in vivo imaging.</a:t>
            </a:r>
          </a:p>
          <a:p>
            <a:endParaRPr lang="en-IN" sz="2400" dirty="0">
              <a:latin typeface="Baskerville Old Face" panose="02020602080505020303" pitchFamily="18" charset="0"/>
            </a:endParaRPr>
          </a:p>
        </p:txBody>
      </p:sp>
    </p:spTree>
    <p:extLst>
      <p:ext uri="{BB962C8B-B14F-4D97-AF65-F5344CB8AC3E}">
        <p14:creationId xmlns:p14="http://schemas.microsoft.com/office/powerpoint/2010/main" xmlns="" val="11838530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7776864" cy="4524315"/>
          </a:xfrm>
          <a:prstGeom prst="rect">
            <a:avLst/>
          </a:prstGeom>
          <a:noFill/>
        </p:spPr>
        <p:txBody>
          <a:bodyPr wrap="square" rtlCol="0">
            <a:spAutoFit/>
          </a:bodyPr>
          <a:lstStyle/>
          <a:p>
            <a:r>
              <a:rPr lang="en-IN" sz="2400" b="1" dirty="0" smtClean="0">
                <a:latin typeface="Baskerville Old Face" panose="02020602080505020303" pitchFamily="18" charset="0"/>
              </a:rPr>
              <a:t>Disadvantages</a:t>
            </a:r>
          </a:p>
          <a:p>
            <a:pPr marL="342900" indent="-342900">
              <a:buFont typeface="Wingdings" panose="05000000000000000000" pitchFamily="2" charset="2"/>
              <a:buChar char="§"/>
            </a:pPr>
            <a:endParaRPr lang="en-IN" sz="2400" dirty="0">
              <a:latin typeface="Baskerville Old Face" panose="02020602080505020303" pitchFamily="18" charset="0"/>
            </a:endParaRPr>
          </a:p>
          <a:p>
            <a:pPr marL="342900" indent="-342900">
              <a:buFont typeface="Wingdings" panose="05000000000000000000" pitchFamily="2" charset="2"/>
              <a:buChar char="§"/>
            </a:pPr>
            <a:r>
              <a:rPr lang="en-IN" sz="2400" dirty="0" smtClean="0">
                <a:latin typeface="Baskerville Old Face" panose="02020602080505020303" pitchFamily="18" charset="0"/>
              </a:rPr>
              <a:t>Cells </a:t>
            </a:r>
            <a:r>
              <a:rPr lang="en-IN" sz="2400" dirty="0">
                <a:latin typeface="Baskerville Old Face" panose="02020602080505020303" pitchFamily="18" charset="0"/>
              </a:rPr>
              <a:t>are susceptible to </a:t>
            </a:r>
            <a:r>
              <a:rPr lang="en-IN" sz="2400" dirty="0" err="1">
                <a:latin typeface="Baskerville Old Face" panose="02020602080505020303" pitchFamily="18" charset="0"/>
              </a:rPr>
              <a:t>phototoxicity</a:t>
            </a:r>
            <a:r>
              <a:rPr lang="en-IN" sz="2400" dirty="0">
                <a:latin typeface="Baskerville Old Face" panose="02020602080505020303" pitchFamily="18" charset="0"/>
              </a:rPr>
              <a:t>, particularly with short-wavelength light. Furthermore, fluorescent molecules have a tendency to generate reactive chemical species when under illumination which enhances the phototoxic effect.</a:t>
            </a:r>
          </a:p>
          <a:p>
            <a:pPr marL="342900" indent="-342900">
              <a:buFont typeface="Wingdings" panose="05000000000000000000" pitchFamily="2" charset="2"/>
              <a:buChar char="§"/>
            </a:pPr>
            <a:endParaRPr lang="en-IN" sz="2400" smtClean="0">
              <a:latin typeface="Baskerville Old Face" panose="02020602080505020303" pitchFamily="18" charset="0"/>
            </a:endParaRPr>
          </a:p>
          <a:p>
            <a:pPr marL="342900" indent="-342900">
              <a:buFont typeface="Wingdings" panose="05000000000000000000" pitchFamily="2" charset="2"/>
              <a:buChar char="§"/>
            </a:pPr>
            <a:r>
              <a:rPr lang="en-IN" sz="2400" smtClean="0">
                <a:latin typeface="Baskerville Old Face" panose="02020602080505020303" pitchFamily="18" charset="0"/>
              </a:rPr>
              <a:t>Unlike </a:t>
            </a:r>
            <a:r>
              <a:rPr lang="en-IN" sz="2400" dirty="0">
                <a:latin typeface="Baskerville Old Face" panose="02020602080505020303" pitchFamily="18" charset="0"/>
              </a:rPr>
              <a:t>transmitted and reflected light microscopy techniques fluorescence microscopy only allows observation of the specific structures which have been </a:t>
            </a:r>
            <a:r>
              <a:rPr lang="en-IN" sz="2400" dirty="0" err="1">
                <a:latin typeface="Baskerville Old Face" panose="02020602080505020303" pitchFamily="18" charset="0"/>
              </a:rPr>
              <a:t>labeled</a:t>
            </a:r>
            <a:r>
              <a:rPr lang="en-IN" sz="2400" dirty="0">
                <a:latin typeface="Baskerville Old Face" panose="02020602080505020303" pitchFamily="18" charset="0"/>
              </a:rPr>
              <a:t> for fluorescence. </a:t>
            </a:r>
          </a:p>
          <a:p>
            <a:endParaRPr lang="en-IN" sz="2400" dirty="0">
              <a:latin typeface="Baskerville Old Face" panose="02020602080505020303" pitchFamily="18" charset="0"/>
            </a:endParaRPr>
          </a:p>
        </p:txBody>
      </p:sp>
    </p:spTree>
    <p:extLst>
      <p:ext uri="{BB962C8B-B14F-4D97-AF65-F5344CB8AC3E}">
        <p14:creationId xmlns:p14="http://schemas.microsoft.com/office/powerpoint/2010/main" xmlns="" val="1817489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5856" y="2348880"/>
            <a:ext cx="5105400" cy="1656184"/>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IN" sz="6000" cap="none" dirty="0" smtClean="0">
                <a:ln/>
                <a:solidFill>
                  <a:schemeClr val="accent3"/>
                </a:solidFill>
                <a:latin typeface="Copperplate Gothic Bold" panose="020E0705020206020404" pitchFamily="34" charset="0"/>
              </a:rPr>
              <a:t>Electron microscope</a:t>
            </a:r>
            <a:endParaRPr lang="en-IN" sz="6000" cap="none" dirty="0">
              <a:ln/>
              <a:solidFill>
                <a:schemeClr val="accent3"/>
              </a:solidFill>
              <a:latin typeface="Copperplate Gothic Bold" panose="020E0705020206020404" pitchFamily="34" charset="0"/>
            </a:endParaRPr>
          </a:p>
        </p:txBody>
      </p:sp>
    </p:spTree>
    <p:extLst>
      <p:ext uri="{BB962C8B-B14F-4D97-AF65-F5344CB8AC3E}">
        <p14:creationId xmlns:p14="http://schemas.microsoft.com/office/powerpoint/2010/main" xmlns="" val="6343498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7632848" cy="6432530"/>
          </a:xfrm>
          <a:prstGeom prst="rect">
            <a:avLst/>
          </a:prstGeom>
          <a:noFill/>
        </p:spPr>
        <p:txBody>
          <a:bodyPr wrap="square" rtlCol="0">
            <a:spAutoFit/>
          </a:bodyPr>
          <a:lstStyle/>
          <a:p>
            <a:pPr algn="ctr"/>
            <a:r>
              <a:rPr lang="en-IN" sz="2800" b="1" dirty="0" smtClean="0">
                <a:latin typeface="Bell MT" panose="02020503060305020303" pitchFamily="18" charset="0"/>
              </a:rPr>
              <a:t>Introduction</a:t>
            </a:r>
          </a:p>
          <a:p>
            <a:endParaRPr lang="en-IN" sz="2400" dirty="0">
              <a:latin typeface="Bell MT" panose="02020503060305020303" pitchFamily="18" charset="0"/>
            </a:endParaRPr>
          </a:p>
          <a:p>
            <a:pPr marL="342900" indent="-342900">
              <a:buBlip>
                <a:blip r:embed="rId2"/>
              </a:buBlip>
            </a:pPr>
            <a:r>
              <a:rPr lang="en-IN" sz="2400" dirty="0" smtClean="0">
                <a:latin typeface="Bell MT" panose="02020503060305020303" pitchFamily="18" charset="0"/>
              </a:rPr>
              <a:t>Electron microscopy uses electron beam and magnetic field to produce the image.</a:t>
            </a:r>
          </a:p>
          <a:p>
            <a:pPr marL="342900" indent="-342900">
              <a:buBlip>
                <a:blip r:embed="rId2"/>
              </a:buBlip>
            </a:pPr>
            <a:endParaRPr lang="en-IN" sz="2400" dirty="0">
              <a:latin typeface="Bell MT" panose="02020503060305020303" pitchFamily="18" charset="0"/>
            </a:endParaRPr>
          </a:p>
          <a:p>
            <a:pPr marL="342900" indent="-342900">
              <a:buBlip>
                <a:blip r:embed="rId2"/>
              </a:buBlip>
            </a:pPr>
            <a:r>
              <a:rPr lang="en-IN" sz="2400" dirty="0" smtClean="0">
                <a:latin typeface="Bell MT" panose="02020503060305020303" pitchFamily="18" charset="0"/>
              </a:rPr>
              <a:t>It produce tremendous magnification, because of the extremely short wavelength electron beam used to magnify the specimen.</a:t>
            </a:r>
          </a:p>
          <a:p>
            <a:pPr marL="342900" indent="-342900">
              <a:buBlip>
                <a:blip r:embed="rId2"/>
              </a:buBlip>
            </a:pPr>
            <a:endParaRPr lang="en-IN" sz="2400" dirty="0">
              <a:latin typeface="Bell MT" panose="02020503060305020303" pitchFamily="18" charset="0"/>
            </a:endParaRPr>
          </a:p>
          <a:p>
            <a:pPr marL="342900" indent="-342900">
              <a:buBlip>
                <a:blip r:embed="rId2"/>
              </a:buBlip>
            </a:pPr>
            <a:r>
              <a:rPr lang="en-IN" sz="2400" dirty="0" smtClean="0">
                <a:latin typeface="Bell MT" panose="02020503060305020303" pitchFamily="18" charset="0"/>
              </a:rPr>
              <a:t>With electron microscope it is possible to resolve objects as small as ion.</a:t>
            </a:r>
          </a:p>
          <a:p>
            <a:pPr marL="342900" indent="-342900">
              <a:buBlip>
                <a:blip r:embed="rId2"/>
              </a:buBlip>
            </a:pPr>
            <a:endParaRPr lang="en-IN" sz="2400" dirty="0">
              <a:latin typeface="Bell MT" panose="02020503060305020303" pitchFamily="18" charset="0"/>
            </a:endParaRPr>
          </a:p>
          <a:p>
            <a:pPr marL="342900" indent="-342900">
              <a:buBlip>
                <a:blip r:embed="rId2"/>
              </a:buBlip>
            </a:pPr>
            <a:r>
              <a:rPr lang="en-IN" sz="2400" dirty="0" smtClean="0">
                <a:latin typeface="Bell MT" panose="02020503060305020303" pitchFamily="18" charset="0"/>
              </a:rPr>
              <a:t>The resolving power of the EM is 100 times greater than the light microscope.</a:t>
            </a:r>
          </a:p>
          <a:p>
            <a:pPr marL="342900" indent="-342900">
              <a:buBlip>
                <a:blip r:embed="rId2"/>
              </a:buBlip>
            </a:pPr>
            <a:endParaRPr lang="en-IN" sz="2400" dirty="0">
              <a:latin typeface="Bell MT" panose="02020503060305020303" pitchFamily="18" charset="0"/>
            </a:endParaRPr>
          </a:p>
          <a:p>
            <a:pPr marL="342900" indent="-342900">
              <a:buBlip>
                <a:blip r:embed="rId2"/>
              </a:buBlip>
            </a:pPr>
            <a:r>
              <a:rPr lang="en-IN" sz="2400" dirty="0" smtClean="0">
                <a:latin typeface="Bell MT" panose="02020503060305020303" pitchFamily="18" charset="0"/>
              </a:rPr>
              <a:t>It gives a magnification of 2000 times greater than light microscope.</a:t>
            </a:r>
            <a:endParaRPr lang="en-IN" sz="2400" dirty="0">
              <a:latin typeface="Bell MT" panose="02020503060305020303" pitchFamily="18" charset="0"/>
            </a:endParaRPr>
          </a:p>
        </p:txBody>
      </p:sp>
    </p:spTree>
    <p:extLst>
      <p:ext uri="{BB962C8B-B14F-4D97-AF65-F5344CB8AC3E}">
        <p14:creationId xmlns:p14="http://schemas.microsoft.com/office/powerpoint/2010/main" xmlns="" val="6803284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7776864" cy="5632311"/>
          </a:xfrm>
          <a:prstGeom prst="rect">
            <a:avLst/>
          </a:prstGeom>
          <a:noFill/>
        </p:spPr>
        <p:txBody>
          <a:bodyPr wrap="square" rtlCol="0">
            <a:spAutoFit/>
          </a:bodyPr>
          <a:lstStyle/>
          <a:p>
            <a:pPr marL="342900" indent="-342900">
              <a:buBlip>
                <a:blip r:embed="rId2"/>
              </a:buBlip>
            </a:pPr>
            <a:r>
              <a:rPr lang="en-IN" sz="2400" dirty="0" smtClean="0">
                <a:latin typeface="Bell MT" panose="02020503060305020303" pitchFamily="18" charset="0"/>
              </a:rPr>
              <a:t>It is much useful in studying virus, bacteria and the ultrastructure of cell organelles.</a:t>
            </a:r>
          </a:p>
          <a:p>
            <a:pPr marL="342900" indent="-342900">
              <a:buBlip>
                <a:blip r:embed="rId2"/>
              </a:buBlip>
            </a:pPr>
            <a:endParaRPr lang="en-IN" sz="2400" dirty="0">
              <a:latin typeface="Bell MT" panose="02020503060305020303" pitchFamily="18" charset="0"/>
            </a:endParaRPr>
          </a:p>
          <a:p>
            <a:pPr marL="342900" indent="-342900">
              <a:buBlip>
                <a:blip r:embed="rId2"/>
              </a:buBlip>
            </a:pPr>
            <a:r>
              <a:rPr lang="en-IN" sz="2400" dirty="0" smtClean="0">
                <a:latin typeface="Bell MT" panose="02020503060305020303" pitchFamily="18" charset="0"/>
              </a:rPr>
              <a:t>The first Electron Microscope was designed by Knoll and Ruska in 1932.</a:t>
            </a:r>
          </a:p>
          <a:p>
            <a:pPr marL="342900" indent="-342900">
              <a:buBlip>
                <a:blip r:embed="rId2"/>
              </a:buBlip>
            </a:pPr>
            <a:endParaRPr lang="en-IN" sz="2400" dirty="0">
              <a:latin typeface="Bell MT" panose="02020503060305020303" pitchFamily="18" charset="0"/>
            </a:endParaRPr>
          </a:p>
          <a:p>
            <a:pPr marL="342900" indent="-342900">
              <a:buBlip>
                <a:blip r:embed="rId2"/>
              </a:buBlip>
            </a:pPr>
            <a:r>
              <a:rPr lang="en-IN" sz="2400" dirty="0" smtClean="0">
                <a:latin typeface="Bell MT" panose="02020503060305020303" pitchFamily="18" charset="0"/>
              </a:rPr>
              <a:t>There are two types of electron microscope </a:t>
            </a:r>
          </a:p>
          <a:p>
            <a:pPr marL="1714500" lvl="3" indent="-342900">
              <a:buBlip>
                <a:blip r:embed="rId2"/>
              </a:buBlip>
            </a:pPr>
            <a:r>
              <a:rPr lang="en-IN" sz="2400" b="1" dirty="0" smtClean="0">
                <a:latin typeface="Bell MT" panose="02020503060305020303" pitchFamily="18" charset="0"/>
              </a:rPr>
              <a:t>Transmission Electron Microscope (TEM)</a:t>
            </a:r>
          </a:p>
          <a:p>
            <a:pPr marL="1714500" lvl="3" indent="-342900">
              <a:buBlip>
                <a:blip r:embed="rId2"/>
              </a:buBlip>
            </a:pPr>
            <a:r>
              <a:rPr lang="en-IN" sz="2400" b="1" dirty="0" smtClean="0">
                <a:latin typeface="Bell MT" panose="02020503060305020303" pitchFamily="18" charset="0"/>
              </a:rPr>
              <a:t>Scanning Electron Microscope (SEM)</a:t>
            </a:r>
          </a:p>
          <a:p>
            <a:pPr marL="342900" indent="-342900">
              <a:buBlip>
                <a:blip r:embed="rId2"/>
              </a:buBlip>
            </a:pPr>
            <a:endParaRPr lang="en-IN" sz="2400" dirty="0">
              <a:latin typeface="Bell MT" panose="02020503060305020303" pitchFamily="18" charset="0"/>
            </a:endParaRPr>
          </a:p>
          <a:p>
            <a:pPr marL="342900" indent="-342900">
              <a:buBlip>
                <a:blip r:embed="rId2"/>
              </a:buBlip>
            </a:pPr>
            <a:r>
              <a:rPr lang="en-IN" sz="2400" dirty="0" smtClean="0">
                <a:latin typeface="Bell MT" panose="02020503060305020303" pitchFamily="18" charset="0"/>
              </a:rPr>
              <a:t>In TEM, the electron beam is transmitted through the ultra thin object</a:t>
            </a:r>
          </a:p>
          <a:p>
            <a:pPr marL="342900" indent="-342900">
              <a:buBlip>
                <a:blip r:embed="rId2"/>
              </a:buBlip>
            </a:pPr>
            <a:endParaRPr lang="en-IN" sz="2400" dirty="0">
              <a:latin typeface="Bell MT" panose="02020503060305020303" pitchFamily="18" charset="0"/>
            </a:endParaRPr>
          </a:p>
          <a:p>
            <a:pPr marL="342900" indent="-342900">
              <a:buBlip>
                <a:blip r:embed="rId2"/>
              </a:buBlip>
            </a:pPr>
            <a:r>
              <a:rPr lang="en-IN" sz="2400" dirty="0" smtClean="0">
                <a:latin typeface="Bell MT" panose="02020503060305020303" pitchFamily="18" charset="0"/>
              </a:rPr>
              <a:t>In SEM, the electron beam scans the surface of the object and conveys its image to a TV screen.</a:t>
            </a:r>
            <a:endParaRPr lang="en-IN" sz="2400" dirty="0">
              <a:latin typeface="Bell MT" panose="02020503060305020303" pitchFamily="18" charset="0"/>
            </a:endParaRPr>
          </a:p>
        </p:txBody>
      </p:sp>
    </p:spTree>
    <p:extLst>
      <p:ext uri="{BB962C8B-B14F-4D97-AF65-F5344CB8AC3E}">
        <p14:creationId xmlns:p14="http://schemas.microsoft.com/office/powerpoint/2010/main" xmlns="" val="36352034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7704856" cy="6370975"/>
          </a:xfrm>
          <a:prstGeom prst="rect">
            <a:avLst/>
          </a:prstGeom>
          <a:noFill/>
        </p:spPr>
        <p:txBody>
          <a:bodyPr wrap="square" rtlCol="0">
            <a:spAutoFit/>
          </a:bodyPr>
          <a:lstStyle/>
          <a:p>
            <a:pPr algn="ctr"/>
            <a:r>
              <a:rPr lang="en-IN" sz="2800" b="1" dirty="0" smtClean="0">
                <a:latin typeface="Bell MT" panose="02020503060305020303" pitchFamily="18" charset="0"/>
              </a:rPr>
              <a:t>Principle</a:t>
            </a:r>
          </a:p>
          <a:p>
            <a:pPr marL="342900" indent="-342900">
              <a:buBlip>
                <a:blip r:embed="rId2"/>
              </a:buBlip>
            </a:pPr>
            <a:r>
              <a:rPr lang="en-IN" sz="2400" dirty="0" smtClean="0">
                <a:latin typeface="Bell MT" panose="02020503060305020303" pitchFamily="18" charset="0"/>
              </a:rPr>
              <a:t>In EM, an electron beam is used as illumination.</a:t>
            </a:r>
          </a:p>
          <a:p>
            <a:pPr marL="342900" indent="-342900">
              <a:buBlip>
                <a:blip r:embed="rId2"/>
              </a:buBlip>
            </a:pPr>
            <a:endParaRPr lang="en-IN" sz="2400" dirty="0">
              <a:latin typeface="Bell MT" panose="02020503060305020303" pitchFamily="18" charset="0"/>
            </a:endParaRPr>
          </a:p>
          <a:p>
            <a:pPr marL="342900" indent="-342900">
              <a:buBlip>
                <a:blip r:embed="rId2"/>
              </a:buBlip>
            </a:pPr>
            <a:r>
              <a:rPr lang="en-IN" sz="2400" dirty="0" smtClean="0">
                <a:latin typeface="Bell MT" panose="02020503060305020303" pitchFamily="18" charset="0"/>
              </a:rPr>
              <a:t>The wavelength of electron beam is very short (0.05</a:t>
            </a:r>
            <a:r>
              <a:rPr lang="en-IN" sz="2400" dirty="0" smtClean="0">
                <a:latin typeface="Times New Roman"/>
                <a:cs typeface="Times New Roman"/>
              </a:rPr>
              <a:t>Å </a:t>
            </a:r>
            <a:r>
              <a:rPr lang="en-IN" sz="2400" dirty="0" smtClean="0">
                <a:latin typeface="Bell MT" panose="02020503060305020303" pitchFamily="18" charset="0"/>
                <a:cs typeface="Times New Roman"/>
              </a:rPr>
              <a:t>to 0.005 nm).</a:t>
            </a:r>
          </a:p>
          <a:p>
            <a:pPr marL="342900" indent="-342900">
              <a:buBlip>
                <a:blip r:embed="rId2"/>
              </a:buBlip>
            </a:pPr>
            <a:endParaRPr lang="en-IN" sz="2400" dirty="0">
              <a:latin typeface="Bell MT" panose="02020503060305020303" pitchFamily="18" charset="0"/>
              <a:cs typeface="Times New Roman"/>
            </a:endParaRPr>
          </a:p>
          <a:p>
            <a:pPr marL="342900" indent="-342900">
              <a:buBlip>
                <a:blip r:embed="rId2"/>
              </a:buBlip>
            </a:pPr>
            <a:r>
              <a:rPr lang="en-IN" sz="2400" dirty="0" smtClean="0">
                <a:latin typeface="Bell MT" panose="02020503060305020303" pitchFamily="18" charset="0"/>
                <a:cs typeface="Times New Roman"/>
              </a:rPr>
              <a:t>The electron beam is produced by a filament heated by high voltage.</a:t>
            </a:r>
          </a:p>
          <a:p>
            <a:pPr marL="342900" indent="-342900">
              <a:buBlip>
                <a:blip r:embed="rId2"/>
              </a:buBlip>
            </a:pPr>
            <a:endParaRPr lang="en-IN" sz="2400" dirty="0">
              <a:latin typeface="Bell MT" panose="02020503060305020303" pitchFamily="18" charset="0"/>
              <a:cs typeface="Times New Roman"/>
            </a:endParaRPr>
          </a:p>
          <a:p>
            <a:pPr marL="342900" indent="-342900">
              <a:buBlip>
                <a:blip r:embed="rId2"/>
              </a:buBlip>
            </a:pPr>
            <a:r>
              <a:rPr lang="en-IN" sz="2400" dirty="0" smtClean="0">
                <a:latin typeface="Bell MT" panose="02020503060305020303" pitchFamily="18" charset="0"/>
                <a:cs typeface="Times New Roman"/>
              </a:rPr>
              <a:t>The electrons are collected and focussed on the object by electromagnetic coils.</a:t>
            </a:r>
          </a:p>
          <a:p>
            <a:pPr marL="342900" indent="-342900">
              <a:buBlip>
                <a:blip r:embed="rId2"/>
              </a:buBlip>
            </a:pPr>
            <a:endParaRPr lang="en-IN" sz="2400" dirty="0">
              <a:latin typeface="Bell MT" panose="02020503060305020303" pitchFamily="18" charset="0"/>
              <a:cs typeface="Times New Roman"/>
            </a:endParaRPr>
          </a:p>
          <a:p>
            <a:pPr marL="342900" indent="-342900">
              <a:buBlip>
                <a:blip r:embed="rId2"/>
              </a:buBlip>
            </a:pPr>
            <a:r>
              <a:rPr lang="en-IN" sz="2400" dirty="0" smtClean="0">
                <a:latin typeface="Bell MT" panose="02020503060305020303" pitchFamily="18" charset="0"/>
                <a:cs typeface="Times New Roman"/>
              </a:rPr>
              <a:t>The electrons are scattered differentially by constituent atoms of the object (specimen).</a:t>
            </a:r>
          </a:p>
          <a:p>
            <a:pPr marL="342900" indent="-342900">
              <a:buBlip>
                <a:blip r:embed="rId2"/>
              </a:buBlip>
            </a:pPr>
            <a:endParaRPr lang="en-IN" sz="2400" dirty="0">
              <a:latin typeface="Bell MT" panose="02020503060305020303" pitchFamily="18" charset="0"/>
              <a:cs typeface="Times New Roman"/>
            </a:endParaRPr>
          </a:p>
          <a:p>
            <a:pPr marL="342900" indent="-342900">
              <a:buBlip>
                <a:blip r:embed="rId2"/>
              </a:buBlip>
            </a:pPr>
            <a:r>
              <a:rPr lang="en-IN" sz="2400" dirty="0" smtClean="0">
                <a:latin typeface="Bell MT" panose="02020503060305020303" pitchFamily="18" charset="0"/>
                <a:cs typeface="Times New Roman"/>
              </a:rPr>
              <a:t>Those electrons passing through the object are collected and focussed by electromagnetic coils to form an image </a:t>
            </a:r>
            <a:endParaRPr lang="en-IN" sz="2400" dirty="0">
              <a:latin typeface="Bell MT" panose="02020503060305020303" pitchFamily="18" charset="0"/>
            </a:endParaRPr>
          </a:p>
        </p:txBody>
      </p:sp>
    </p:spTree>
    <p:extLst>
      <p:ext uri="{BB962C8B-B14F-4D97-AF65-F5344CB8AC3E}">
        <p14:creationId xmlns:p14="http://schemas.microsoft.com/office/powerpoint/2010/main" xmlns="" val="3748969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7704856" cy="6001643"/>
          </a:xfrm>
          <a:prstGeom prst="rect">
            <a:avLst/>
          </a:prstGeom>
          <a:noFill/>
        </p:spPr>
        <p:txBody>
          <a:bodyPr wrap="square" rtlCol="0">
            <a:spAutoFit/>
          </a:bodyPr>
          <a:lstStyle/>
          <a:p>
            <a:pPr marL="342900" indent="-342900">
              <a:buBlip>
                <a:blip r:embed="rId2"/>
              </a:buBlip>
            </a:pPr>
            <a:r>
              <a:rPr lang="en-IN" sz="2400" dirty="0" smtClean="0">
                <a:latin typeface="Bell MT" panose="02020503060305020303" pitchFamily="18" charset="0"/>
              </a:rPr>
              <a:t>The image is magnified by the electromagnetic projector coil which forms the final image of the object on photographic screen or film.</a:t>
            </a:r>
          </a:p>
          <a:p>
            <a:pPr marL="342900" indent="-342900">
              <a:buBlip>
                <a:blip r:embed="rId2"/>
              </a:buBlip>
            </a:pPr>
            <a:endParaRPr lang="en-IN" sz="2400" dirty="0">
              <a:latin typeface="Bell MT" panose="02020503060305020303" pitchFamily="18" charset="0"/>
            </a:endParaRPr>
          </a:p>
          <a:p>
            <a:pPr marL="342900" indent="-342900">
              <a:buBlip>
                <a:blip r:embed="rId2"/>
              </a:buBlip>
            </a:pPr>
            <a:r>
              <a:rPr lang="en-IN" sz="2400" dirty="0" smtClean="0">
                <a:latin typeface="Bell MT" panose="02020503060305020303" pitchFamily="18" charset="0"/>
              </a:rPr>
              <a:t>The photograph thus formed is called an </a:t>
            </a:r>
            <a:r>
              <a:rPr lang="en-IN" sz="2400" dirty="0" err="1" smtClean="0">
                <a:latin typeface="Bell MT" panose="02020503060305020303" pitchFamily="18" charset="0"/>
              </a:rPr>
              <a:t>electromicrograph</a:t>
            </a:r>
            <a:r>
              <a:rPr lang="en-IN" sz="2400" dirty="0" smtClean="0">
                <a:latin typeface="Bell MT" panose="02020503060305020303" pitchFamily="18" charset="0"/>
              </a:rPr>
              <a:t>.</a:t>
            </a:r>
          </a:p>
          <a:p>
            <a:pPr marL="342900" indent="-342900">
              <a:buBlip>
                <a:blip r:embed="rId2"/>
              </a:buBlip>
            </a:pPr>
            <a:endParaRPr lang="en-IN" sz="2400" dirty="0">
              <a:latin typeface="Bell MT" panose="02020503060305020303" pitchFamily="18" charset="0"/>
            </a:endParaRPr>
          </a:p>
          <a:p>
            <a:pPr marL="342900" indent="-342900">
              <a:buBlip>
                <a:blip r:embed="rId2"/>
              </a:buBlip>
            </a:pPr>
            <a:r>
              <a:rPr lang="en-IN" sz="2400" dirty="0" smtClean="0">
                <a:latin typeface="Bell MT" panose="02020503060305020303" pitchFamily="18" charset="0"/>
              </a:rPr>
              <a:t>The focussing of the image can be adjusted by changing the current in the projector coil.</a:t>
            </a:r>
          </a:p>
          <a:p>
            <a:pPr marL="342900" indent="-342900">
              <a:buBlip>
                <a:blip r:embed="rId2"/>
              </a:buBlip>
            </a:pPr>
            <a:endParaRPr lang="en-IN" sz="2400" dirty="0">
              <a:latin typeface="Bell MT" panose="02020503060305020303" pitchFamily="18" charset="0"/>
            </a:endParaRPr>
          </a:p>
          <a:p>
            <a:pPr marL="342900" indent="-342900">
              <a:buBlip>
                <a:blip r:embed="rId2"/>
              </a:buBlip>
            </a:pPr>
            <a:r>
              <a:rPr lang="en-IN" sz="2400" dirty="0" smtClean="0">
                <a:latin typeface="Bell MT" panose="02020503060305020303" pitchFamily="18" charset="0"/>
              </a:rPr>
              <a:t>The entire system is kept in a vacuum tube because the electrons can move in straight line only in vacuum.</a:t>
            </a:r>
          </a:p>
          <a:p>
            <a:pPr marL="342900" indent="-342900">
              <a:buBlip>
                <a:blip r:embed="rId2"/>
              </a:buBlip>
            </a:pPr>
            <a:endParaRPr lang="en-IN" sz="2400" dirty="0">
              <a:latin typeface="Bell MT" panose="02020503060305020303" pitchFamily="18" charset="0"/>
            </a:endParaRPr>
          </a:p>
          <a:p>
            <a:pPr marL="342900" indent="-342900">
              <a:buBlip>
                <a:blip r:embed="rId2"/>
              </a:buBlip>
            </a:pPr>
            <a:r>
              <a:rPr lang="en-IN" sz="2400" dirty="0" smtClean="0">
                <a:latin typeface="Bell MT" panose="02020503060305020303" pitchFamily="18" charset="0"/>
              </a:rPr>
              <a:t>EM can magnify the size of the object to 30,00,000 times.</a:t>
            </a:r>
          </a:p>
          <a:p>
            <a:pPr marL="342900" indent="-342900">
              <a:buBlip>
                <a:blip r:embed="rId2"/>
              </a:buBlip>
            </a:pPr>
            <a:endParaRPr lang="en-IN" sz="2400" dirty="0">
              <a:latin typeface="Bell MT" panose="02020503060305020303" pitchFamily="18" charset="0"/>
            </a:endParaRPr>
          </a:p>
          <a:p>
            <a:pPr marL="342900" indent="-342900">
              <a:buBlip>
                <a:blip r:embed="rId2"/>
              </a:buBlip>
            </a:pPr>
            <a:r>
              <a:rPr lang="en-IN" sz="2400" dirty="0" smtClean="0">
                <a:latin typeface="Bell MT" panose="02020503060305020303" pitchFamily="18" charset="0"/>
              </a:rPr>
              <a:t>The resolution power </a:t>
            </a:r>
            <a:r>
              <a:rPr lang="en-IN" sz="2400" smtClean="0">
                <a:latin typeface="Bell MT" panose="02020503060305020303" pitchFamily="18" charset="0"/>
              </a:rPr>
              <a:t>is also high.</a:t>
            </a:r>
            <a:endParaRPr lang="en-IN" sz="2400">
              <a:latin typeface="Bell MT" panose="02020503060305020303" pitchFamily="18" charset="0"/>
            </a:endParaRPr>
          </a:p>
        </p:txBody>
      </p:sp>
    </p:spTree>
    <p:extLst>
      <p:ext uri="{BB962C8B-B14F-4D97-AF65-F5344CB8AC3E}">
        <p14:creationId xmlns:p14="http://schemas.microsoft.com/office/powerpoint/2010/main" xmlns="" val="2369251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88640"/>
            <a:ext cx="7272808" cy="6370975"/>
          </a:xfrm>
          <a:prstGeom prst="rect">
            <a:avLst/>
          </a:prstGeom>
          <a:noFill/>
        </p:spPr>
        <p:txBody>
          <a:bodyPr wrap="square" rtlCol="0">
            <a:spAutoFit/>
          </a:bodyPr>
          <a:lstStyle/>
          <a:p>
            <a:pPr algn="ctr"/>
            <a:r>
              <a:rPr lang="en-IN" sz="2800" b="1" dirty="0" smtClean="0">
                <a:latin typeface="Bell MT" panose="02020503060305020303" pitchFamily="18" charset="0"/>
              </a:rPr>
              <a:t>Parts of the Electron Microscope</a:t>
            </a:r>
          </a:p>
          <a:p>
            <a:endParaRPr lang="en-IN" sz="2400" dirty="0" smtClean="0">
              <a:latin typeface="Bell MT" panose="02020503060305020303" pitchFamily="18" charset="0"/>
            </a:endParaRPr>
          </a:p>
          <a:p>
            <a:pPr marL="1714500" lvl="3" indent="-342900">
              <a:buBlip>
                <a:blip r:embed="rId2"/>
              </a:buBlip>
            </a:pPr>
            <a:r>
              <a:rPr lang="en-IN" sz="2400" b="1" dirty="0" smtClean="0">
                <a:solidFill>
                  <a:schemeClr val="accent1">
                    <a:lumMod val="75000"/>
                  </a:schemeClr>
                </a:solidFill>
                <a:latin typeface="Bell MT" panose="02020503060305020303" pitchFamily="18" charset="0"/>
              </a:rPr>
              <a:t>Electron Gun</a:t>
            </a:r>
          </a:p>
          <a:p>
            <a:pPr marL="342900" indent="-342900">
              <a:buBlip>
                <a:blip r:embed="rId2"/>
              </a:buBlip>
            </a:pPr>
            <a:endParaRPr lang="en-IN" sz="2400" b="1" dirty="0" smtClean="0">
              <a:solidFill>
                <a:schemeClr val="accent1">
                  <a:lumMod val="75000"/>
                </a:schemeClr>
              </a:solidFill>
              <a:latin typeface="Bell MT" panose="02020503060305020303" pitchFamily="18" charset="0"/>
            </a:endParaRPr>
          </a:p>
          <a:p>
            <a:pPr marL="1714500" lvl="3" indent="-342900">
              <a:buBlip>
                <a:blip r:embed="rId2"/>
              </a:buBlip>
            </a:pPr>
            <a:r>
              <a:rPr lang="en-IN" sz="2400" b="1" dirty="0" smtClean="0">
                <a:solidFill>
                  <a:schemeClr val="accent1">
                    <a:lumMod val="75000"/>
                  </a:schemeClr>
                </a:solidFill>
                <a:latin typeface="Bell MT" panose="02020503060305020303" pitchFamily="18" charset="0"/>
              </a:rPr>
              <a:t>Electromagnetic lenses</a:t>
            </a:r>
          </a:p>
          <a:p>
            <a:pPr marL="342900" indent="-342900">
              <a:buBlip>
                <a:blip r:embed="rId2"/>
              </a:buBlip>
            </a:pPr>
            <a:endParaRPr lang="en-IN" sz="2400" b="1" dirty="0" smtClean="0">
              <a:solidFill>
                <a:schemeClr val="accent1">
                  <a:lumMod val="75000"/>
                </a:schemeClr>
              </a:solidFill>
              <a:latin typeface="Bell MT" panose="02020503060305020303" pitchFamily="18" charset="0"/>
            </a:endParaRPr>
          </a:p>
          <a:p>
            <a:pPr marL="1714500" lvl="3" indent="-342900">
              <a:buBlip>
                <a:blip r:embed="rId2"/>
              </a:buBlip>
            </a:pPr>
            <a:r>
              <a:rPr lang="en-IN" sz="2400" b="1" dirty="0" smtClean="0">
                <a:solidFill>
                  <a:schemeClr val="accent1">
                    <a:lumMod val="75000"/>
                  </a:schemeClr>
                </a:solidFill>
                <a:latin typeface="Bell MT" panose="02020503060305020303" pitchFamily="18" charset="0"/>
              </a:rPr>
              <a:t>Object</a:t>
            </a:r>
          </a:p>
          <a:p>
            <a:pPr marL="342900" indent="-342900">
              <a:buBlip>
                <a:blip r:embed="rId2"/>
              </a:buBlip>
            </a:pPr>
            <a:endParaRPr lang="en-IN" sz="2400" b="1" dirty="0" smtClean="0">
              <a:solidFill>
                <a:schemeClr val="accent1">
                  <a:lumMod val="75000"/>
                </a:schemeClr>
              </a:solidFill>
              <a:latin typeface="Bell MT" panose="02020503060305020303" pitchFamily="18" charset="0"/>
            </a:endParaRPr>
          </a:p>
          <a:p>
            <a:pPr marL="1714500" lvl="3" indent="-342900">
              <a:buBlip>
                <a:blip r:embed="rId2"/>
              </a:buBlip>
            </a:pPr>
            <a:r>
              <a:rPr lang="en-IN" sz="2400" b="1" dirty="0" smtClean="0">
                <a:solidFill>
                  <a:schemeClr val="accent1">
                    <a:lumMod val="75000"/>
                  </a:schemeClr>
                </a:solidFill>
                <a:latin typeface="Bell MT" panose="02020503060305020303" pitchFamily="18" charset="0"/>
              </a:rPr>
              <a:t>Objective coil</a:t>
            </a:r>
          </a:p>
          <a:p>
            <a:pPr marL="342900" indent="-342900">
              <a:buBlip>
                <a:blip r:embed="rId2"/>
              </a:buBlip>
            </a:pPr>
            <a:endParaRPr lang="en-IN" sz="2400" b="1" dirty="0" smtClean="0">
              <a:solidFill>
                <a:schemeClr val="accent1">
                  <a:lumMod val="75000"/>
                </a:schemeClr>
              </a:solidFill>
              <a:latin typeface="Bell MT" panose="02020503060305020303" pitchFamily="18" charset="0"/>
            </a:endParaRPr>
          </a:p>
          <a:p>
            <a:pPr marL="1714500" lvl="3" indent="-342900">
              <a:buBlip>
                <a:blip r:embed="rId2"/>
              </a:buBlip>
            </a:pPr>
            <a:r>
              <a:rPr lang="en-IN" sz="2400" b="1" dirty="0" smtClean="0">
                <a:solidFill>
                  <a:schemeClr val="accent1">
                    <a:lumMod val="75000"/>
                  </a:schemeClr>
                </a:solidFill>
                <a:latin typeface="Bell MT" panose="02020503060305020303" pitchFamily="18" charset="0"/>
              </a:rPr>
              <a:t>Amplifier coil</a:t>
            </a:r>
          </a:p>
          <a:p>
            <a:pPr marL="342900" indent="-342900">
              <a:buBlip>
                <a:blip r:embed="rId2"/>
              </a:buBlip>
            </a:pPr>
            <a:endParaRPr lang="en-IN" sz="2400" b="1" dirty="0" smtClean="0">
              <a:solidFill>
                <a:schemeClr val="accent1">
                  <a:lumMod val="75000"/>
                </a:schemeClr>
              </a:solidFill>
              <a:latin typeface="Bell MT" panose="02020503060305020303" pitchFamily="18" charset="0"/>
            </a:endParaRPr>
          </a:p>
          <a:p>
            <a:pPr marL="1714500" lvl="3" indent="-342900">
              <a:buBlip>
                <a:blip r:embed="rId2"/>
              </a:buBlip>
            </a:pPr>
            <a:r>
              <a:rPr lang="en-IN" sz="2400" b="1" dirty="0" smtClean="0">
                <a:solidFill>
                  <a:schemeClr val="accent1">
                    <a:lumMod val="75000"/>
                  </a:schemeClr>
                </a:solidFill>
                <a:latin typeface="Bell MT" panose="02020503060305020303" pitchFamily="18" charset="0"/>
              </a:rPr>
              <a:t>Fluorescent screen</a:t>
            </a:r>
          </a:p>
          <a:p>
            <a:pPr marL="342900" indent="-342900">
              <a:buBlip>
                <a:blip r:embed="rId2"/>
              </a:buBlip>
            </a:pPr>
            <a:endParaRPr lang="en-IN" sz="2400" b="1" dirty="0" smtClean="0">
              <a:solidFill>
                <a:schemeClr val="accent1">
                  <a:lumMod val="75000"/>
                </a:schemeClr>
              </a:solidFill>
              <a:latin typeface="Bell MT" panose="02020503060305020303" pitchFamily="18" charset="0"/>
            </a:endParaRPr>
          </a:p>
          <a:p>
            <a:pPr marL="1714500" lvl="3" indent="-342900">
              <a:buBlip>
                <a:blip r:embed="rId2"/>
              </a:buBlip>
            </a:pPr>
            <a:r>
              <a:rPr lang="en-IN" sz="2400" b="1" dirty="0" smtClean="0">
                <a:solidFill>
                  <a:schemeClr val="accent1">
                    <a:lumMod val="75000"/>
                  </a:schemeClr>
                </a:solidFill>
                <a:latin typeface="Bell MT" panose="02020503060305020303" pitchFamily="18" charset="0"/>
              </a:rPr>
              <a:t>Vacuum tube</a:t>
            </a:r>
          </a:p>
          <a:p>
            <a:pPr marL="1714500" lvl="3" indent="-342900">
              <a:buBlip>
                <a:blip r:embed="rId2"/>
              </a:buBlip>
            </a:pPr>
            <a:endParaRPr lang="en-IN" sz="2400" b="1" dirty="0" smtClean="0">
              <a:solidFill>
                <a:schemeClr val="accent1">
                  <a:lumMod val="75000"/>
                </a:schemeClr>
              </a:solidFill>
              <a:latin typeface="Bell MT" panose="02020503060305020303" pitchFamily="18" charset="0"/>
            </a:endParaRPr>
          </a:p>
          <a:p>
            <a:pPr marL="1714500" lvl="3" indent="-342900">
              <a:buBlip>
                <a:blip r:embed="rId2"/>
              </a:buBlip>
            </a:pPr>
            <a:r>
              <a:rPr lang="en-IN" sz="2400" b="1" dirty="0" smtClean="0">
                <a:solidFill>
                  <a:schemeClr val="accent1">
                    <a:lumMod val="75000"/>
                  </a:schemeClr>
                </a:solidFill>
                <a:latin typeface="Bell MT" panose="02020503060305020303" pitchFamily="18" charset="0"/>
              </a:rPr>
              <a:t>Cooling system</a:t>
            </a:r>
          </a:p>
        </p:txBody>
      </p:sp>
    </p:spTree>
    <p:extLst>
      <p:ext uri="{BB962C8B-B14F-4D97-AF65-F5344CB8AC3E}">
        <p14:creationId xmlns:p14="http://schemas.microsoft.com/office/powerpoint/2010/main" xmlns="" val="820597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7848872" cy="5632311"/>
          </a:xfrm>
          <a:prstGeom prst="rect">
            <a:avLst/>
          </a:prstGeom>
          <a:noFill/>
        </p:spPr>
        <p:txBody>
          <a:bodyPr wrap="square" rtlCol="0">
            <a:spAutoFit/>
          </a:bodyPr>
          <a:lstStyle/>
          <a:p>
            <a:r>
              <a:rPr lang="en-IN" sz="2400" dirty="0" smtClean="0">
                <a:latin typeface="Georgia" panose="02040502050405020303" pitchFamily="18" charset="0"/>
              </a:rPr>
              <a:t>Objective lens:</a:t>
            </a:r>
          </a:p>
          <a:p>
            <a:pPr marL="2171700" lvl="4" indent="-342900">
              <a:buFont typeface="Wingdings" panose="05000000000000000000" pitchFamily="2" charset="2"/>
              <a:buChar char="v"/>
            </a:pPr>
            <a:r>
              <a:rPr lang="en-IN" sz="2400" dirty="0" smtClean="0">
                <a:latin typeface="Georgia" panose="02040502050405020303" pitchFamily="18" charset="0"/>
              </a:rPr>
              <a:t>Low power 10x</a:t>
            </a:r>
          </a:p>
          <a:p>
            <a:pPr marL="2171700" lvl="4" indent="-342900">
              <a:buFont typeface="Wingdings" panose="05000000000000000000" pitchFamily="2" charset="2"/>
              <a:buChar char="v"/>
            </a:pPr>
            <a:r>
              <a:rPr lang="en-IN" sz="2400" dirty="0" smtClean="0">
                <a:latin typeface="Georgia" panose="02040502050405020303" pitchFamily="18" charset="0"/>
              </a:rPr>
              <a:t>High power 40x</a:t>
            </a:r>
          </a:p>
          <a:p>
            <a:pPr marL="2171700" lvl="4" indent="-342900">
              <a:buFont typeface="Wingdings" panose="05000000000000000000" pitchFamily="2" charset="2"/>
              <a:buChar char="v"/>
            </a:pPr>
            <a:r>
              <a:rPr lang="en-IN" sz="2400" dirty="0" smtClean="0">
                <a:latin typeface="Georgia" panose="02040502050405020303" pitchFamily="18" charset="0"/>
              </a:rPr>
              <a:t>Oil immersion 100x</a:t>
            </a:r>
          </a:p>
          <a:p>
            <a:pPr marL="342900" indent="-342900">
              <a:buFont typeface="Wingdings" panose="05000000000000000000" pitchFamily="2" charset="2"/>
              <a:buChar char="v"/>
            </a:pPr>
            <a:endParaRPr lang="en-IN" sz="2400" dirty="0">
              <a:latin typeface="Georgia" panose="02040502050405020303" pitchFamily="18" charset="0"/>
            </a:endParaRPr>
          </a:p>
          <a:p>
            <a:pPr marL="342900" indent="-342900">
              <a:buFont typeface="Wingdings" panose="05000000000000000000" pitchFamily="2" charset="2"/>
              <a:buChar char="v"/>
            </a:pPr>
            <a:r>
              <a:rPr lang="en-IN" sz="2400" dirty="0" smtClean="0">
                <a:latin typeface="Georgia" panose="02040502050405020303" pitchFamily="18" charset="0"/>
              </a:rPr>
              <a:t>Ocular lens with the magnification power of 10x.</a:t>
            </a:r>
          </a:p>
          <a:p>
            <a:pPr marL="342900" indent="-342900">
              <a:buFont typeface="Wingdings" panose="05000000000000000000" pitchFamily="2" charset="2"/>
              <a:buChar char="v"/>
            </a:pPr>
            <a:endParaRPr lang="en-IN" sz="2400" dirty="0">
              <a:latin typeface="Georgia" panose="02040502050405020303" pitchFamily="18" charset="0"/>
            </a:endParaRPr>
          </a:p>
          <a:p>
            <a:pPr marL="342900" indent="-342900">
              <a:buBlip>
                <a:blip r:embed="rId2"/>
              </a:buBlip>
            </a:pPr>
            <a:r>
              <a:rPr lang="en-IN" sz="2400" dirty="0" smtClean="0">
                <a:latin typeface="Georgia" panose="02040502050405020303" pitchFamily="18" charset="0"/>
              </a:rPr>
              <a:t>The total magnification of light microscope is calculated by multiplying the magnifying power of the objective lens and ocular lens.</a:t>
            </a:r>
          </a:p>
          <a:p>
            <a:pPr marL="342900" indent="-342900">
              <a:buBlip>
                <a:blip r:embed="rId2"/>
              </a:buBlip>
            </a:pPr>
            <a:endParaRPr lang="en-IN" sz="2400" dirty="0">
              <a:latin typeface="Georgia" panose="02040502050405020303" pitchFamily="18" charset="0"/>
            </a:endParaRPr>
          </a:p>
          <a:p>
            <a:pPr marL="342900" indent="-342900">
              <a:buBlip>
                <a:blip r:embed="rId2"/>
              </a:buBlip>
            </a:pPr>
            <a:r>
              <a:rPr lang="en-IN" sz="2400" b="1" dirty="0" smtClean="0">
                <a:solidFill>
                  <a:schemeClr val="accent5">
                    <a:lumMod val="50000"/>
                  </a:schemeClr>
                </a:solidFill>
                <a:latin typeface="Georgia" panose="02040502050405020303" pitchFamily="18" charset="0"/>
              </a:rPr>
              <a:t>Total magnification = Magnifying power of the 			</a:t>
            </a:r>
            <a:r>
              <a:rPr lang="en-IN" sz="2400" b="1" dirty="0">
                <a:solidFill>
                  <a:schemeClr val="accent5">
                    <a:lumMod val="50000"/>
                  </a:schemeClr>
                </a:solidFill>
                <a:latin typeface="Georgia" panose="02040502050405020303" pitchFamily="18" charset="0"/>
              </a:rPr>
              <a:t> </a:t>
            </a:r>
            <a:r>
              <a:rPr lang="en-IN" sz="2400" b="1" dirty="0" smtClean="0">
                <a:solidFill>
                  <a:schemeClr val="accent5">
                    <a:lumMod val="50000"/>
                  </a:schemeClr>
                </a:solidFill>
                <a:latin typeface="Georgia" panose="02040502050405020303" pitchFamily="18" charset="0"/>
              </a:rPr>
              <a:t> objective lens X magnifying 				        power of the ocular lens</a:t>
            </a:r>
          </a:p>
          <a:p>
            <a:pPr marL="342900" indent="-342900">
              <a:buFont typeface="Wingdings" panose="05000000000000000000" pitchFamily="2" charset="2"/>
              <a:buChar char="v"/>
            </a:pPr>
            <a:endParaRPr lang="en-IN" sz="2400" dirty="0">
              <a:latin typeface="Georgia" panose="02040502050405020303" pitchFamily="18" charset="0"/>
            </a:endParaRPr>
          </a:p>
        </p:txBody>
      </p:sp>
    </p:spTree>
    <p:extLst>
      <p:ext uri="{BB962C8B-B14F-4D97-AF65-F5344CB8AC3E}">
        <p14:creationId xmlns:p14="http://schemas.microsoft.com/office/powerpoint/2010/main" xmlns="" val="39913368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552" y="117693"/>
            <a:ext cx="7632848" cy="6740307"/>
          </a:xfrm>
          <a:prstGeom prst="rect">
            <a:avLst/>
          </a:prstGeom>
          <a:noFill/>
        </p:spPr>
        <p:txBody>
          <a:bodyPr wrap="square" rtlCol="0">
            <a:spAutoFit/>
          </a:bodyPr>
          <a:lstStyle/>
          <a:p>
            <a:pPr marL="342900" indent="-342900">
              <a:buBlip>
                <a:blip r:embed="rId2"/>
              </a:buBlip>
            </a:pPr>
            <a:r>
              <a:rPr lang="en-IN" sz="2400" b="1" dirty="0" smtClean="0">
                <a:latin typeface="Bell MT" panose="02020503060305020303" pitchFamily="18" charset="0"/>
              </a:rPr>
              <a:t>Electron Gun</a:t>
            </a:r>
          </a:p>
          <a:p>
            <a:r>
              <a:rPr lang="en-IN" sz="2400" dirty="0" smtClean="0">
                <a:latin typeface="Bell MT" panose="02020503060305020303" pitchFamily="18" charset="0"/>
              </a:rPr>
              <a:t>	</a:t>
            </a:r>
            <a:r>
              <a:rPr lang="en-IN" sz="2400" dirty="0">
                <a:latin typeface="Bell MT" panose="02020503060305020303" pitchFamily="18" charset="0"/>
              </a:rPr>
              <a:t>The electron gun is a heated tungsten filament, which generates electrons</a:t>
            </a:r>
            <a:r>
              <a:rPr lang="en-IN" sz="2400" dirty="0" smtClean="0">
                <a:latin typeface="Bell MT" panose="02020503060305020303" pitchFamily="18" charset="0"/>
              </a:rPr>
              <a:t>.</a:t>
            </a:r>
          </a:p>
          <a:p>
            <a:r>
              <a:rPr lang="en-IN" sz="2400" dirty="0" smtClean="0">
                <a:latin typeface="Bell MT" panose="02020503060305020303" pitchFamily="18" charset="0"/>
              </a:rPr>
              <a:t>	It is the source of illumination.</a:t>
            </a:r>
          </a:p>
          <a:p>
            <a:endParaRPr lang="en-IN" sz="2400" dirty="0">
              <a:latin typeface="Bell MT" panose="02020503060305020303" pitchFamily="18" charset="0"/>
            </a:endParaRPr>
          </a:p>
          <a:p>
            <a:pPr marL="342900" indent="-342900">
              <a:buBlip>
                <a:blip r:embed="rId2"/>
              </a:buBlip>
            </a:pPr>
            <a:r>
              <a:rPr lang="en-IN" sz="2400" b="1" dirty="0" smtClean="0">
                <a:latin typeface="Bell MT" panose="02020503060305020303" pitchFamily="18" charset="0"/>
              </a:rPr>
              <a:t>Electromagnetic lenses</a:t>
            </a:r>
          </a:p>
          <a:p>
            <a:r>
              <a:rPr lang="en-IN" sz="2400" b="1" dirty="0" smtClean="0">
                <a:latin typeface="Bell MT" panose="02020503060305020303" pitchFamily="18" charset="0"/>
              </a:rPr>
              <a:t>	Condenser </a:t>
            </a:r>
            <a:r>
              <a:rPr lang="en-IN" sz="2400" b="1" dirty="0">
                <a:latin typeface="Bell MT" panose="02020503060305020303" pitchFamily="18" charset="0"/>
              </a:rPr>
              <a:t>lens</a:t>
            </a:r>
            <a:r>
              <a:rPr lang="en-IN" sz="2400" dirty="0">
                <a:latin typeface="Bell MT" panose="02020503060305020303" pitchFamily="18" charset="0"/>
              </a:rPr>
              <a:t> focuses the electron beam on the specimen. A second condenser lens forms the electrons into a thin tight beam.</a:t>
            </a:r>
          </a:p>
          <a:p>
            <a:r>
              <a:rPr lang="en-IN" sz="2400" dirty="0" smtClean="0">
                <a:latin typeface="Bell MT" panose="02020503060305020303" pitchFamily="18" charset="0"/>
              </a:rPr>
              <a:t>	The </a:t>
            </a:r>
            <a:r>
              <a:rPr lang="en-IN" sz="2400" dirty="0">
                <a:latin typeface="Bell MT" panose="02020503060305020303" pitchFamily="18" charset="0"/>
              </a:rPr>
              <a:t>electron beam coming out of the specimen passes down the second of magnetic coils called the </a:t>
            </a:r>
            <a:r>
              <a:rPr lang="en-IN" sz="2400" b="1" dirty="0">
                <a:latin typeface="Bell MT" panose="02020503060305020303" pitchFamily="18" charset="0"/>
              </a:rPr>
              <a:t>objective lens</a:t>
            </a:r>
            <a:r>
              <a:rPr lang="en-IN" sz="2400" dirty="0">
                <a:latin typeface="Bell MT" panose="02020503060305020303" pitchFamily="18" charset="0"/>
              </a:rPr>
              <a:t>, which has high power and forms the intermediate magnified image.</a:t>
            </a:r>
          </a:p>
          <a:p>
            <a:r>
              <a:rPr lang="en-IN" sz="2400" dirty="0" smtClean="0">
                <a:latin typeface="Bell MT" panose="02020503060305020303" pitchFamily="18" charset="0"/>
              </a:rPr>
              <a:t>	The </a:t>
            </a:r>
            <a:r>
              <a:rPr lang="en-IN" sz="2400" dirty="0">
                <a:latin typeface="Bell MT" panose="02020503060305020303" pitchFamily="18" charset="0"/>
              </a:rPr>
              <a:t>third set of magnetic lenses called </a:t>
            </a:r>
            <a:r>
              <a:rPr lang="en-IN" sz="2400" b="1" dirty="0">
                <a:latin typeface="Bell MT" panose="02020503060305020303" pitchFamily="18" charset="0"/>
              </a:rPr>
              <a:t>projector (ocular) lenses</a:t>
            </a:r>
            <a:r>
              <a:rPr lang="en-IN" sz="2400" dirty="0">
                <a:latin typeface="Bell MT" panose="02020503060305020303" pitchFamily="18" charset="0"/>
              </a:rPr>
              <a:t> produce the final further magnified image.</a:t>
            </a:r>
          </a:p>
          <a:p>
            <a:r>
              <a:rPr lang="en-IN" sz="2400" dirty="0" smtClean="0">
                <a:latin typeface="Bell MT" panose="02020503060305020303" pitchFamily="18" charset="0"/>
              </a:rPr>
              <a:t>	Each </a:t>
            </a:r>
            <a:r>
              <a:rPr lang="en-IN" sz="2400" dirty="0">
                <a:latin typeface="Bell MT" panose="02020503060305020303" pitchFamily="18" charset="0"/>
              </a:rPr>
              <a:t>of these lenses acts as an image magnifier all the while maintaining an incredible level of detail and resolution</a:t>
            </a:r>
            <a:r>
              <a:rPr lang="en-IN" sz="2400" dirty="0" smtClean="0">
                <a:latin typeface="Bell MT" panose="02020503060305020303" pitchFamily="18" charset="0"/>
              </a:rPr>
              <a:t>.</a:t>
            </a:r>
            <a:endParaRPr lang="en-IN" sz="2400" dirty="0">
              <a:latin typeface="Bell MT" panose="02020503060305020303" pitchFamily="18" charset="0"/>
            </a:endParaRPr>
          </a:p>
        </p:txBody>
      </p:sp>
    </p:spTree>
    <p:extLst>
      <p:ext uri="{BB962C8B-B14F-4D97-AF65-F5344CB8AC3E}">
        <p14:creationId xmlns:p14="http://schemas.microsoft.com/office/powerpoint/2010/main" xmlns="" val="280568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7704856" cy="5632311"/>
          </a:xfrm>
          <a:prstGeom prst="rect">
            <a:avLst/>
          </a:prstGeom>
          <a:noFill/>
        </p:spPr>
        <p:txBody>
          <a:bodyPr wrap="square" rtlCol="0">
            <a:spAutoFit/>
          </a:bodyPr>
          <a:lstStyle/>
          <a:p>
            <a:pPr marL="342900" indent="-342900">
              <a:buBlip>
                <a:blip r:embed="rId2"/>
              </a:buBlip>
            </a:pPr>
            <a:r>
              <a:rPr lang="en-IN" sz="2400" b="1" dirty="0" smtClean="0">
                <a:latin typeface="Bell MT" panose="02020503060305020303" pitchFamily="18" charset="0"/>
              </a:rPr>
              <a:t>Object</a:t>
            </a:r>
          </a:p>
          <a:p>
            <a:r>
              <a:rPr lang="en-IN" sz="2400" dirty="0" smtClean="0">
                <a:latin typeface="Bell MT" panose="02020503060305020303" pitchFamily="18" charset="0"/>
              </a:rPr>
              <a:t>	The object is placed below the second condenser lens in the focal length of the beam.</a:t>
            </a:r>
          </a:p>
          <a:p>
            <a:r>
              <a:rPr lang="en-IN" sz="2400" dirty="0" smtClean="0">
                <a:latin typeface="Bell MT" panose="02020503060305020303" pitchFamily="18" charset="0"/>
              </a:rPr>
              <a:t>	The object is placed on a supporting film mounted on a copper grid.</a:t>
            </a:r>
          </a:p>
          <a:p>
            <a:endParaRPr lang="en-IN" sz="2400" dirty="0">
              <a:latin typeface="Bell MT" panose="02020503060305020303" pitchFamily="18" charset="0"/>
            </a:endParaRPr>
          </a:p>
          <a:p>
            <a:pPr marL="342900" indent="-342900">
              <a:buBlip>
                <a:blip r:embed="rId2"/>
              </a:buBlip>
            </a:pPr>
            <a:r>
              <a:rPr lang="en-IN" sz="2400" b="1" dirty="0" smtClean="0">
                <a:latin typeface="Bell MT" panose="02020503060305020303" pitchFamily="18" charset="0"/>
              </a:rPr>
              <a:t>Objective coil</a:t>
            </a:r>
          </a:p>
          <a:p>
            <a:r>
              <a:rPr lang="en-IN" sz="2400" dirty="0">
                <a:latin typeface="Bell MT" panose="02020503060305020303" pitchFamily="18" charset="0"/>
              </a:rPr>
              <a:t>	</a:t>
            </a:r>
            <a:r>
              <a:rPr lang="en-IN" sz="2400" dirty="0" smtClean="0">
                <a:latin typeface="Bell MT" panose="02020503060305020303" pitchFamily="18" charset="0"/>
              </a:rPr>
              <a:t>It is another electromagnetic coil, situated below the object.</a:t>
            </a:r>
          </a:p>
          <a:p>
            <a:r>
              <a:rPr lang="en-IN" sz="2400" dirty="0" smtClean="0">
                <a:latin typeface="Bell MT" panose="02020503060305020303" pitchFamily="18" charset="0"/>
              </a:rPr>
              <a:t>	It captures the transmitted electrons from the object and magnifies the image.</a:t>
            </a:r>
          </a:p>
          <a:p>
            <a:endParaRPr lang="en-IN" sz="2400" dirty="0">
              <a:latin typeface="Bell MT" panose="02020503060305020303" pitchFamily="18" charset="0"/>
            </a:endParaRPr>
          </a:p>
          <a:p>
            <a:pPr marL="342900" indent="-342900">
              <a:buBlip>
                <a:blip r:embed="rId2"/>
              </a:buBlip>
            </a:pPr>
            <a:r>
              <a:rPr lang="en-IN" sz="2400" b="1" dirty="0" smtClean="0">
                <a:latin typeface="Bell MT" panose="02020503060305020303" pitchFamily="18" charset="0"/>
              </a:rPr>
              <a:t>Amplifier coil</a:t>
            </a:r>
          </a:p>
          <a:p>
            <a:r>
              <a:rPr lang="en-IN" sz="2400" dirty="0" smtClean="0">
                <a:latin typeface="Bell MT" panose="02020503060305020303" pitchFamily="18" charset="0"/>
              </a:rPr>
              <a:t>	It amplifies the final image produced by the objective coil</a:t>
            </a:r>
            <a:endParaRPr lang="en-IN" sz="2400" dirty="0">
              <a:latin typeface="Bell MT" panose="02020503060305020303" pitchFamily="18" charset="0"/>
            </a:endParaRPr>
          </a:p>
        </p:txBody>
      </p:sp>
    </p:spTree>
    <p:extLst>
      <p:ext uri="{BB962C8B-B14F-4D97-AF65-F5344CB8AC3E}">
        <p14:creationId xmlns:p14="http://schemas.microsoft.com/office/powerpoint/2010/main" xmlns="" val="29132358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7776864" cy="6001643"/>
          </a:xfrm>
          <a:prstGeom prst="rect">
            <a:avLst/>
          </a:prstGeom>
          <a:noFill/>
        </p:spPr>
        <p:txBody>
          <a:bodyPr wrap="square" rtlCol="0">
            <a:spAutoFit/>
          </a:bodyPr>
          <a:lstStyle/>
          <a:p>
            <a:pPr marL="342900" indent="-342900">
              <a:buBlip>
                <a:blip r:embed="rId2"/>
              </a:buBlip>
            </a:pPr>
            <a:r>
              <a:rPr lang="en-IN" sz="2400" b="1" dirty="0" smtClean="0">
                <a:latin typeface="Bell MT" panose="02020503060305020303" pitchFamily="18" charset="0"/>
              </a:rPr>
              <a:t>Projector Coil</a:t>
            </a:r>
          </a:p>
          <a:p>
            <a:r>
              <a:rPr lang="en-IN" sz="2400" dirty="0" smtClean="0">
                <a:latin typeface="Bell MT" panose="02020503060305020303" pitchFamily="18" charset="0"/>
              </a:rPr>
              <a:t>	It projects the final image on the screen.</a:t>
            </a:r>
          </a:p>
          <a:p>
            <a:endParaRPr lang="en-IN" sz="2400" dirty="0">
              <a:latin typeface="Bell MT" panose="02020503060305020303" pitchFamily="18" charset="0"/>
            </a:endParaRPr>
          </a:p>
          <a:p>
            <a:pPr marL="342900" indent="-342900">
              <a:buBlip>
                <a:blip r:embed="rId2"/>
              </a:buBlip>
            </a:pPr>
            <a:r>
              <a:rPr lang="en-IN" sz="2400" b="1" dirty="0" smtClean="0">
                <a:latin typeface="Bell MT" panose="02020503060305020303" pitchFamily="18" charset="0"/>
              </a:rPr>
              <a:t>Fluorescent Screen</a:t>
            </a:r>
          </a:p>
          <a:p>
            <a:r>
              <a:rPr lang="en-IN" sz="2400" dirty="0" smtClean="0">
                <a:latin typeface="Bell MT" panose="02020503060305020303" pitchFamily="18" charset="0"/>
              </a:rPr>
              <a:t>	It receives the final image of the object.</a:t>
            </a:r>
          </a:p>
          <a:p>
            <a:pPr marL="342900" indent="-342900">
              <a:buBlip>
                <a:blip r:embed="rId2"/>
              </a:buBlip>
            </a:pPr>
            <a:endParaRPr lang="en-IN" sz="2400" dirty="0" smtClean="0">
              <a:latin typeface="Bell MT" panose="02020503060305020303" pitchFamily="18" charset="0"/>
            </a:endParaRPr>
          </a:p>
          <a:p>
            <a:pPr marL="342900" indent="-342900">
              <a:buBlip>
                <a:blip r:embed="rId2"/>
              </a:buBlip>
            </a:pPr>
            <a:r>
              <a:rPr lang="en-IN" sz="2400" b="1" dirty="0" smtClean="0">
                <a:latin typeface="Bell MT" panose="02020503060305020303" pitchFamily="18" charset="0"/>
              </a:rPr>
              <a:t>Vacuum Tube</a:t>
            </a:r>
          </a:p>
          <a:p>
            <a:r>
              <a:rPr lang="en-IN" sz="2400" dirty="0">
                <a:latin typeface="Bell MT" panose="02020503060305020303" pitchFamily="18" charset="0"/>
              </a:rPr>
              <a:t>	</a:t>
            </a:r>
            <a:r>
              <a:rPr lang="en-IN" sz="2400" dirty="0" smtClean="0">
                <a:latin typeface="Bell MT" panose="02020503060305020303" pitchFamily="18" charset="0"/>
              </a:rPr>
              <a:t>The entire set-up is placed in a vacuum tube, because the electrons move in a straight line only in vacuum.</a:t>
            </a:r>
          </a:p>
          <a:p>
            <a:endParaRPr lang="en-IN" sz="2400" dirty="0">
              <a:latin typeface="Bell MT" panose="02020503060305020303" pitchFamily="18" charset="0"/>
            </a:endParaRPr>
          </a:p>
          <a:p>
            <a:pPr marL="342900" indent="-342900">
              <a:buBlip>
                <a:blip r:embed="rId2"/>
              </a:buBlip>
            </a:pPr>
            <a:r>
              <a:rPr lang="en-IN" sz="2400" b="1" dirty="0" smtClean="0">
                <a:latin typeface="Bell MT" panose="02020503060305020303" pitchFamily="18" charset="0"/>
              </a:rPr>
              <a:t>Cooling system</a:t>
            </a:r>
          </a:p>
          <a:p>
            <a:r>
              <a:rPr lang="en-IN" sz="2400" dirty="0" smtClean="0">
                <a:latin typeface="Bell MT" panose="02020503060305020303" pitchFamily="18" charset="0"/>
              </a:rPr>
              <a:t>	Moderately large current is flowing through the electromagnetic coils.</a:t>
            </a:r>
          </a:p>
          <a:p>
            <a:r>
              <a:rPr lang="en-IN" sz="2400" dirty="0" smtClean="0">
                <a:latin typeface="Bell MT" panose="02020503060305020303" pitchFamily="18" charset="0"/>
              </a:rPr>
              <a:t>	So the coils get heated.</a:t>
            </a:r>
          </a:p>
          <a:p>
            <a:r>
              <a:rPr lang="en-IN" sz="2400" dirty="0">
                <a:latin typeface="Bell MT" panose="02020503060305020303" pitchFamily="18" charset="0"/>
              </a:rPr>
              <a:t>	</a:t>
            </a:r>
            <a:r>
              <a:rPr lang="en-IN" sz="2400" dirty="0" smtClean="0">
                <a:latin typeface="Bell MT" panose="02020503060305020303" pitchFamily="18" charset="0"/>
              </a:rPr>
              <a:t>The coils are cooled by water circulating around the vacuum tube.</a:t>
            </a:r>
            <a:endParaRPr lang="en-IN" sz="2400" dirty="0">
              <a:latin typeface="Bell MT" panose="02020503060305020303" pitchFamily="18" charset="0"/>
            </a:endParaRPr>
          </a:p>
        </p:txBody>
      </p:sp>
    </p:spTree>
    <p:extLst>
      <p:ext uri="{BB962C8B-B14F-4D97-AF65-F5344CB8AC3E}">
        <p14:creationId xmlns:p14="http://schemas.microsoft.com/office/powerpoint/2010/main" xmlns="" val="14540220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ypes of Electron Microscopy | Definition, Examples, Diagrams"/>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0235"/>
          <a:stretch/>
        </p:blipFill>
        <p:spPr bwMode="auto">
          <a:xfrm>
            <a:off x="251520" y="1562797"/>
            <a:ext cx="3437164" cy="4219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028" name="Picture 4" descr="The Transmission Electron Microscope | CCBE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77649" y="1553344"/>
            <a:ext cx="4958847" cy="466725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331640" y="404664"/>
            <a:ext cx="5225432" cy="461665"/>
          </a:xfrm>
          <a:prstGeom prst="rect">
            <a:avLst/>
          </a:prstGeom>
          <a:noFill/>
        </p:spPr>
        <p:txBody>
          <a:bodyPr wrap="square" rtlCol="0">
            <a:spAutoFit/>
          </a:bodyPr>
          <a:lstStyle/>
          <a:p>
            <a:pPr algn="ctr"/>
            <a:r>
              <a:rPr lang="en-IN" sz="2400" dirty="0" smtClean="0">
                <a:solidFill>
                  <a:schemeClr val="tx2"/>
                </a:solidFill>
                <a:latin typeface="Algerian" panose="04020705040A02060702" pitchFamily="82" charset="0"/>
              </a:rPr>
              <a:t>Electron Microscope</a:t>
            </a:r>
            <a:endParaRPr lang="en-IN" sz="2400" dirty="0">
              <a:solidFill>
                <a:schemeClr val="tx2"/>
              </a:solidFill>
              <a:latin typeface="Algerian" panose="04020705040A02060702" pitchFamily="82" charset="0"/>
            </a:endParaRPr>
          </a:p>
        </p:txBody>
      </p:sp>
    </p:spTree>
    <p:extLst>
      <p:ext uri="{BB962C8B-B14F-4D97-AF65-F5344CB8AC3E}">
        <p14:creationId xmlns:p14="http://schemas.microsoft.com/office/powerpoint/2010/main" xmlns="" val="29885914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680" y="351966"/>
            <a:ext cx="7632848"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IN"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Transmission Electron Microscope</a:t>
            </a:r>
          </a:p>
          <a:p>
            <a:endParaRPr lang="en-IN"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endParaRPr>
          </a:p>
        </p:txBody>
      </p:sp>
      <p:sp>
        <p:nvSpPr>
          <p:cNvPr id="3" name="AutoShape 2" descr="transmission electron microscope (TE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 name="AutoShape 4" descr="transmission electron microscope (TE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AutoShape 6" descr="transmission electron microscope (TE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2050" name="Picture 2" descr="Transmission Electron Microscope (TEM) / Electron Microscope and X-Ray Unit  (EMX) / Central Analytical Facilities / Research facilities / Research /  The University of Newcastle, Australi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964178"/>
            <a:ext cx="7620000" cy="55483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289802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7632848" cy="461665"/>
          </a:xfrm>
          <a:prstGeom prst="rect">
            <a:avLst/>
          </a:prstGeom>
          <a:noFill/>
        </p:spPr>
        <p:txBody>
          <a:bodyPr wrap="square" rtlCol="0">
            <a:spAutoFit/>
          </a:bodyPr>
          <a:lstStyle/>
          <a:p>
            <a:pPr algn="ctr"/>
            <a:r>
              <a:rPr lang="en-IN"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lgerian" panose="04020705040A02060702" pitchFamily="82" charset="0"/>
              </a:rPr>
              <a:t>Scanning electron microscope</a:t>
            </a:r>
            <a:endParaRPr lang="en-IN"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lgerian" panose="04020705040A02060702" pitchFamily="82" charset="0"/>
            </a:endParaRPr>
          </a:p>
        </p:txBody>
      </p:sp>
      <p:pic>
        <p:nvPicPr>
          <p:cNvPr id="3074" name="Picture 2" descr="Scanning Electron Microscope (SEM) | Microbe Note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6714" y="1268760"/>
            <a:ext cx="7694267" cy="50006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854157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 When formalin fixed tissue used – area that is likely  to be fixed from outer surface to be chosen. Paraffin blocks-th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548680"/>
            <a:ext cx="7488832" cy="58326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809603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Certain types specimens require special  processing unlike surgical specimens.These include-1. Percutaneous renal biopsi..."/>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476672"/>
            <a:ext cx="7776864" cy="59046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18896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spirate directly expressed          into glutaraldehyde with               gentle agitation             and kept for fix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548680"/>
            <a:ext cx="7776864" cy="59766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53266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3.Bone marrow aspirate   Centifugation of    Gentle Layering                                              Disk is gently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548680"/>
            <a:ext cx="7416824" cy="57606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46019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43016138"/>
              </p:ext>
            </p:extLst>
          </p:nvPr>
        </p:nvGraphicFramePr>
        <p:xfrm>
          <a:off x="683568" y="908720"/>
          <a:ext cx="6768752" cy="1752600"/>
        </p:xfrm>
        <a:graphic>
          <a:graphicData uri="http://schemas.openxmlformats.org/drawingml/2006/table">
            <a:tbl>
              <a:tblPr firstRow="1" bandRow="1">
                <a:tableStyleId>{5C22544A-7EE6-4342-B048-85BDC9FD1C3A}</a:tableStyleId>
              </a:tblPr>
              <a:tblGrid>
                <a:gridCol w="1230682"/>
                <a:gridCol w="1846023"/>
                <a:gridCol w="1807022"/>
                <a:gridCol w="1885025"/>
              </a:tblGrid>
              <a:tr h="370840">
                <a:tc>
                  <a:txBody>
                    <a:bodyPr/>
                    <a:lstStyle/>
                    <a:p>
                      <a:r>
                        <a:rPr lang="en-IN" dirty="0" smtClean="0"/>
                        <a:t>Power</a:t>
                      </a:r>
                      <a:endParaRPr lang="en-IN" dirty="0"/>
                    </a:p>
                  </a:txBody>
                  <a:tcPr/>
                </a:tc>
                <a:tc>
                  <a:txBody>
                    <a:bodyPr/>
                    <a:lstStyle/>
                    <a:p>
                      <a:r>
                        <a:rPr lang="en-IN" dirty="0" smtClean="0"/>
                        <a:t>Objective lens</a:t>
                      </a:r>
                      <a:endParaRPr lang="en-IN" dirty="0"/>
                    </a:p>
                  </a:txBody>
                  <a:tcPr/>
                </a:tc>
                <a:tc>
                  <a:txBody>
                    <a:bodyPr/>
                    <a:lstStyle/>
                    <a:p>
                      <a:r>
                        <a:rPr lang="en-IN" dirty="0" smtClean="0"/>
                        <a:t>Eye piece</a:t>
                      </a:r>
                      <a:endParaRPr lang="en-IN" dirty="0"/>
                    </a:p>
                  </a:txBody>
                  <a:tcPr/>
                </a:tc>
                <a:tc>
                  <a:txBody>
                    <a:bodyPr/>
                    <a:lstStyle/>
                    <a:p>
                      <a:r>
                        <a:rPr lang="en-IN" dirty="0" smtClean="0"/>
                        <a:t>Total Magnification</a:t>
                      </a:r>
                      <a:endParaRPr lang="en-IN" dirty="0"/>
                    </a:p>
                  </a:txBody>
                  <a:tcPr/>
                </a:tc>
              </a:tr>
              <a:tr h="370840">
                <a:tc>
                  <a:txBody>
                    <a:bodyPr/>
                    <a:lstStyle/>
                    <a:p>
                      <a:r>
                        <a:rPr lang="en-IN" dirty="0" smtClean="0"/>
                        <a:t>Low</a:t>
                      </a:r>
                      <a:endParaRPr lang="en-IN" dirty="0"/>
                    </a:p>
                  </a:txBody>
                  <a:tcPr/>
                </a:tc>
                <a:tc>
                  <a:txBody>
                    <a:bodyPr/>
                    <a:lstStyle/>
                    <a:p>
                      <a:r>
                        <a:rPr lang="en-IN" dirty="0" smtClean="0"/>
                        <a:t>10X</a:t>
                      </a:r>
                      <a:endParaRPr lang="en-IN" dirty="0"/>
                    </a:p>
                  </a:txBody>
                  <a:tcPr/>
                </a:tc>
                <a:tc>
                  <a:txBody>
                    <a:bodyPr/>
                    <a:lstStyle/>
                    <a:p>
                      <a:r>
                        <a:rPr lang="en-IN" dirty="0" smtClean="0"/>
                        <a:t>10X</a:t>
                      </a:r>
                      <a:endParaRPr lang="en-IN" dirty="0"/>
                    </a:p>
                  </a:txBody>
                  <a:tcPr/>
                </a:tc>
                <a:tc>
                  <a:txBody>
                    <a:bodyPr/>
                    <a:lstStyle/>
                    <a:p>
                      <a:r>
                        <a:rPr lang="en-IN" dirty="0" smtClean="0"/>
                        <a:t>100X</a:t>
                      </a:r>
                      <a:endParaRPr lang="en-IN" dirty="0"/>
                    </a:p>
                  </a:txBody>
                  <a:tcPr/>
                </a:tc>
              </a:tr>
              <a:tr h="370840">
                <a:tc>
                  <a:txBody>
                    <a:bodyPr/>
                    <a:lstStyle/>
                    <a:p>
                      <a:r>
                        <a:rPr lang="en-IN" dirty="0" smtClean="0"/>
                        <a:t>High (dry)</a:t>
                      </a:r>
                      <a:endParaRPr lang="en-IN" dirty="0"/>
                    </a:p>
                  </a:txBody>
                  <a:tcPr/>
                </a:tc>
                <a:tc>
                  <a:txBody>
                    <a:bodyPr/>
                    <a:lstStyle/>
                    <a:p>
                      <a:r>
                        <a:rPr lang="en-IN" dirty="0" smtClean="0"/>
                        <a:t>40X</a:t>
                      </a:r>
                      <a:endParaRPr lang="en-IN" dirty="0"/>
                    </a:p>
                  </a:txBody>
                  <a:tcPr/>
                </a:tc>
                <a:tc>
                  <a:txBody>
                    <a:bodyPr/>
                    <a:lstStyle/>
                    <a:p>
                      <a:r>
                        <a:rPr lang="en-IN" dirty="0" smtClean="0"/>
                        <a:t>10X</a:t>
                      </a:r>
                      <a:endParaRPr lang="en-IN" dirty="0"/>
                    </a:p>
                  </a:txBody>
                  <a:tcPr/>
                </a:tc>
                <a:tc>
                  <a:txBody>
                    <a:bodyPr/>
                    <a:lstStyle/>
                    <a:p>
                      <a:r>
                        <a:rPr lang="en-IN" dirty="0" smtClean="0"/>
                        <a:t>400X</a:t>
                      </a:r>
                      <a:endParaRPr lang="en-IN" dirty="0"/>
                    </a:p>
                  </a:txBody>
                  <a:tcPr/>
                </a:tc>
              </a:tr>
              <a:tr h="370840">
                <a:tc>
                  <a:txBody>
                    <a:bodyPr/>
                    <a:lstStyle/>
                    <a:p>
                      <a:r>
                        <a:rPr lang="en-IN" dirty="0" smtClean="0"/>
                        <a:t>High (oil)</a:t>
                      </a:r>
                      <a:endParaRPr lang="en-IN" dirty="0"/>
                    </a:p>
                  </a:txBody>
                  <a:tcPr/>
                </a:tc>
                <a:tc>
                  <a:txBody>
                    <a:bodyPr/>
                    <a:lstStyle/>
                    <a:p>
                      <a:r>
                        <a:rPr lang="en-IN" dirty="0" smtClean="0"/>
                        <a:t>100X</a:t>
                      </a:r>
                      <a:endParaRPr lang="en-IN" dirty="0"/>
                    </a:p>
                  </a:txBody>
                  <a:tcPr/>
                </a:tc>
                <a:tc>
                  <a:txBody>
                    <a:bodyPr/>
                    <a:lstStyle/>
                    <a:p>
                      <a:r>
                        <a:rPr lang="en-IN" dirty="0" smtClean="0"/>
                        <a:t>10X</a:t>
                      </a:r>
                      <a:endParaRPr lang="en-IN" dirty="0"/>
                    </a:p>
                  </a:txBody>
                  <a:tcPr/>
                </a:tc>
                <a:tc>
                  <a:txBody>
                    <a:bodyPr/>
                    <a:lstStyle/>
                    <a:p>
                      <a:r>
                        <a:rPr lang="en-IN" dirty="0" smtClean="0"/>
                        <a:t>1000X</a:t>
                      </a:r>
                      <a:endParaRPr lang="en-IN" dirty="0"/>
                    </a:p>
                  </a:txBody>
                  <a:tcPr/>
                </a:tc>
              </a:tr>
            </a:tbl>
          </a:graphicData>
        </a:graphic>
      </p:graphicFrame>
      <p:sp>
        <p:nvSpPr>
          <p:cNvPr id="3" name="TextBox 2"/>
          <p:cNvSpPr txBox="1"/>
          <p:nvPr/>
        </p:nvSpPr>
        <p:spPr>
          <a:xfrm>
            <a:off x="395536" y="2996951"/>
            <a:ext cx="7776864" cy="3046988"/>
          </a:xfrm>
          <a:prstGeom prst="rect">
            <a:avLst/>
          </a:prstGeom>
          <a:noFill/>
        </p:spPr>
        <p:txBody>
          <a:bodyPr wrap="square" rtlCol="0">
            <a:spAutoFit/>
          </a:bodyPr>
          <a:lstStyle/>
          <a:p>
            <a:r>
              <a:rPr lang="en-IN" sz="2400" b="1" dirty="0" smtClean="0">
                <a:latin typeface="Georgia" panose="02040502050405020303" pitchFamily="18" charset="0"/>
              </a:rPr>
              <a:t>Resolving power</a:t>
            </a:r>
          </a:p>
          <a:p>
            <a:pPr marL="342900" indent="-342900">
              <a:buFont typeface="Wingdings" panose="05000000000000000000" pitchFamily="2" charset="2"/>
              <a:buChar char="v"/>
            </a:pPr>
            <a:r>
              <a:rPr lang="en-IN" sz="2400" dirty="0" smtClean="0">
                <a:latin typeface="Georgia" panose="02040502050405020303" pitchFamily="18" charset="0"/>
              </a:rPr>
              <a:t>Resolving power of the microscope is the ability to distinguish two adjacent point as separate.</a:t>
            </a:r>
          </a:p>
          <a:p>
            <a:pPr marL="342900" indent="-342900">
              <a:buFont typeface="Wingdings" panose="05000000000000000000" pitchFamily="2" charset="2"/>
              <a:buChar char="v"/>
            </a:pPr>
            <a:endParaRPr lang="en-IN" sz="2400" dirty="0">
              <a:latin typeface="Georgia" panose="02040502050405020303" pitchFamily="18" charset="0"/>
            </a:endParaRPr>
          </a:p>
          <a:p>
            <a:pPr marL="342900" indent="-342900">
              <a:buFont typeface="Wingdings" panose="05000000000000000000" pitchFamily="2" charset="2"/>
              <a:buChar char="v"/>
            </a:pPr>
            <a:r>
              <a:rPr lang="en-IN" sz="2400" dirty="0" smtClean="0">
                <a:latin typeface="Georgia" panose="02040502050405020303" pitchFamily="18" charset="0"/>
              </a:rPr>
              <a:t>The resolving power of microscope depends on two factors</a:t>
            </a:r>
          </a:p>
          <a:p>
            <a:r>
              <a:rPr lang="en-IN" sz="2400" dirty="0">
                <a:latin typeface="Georgia" panose="02040502050405020303" pitchFamily="18" charset="0"/>
              </a:rPr>
              <a:t>	</a:t>
            </a:r>
            <a:r>
              <a:rPr lang="en-IN" sz="2400" dirty="0" smtClean="0">
                <a:latin typeface="Georgia" panose="02040502050405020303" pitchFamily="18" charset="0"/>
              </a:rPr>
              <a:t>The wavelength of light </a:t>
            </a:r>
          </a:p>
          <a:p>
            <a:r>
              <a:rPr lang="en-IN" sz="2400" dirty="0">
                <a:latin typeface="Georgia" panose="02040502050405020303" pitchFamily="18" charset="0"/>
              </a:rPr>
              <a:t>	</a:t>
            </a:r>
            <a:r>
              <a:rPr lang="en-IN" sz="2400" dirty="0" smtClean="0">
                <a:latin typeface="Georgia" panose="02040502050405020303" pitchFamily="18" charset="0"/>
              </a:rPr>
              <a:t>The numerical aperture of the lens system.</a:t>
            </a:r>
            <a:endParaRPr lang="en-IN" sz="2400" dirty="0">
              <a:latin typeface="Georgia" panose="02040502050405020303" pitchFamily="18" charset="0"/>
            </a:endParaRPr>
          </a:p>
        </p:txBody>
      </p:sp>
    </p:spTree>
    <p:extLst>
      <p:ext uri="{BB962C8B-B14F-4D97-AF65-F5344CB8AC3E}">
        <p14:creationId xmlns:p14="http://schemas.microsoft.com/office/powerpoint/2010/main" xmlns="" val="26473784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ISSUE SECTIONINGPreparation of thick or semithin sections:After the tissue has been embedded in plastic resinThe block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404664"/>
            <a:ext cx="7632848" cy="61206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47633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4.Core biopsies of boneChallenging as decalcification causes severe damage to cells.                        Fixation in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476672"/>
            <a:ext cx="7632848" cy="59766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019055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5.Body fluids    Non       • Centrifugation&amp;              • Fixation in glutaraldehydehemorrhagic   fluidsHemorrhagic   •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476672"/>
            <a:ext cx="7560840" cy="59046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578867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nd these are stained with methylene blue or toulidine blue andExamined to verify that blocks selected are representativ..."/>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8538" y="404664"/>
            <a:ext cx="7704856" cy="5919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646531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8518" y="801256"/>
            <a:ext cx="7632848" cy="5400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881091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nal biopsies  Aided in classification of renal disease inparticular &amp; better understanding of thepathogenesis of glomer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692696"/>
            <a:ext cx="7632848" cy="5400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23228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 Detailed study of glomerulus- epithelial cell,  endothelial cells, basement membrane &amp;  mesangium.b. Best method - to 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8923" y="764704"/>
            <a:ext cx="7488832" cy="547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742832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nal B opsy D agnosi s U                i       i            sual l y      R equi r i ng El ect r on M cr oscopy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548680"/>
            <a:ext cx="7128792" cy="55446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93827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7776864" cy="4154984"/>
          </a:xfrm>
          <a:prstGeom prst="rect">
            <a:avLst/>
          </a:prstGeom>
          <a:noFill/>
        </p:spPr>
        <p:txBody>
          <a:bodyPr wrap="square" rtlCol="0">
            <a:spAutoFit/>
          </a:bodyPr>
          <a:lstStyle/>
          <a:p>
            <a:pPr marL="342900" indent="-342900">
              <a:buFont typeface="Wingdings" panose="05000000000000000000" pitchFamily="2" charset="2"/>
              <a:buChar char="v"/>
            </a:pPr>
            <a:r>
              <a:rPr lang="en-IN" sz="2400" dirty="0" smtClean="0">
                <a:latin typeface="Georgia" panose="02040502050405020303" pitchFamily="18" charset="0"/>
              </a:rPr>
              <a:t>The wave length of light is used in light microscopy is 400-750 nm.</a:t>
            </a:r>
          </a:p>
          <a:p>
            <a:pPr marL="342900" indent="-342900">
              <a:buFont typeface="Wingdings" panose="05000000000000000000" pitchFamily="2" charset="2"/>
              <a:buChar char="v"/>
            </a:pPr>
            <a:endParaRPr lang="en-IN" sz="2400" dirty="0">
              <a:latin typeface="Georgia" panose="02040502050405020303" pitchFamily="18" charset="0"/>
            </a:endParaRPr>
          </a:p>
          <a:p>
            <a:pPr marL="342900" indent="-342900">
              <a:buFont typeface="Wingdings" panose="05000000000000000000" pitchFamily="2" charset="2"/>
              <a:buChar char="v"/>
            </a:pPr>
            <a:r>
              <a:rPr lang="en-IN" sz="2400" dirty="0" smtClean="0">
                <a:latin typeface="Georgia" panose="02040502050405020303" pitchFamily="18" charset="0"/>
              </a:rPr>
              <a:t>The resolving power of human eye is 0.25mm.</a:t>
            </a:r>
          </a:p>
          <a:p>
            <a:pPr marL="342900" indent="-342900">
              <a:buFont typeface="Wingdings" panose="05000000000000000000" pitchFamily="2" charset="2"/>
              <a:buChar char="v"/>
            </a:pPr>
            <a:endParaRPr lang="en-IN" sz="2400" dirty="0">
              <a:latin typeface="Georgia" panose="02040502050405020303" pitchFamily="18" charset="0"/>
            </a:endParaRPr>
          </a:p>
          <a:p>
            <a:pPr marL="342900" indent="-342900">
              <a:buFont typeface="Wingdings" panose="05000000000000000000" pitchFamily="2" charset="2"/>
              <a:buChar char="v"/>
            </a:pPr>
            <a:r>
              <a:rPr lang="en-IN" sz="2400" dirty="0" smtClean="0">
                <a:latin typeface="Georgia" panose="02040502050405020303" pitchFamily="18" charset="0"/>
              </a:rPr>
              <a:t>The resolving power of light microscope is 0.25µm.</a:t>
            </a:r>
          </a:p>
          <a:p>
            <a:pPr marL="342900" indent="-342900">
              <a:buFont typeface="Wingdings" panose="05000000000000000000" pitchFamily="2" charset="2"/>
              <a:buChar char="v"/>
            </a:pPr>
            <a:endParaRPr lang="en-IN" sz="2400" dirty="0">
              <a:latin typeface="Georgia" panose="02040502050405020303" pitchFamily="18" charset="0"/>
            </a:endParaRPr>
          </a:p>
          <a:p>
            <a:pPr marL="342900" indent="-342900">
              <a:buFont typeface="Wingdings" panose="05000000000000000000" pitchFamily="2" charset="2"/>
              <a:buChar char="v"/>
            </a:pPr>
            <a:r>
              <a:rPr lang="en-IN" sz="2400" dirty="0" smtClean="0">
                <a:latin typeface="Georgia" panose="02040502050405020303" pitchFamily="18" charset="0"/>
              </a:rPr>
              <a:t>The electron microscope can separate dots that are o.5nm.</a:t>
            </a:r>
          </a:p>
          <a:p>
            <a:pPr marL="342900" indent="-342900">
              <a:buFont typeface="Wingdings" panose="05000000000000000000" pitchFamily="2" charset="2"/>
              <a:buChar char="v"/>
            </a:pPr>
            <a:endParaRPr lang="en-IN" sz="2400" dirty="0">
              <a:latin typeface="Georgia" panose="02040502050405020303" pitchFamily="18" charset="0"/>
            </a:endParaRPr>
          </a:p>
          <a:p>
            <a:pPr marL="342900" indent="-342900">
              <a:buFont typeface="Wingdings" panose="05000000000000000000" pitchFamily="2" charset="2"/>
              <a:buChar char="v"/>
            </a:pPr>
            <a:r>
              <a:rPr lang="en-IN" sz="2400" dirty="0" smtClean="0">
                <a:latin typeface="Georgia" panose="02040502050405020303" pitchFamily="18" charset="0"/>
              </a:rPr>
              <a:t>Resolving power = Wavelength of light in nm</a:t>
            </a:r>
            <a:endParaRPr lang="en-IN" sz="2400" dirty="0">
              <a:latin typeface="Georgia" panose="02040502050405020303" pitchFamily="18" charset="0"/>
            </a:endParaRPr>
          </a:p>
        </p:txBody>
      </p:sp>
      <p:cxnSp>
        <p:nvCxnSpPr>
          <p:cNvPr id="4" name="Straight Connector 3"/>
          <p:cNvCxnSpPr/>
          <p:nvPr/>
        </p:nvCxnSpPr>
        <p:spPr>
          <a:xfrm>
            <a:off x="3491880" y="4487640"/>
            <a:ext cx="3456384"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491880" y="4581128"/>
            <a:ext cx="3456384" cy="830997"/>
          </a:xfrm>
          <a:prstGeom prst="rect">
            <a:avLst/>
          </a:prstGeom>
          <a:noFill/>
        </p:spPr>
        <p:txBody>
          <a:bodyPr wrap="square" rtlCol="0">
            <a:spAutoFit/>
          </a:bodyPr>
          <a:lstStyle/>
          <a:p>
            <a:r>
              <a:rPr lang="en-IN" sz="2400" dirty="0" smtClean="0">
                <a:latin typeface="Georgia" panose="02040502050405020303" pitchFamily="18" charset="0"/>
              </a:rPr>
              <a:t>2 x Numerical aperture 	of objective lens</a:t>
            </a:r>
            <a:endParaRPr lang="en-IN" sz="2400" dirty="0">
              <a:latin typeface="Georgia" panose="02040502050405020303" pitchFamily="18" charset="0"/>
            </a:endParaRPr>
          </a:p>
        </p:txBody>
      </p:sp>
    </p:spTree>
    <p:extLst>
      <p:ext uri="{BB962C8B-B14F-4D97-AF65-F5344CB8AC3E}">
        <p14:creationId xmlns:p14="http://schemas.microsoft.com/office/powerpoint/2010/main" xmlns="" val="370080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7776864" cy="3416320"/>
          </a:xfrm>
          <a:prstGeom prst="rect">
            <a:avLst/>
          </a:prstGeom>
          <a:noFill/>
        </p:spPr>
        <p:txBody>
          <a:bodyPr wrap="square" rtlCol="0">
            <a:spAutoFit/>
          </a:bodyPr>
          <a:lstStyle/>
          <a:p>
            <a:pPr algn="ctr"/>
            <a:r>
              <a:rPr lang="en-IN" sz="2400" b="1" dirty="0" smtClean="0">
                <a:latin typeface="Georgia" panose="02040502050405020303" pitchFamily="18" charset="0"/>
              </a:rPr>
              <a:t>Numerical Aperture (NA)</a:t>
            </a:r>
          </a:p>
          <a:p>
            <a:pPr marL="342900" indent="-342900">
              <a:buFont typeface="Wingdings" panose="05000000000000000000" pitchFamily="2" charset="2"/>
              <a:buChar char="Ø"/>
            </a:pPr>
            <a:endParaRPr lang="en-IN" sz="2400" dirty="0" smtClean="0">
              <a:latin typeface="Georgia" panose="02040502050405020303" pitchFamily="18" charset="0"/>
            </a:endParaRPr>
          </a:p>
          <a:p>
            <a:pPr marL="342900" indent="-342900">
              <a:buFont typeface="Wingdings" panose="05000000000000000000" pitchFamily="2" charset="2"/>
              <a:buChar char="Ø"/>
            </a:pPr>
            <a:r>
              <a:rPr lang="en-IN" sz="2400" dirty="0" smtClean="0">
                <a:latin typeface="Georgia" panose="02040502050405020303" pitchFamily="18" charset="0"/>
              </a:rPr>
              <a:t>Numerical aperture of lens is the ratio of the diameter of the lens to its focal local length.</a:t>
            </a:r>
          </a:p>
          <a:p>
            <a:pPr marL="342900" indent="-342900">
              <a:buFont typeface="Wingdings" panose="05000000000000000000" pitchFamily="2" charset="2"/>
              <a:buChar char="Ø"/>
            </a:pPr>
            <a:endParaRPr lang="en-IN" sz="2400" dirty="0">
              <a:latin typeface="Georgia" panose="02040502050405020303" pitchFamily="18" charset="0"/>
            </a:endParaRPr>
          </a:p>
          <a:p>
            <a:pPr marL="342900" indent="-342900">
              <a:buFont typeface="Wingdings" panose="05000000000000000000" pitchFamily="2" charset="2"/>
              <a:buChar char="Ø"/>
            </a:pPr>
            <a:r>
              <a:rPr lang="en-IN" sz="2400" dirty="0" smtClean="0">
                <a:latin typeface="Georgia" panose="02040502050405020303" pitchFamily="18" charset="0"/>
              </a:rPr>
              <a:t>NA can be decreased by decreasing the amount of light passes through a lens.</a:t>
            </a:r>
          </a:p>
          <a:p>
            <a:pPr marL="342900" indent="-342900">
              <a:buFont typeface="Wingdings" panose="05000000000000000000" pitchFamily="2" charset="2"/>
              <a:buChar char="Ø"/>
            </a:pPr>
            <a:endParaRPr lang="en-IN" sz="2400" dirty="0">
              <a:latin typeface="Georgia" panose="02040502050405020303" pitchFamily="18" charset="0"/>
            </a:endParaRPr>
          </a:p>
          <a:p>
            <a:pPr marL="342900" indent="-342900">
              <a:buFont typeface="Wingdings" panose="05000000000000000000" pitchFamily="2" charset="2"/>
              <a:buChar char="Ø"/>
            </a:pPr>
            <a:r>
              <a:rPr lang="en-IN" sz="2400" dirty="0" smtClean="0">
                <a:latin typeface="Georgia" panose="02040502050405020303" pitchFamily="18" charset="0"/>
              </a:rPr>
              <a:t>Greater the NA greater is the resolving power.</a:t>
            </a:r>
          </a:p>
        </p:txBody>
      </p:sp>
      <p:pic>
        <p:nvPicPr>
          <p:cNvPr id="2050" name="Picture 2" descr="TERMS AND DEFINITIONSNumerical aperture(NA)          The numerical aperture of a lens is the ratio of the diameter of thel..."/>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1751" t="49970" r="12123" b="3411"/>
          <a:stretch/>
        </p:blipFill>
        <p:spPr bwMode="auto">
          <a:xfrm>
            <a:off x="3878025" y="3933056"/>
            <a:ext cx="5278582" cy="242454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95536" y="4077072"/>
            <a:ext cx="3482489" cy="2677656"/>
          </a:xfrm>
          <a:prstGeom prst="rect">
            <a:avLst/>
          </a:prstGeom>
          <a:noFill/>
        </p:spPr>
        <p:txBody>
          <a:bodyPr wrap="square" rtlCol="0">
            <a:spAutoFit/>
          </a:bodyPr>
          <a:lstStyle/>
          <a:p>
            <a:r>
              <a:rPr lang="en-IN" sz="2400" dirty="0" smtClean="0"/>
              <a:t>NA = n Sin </a:t>
            </a:r>
            <a:r>
              <a:rPr lang="el-GR" sz="2400" dirty="0" smtClean="0"/>
              <a:t>θ</a:t>
            </a:r>
            <a:r>
              <a:rPr lang="en-IN" sz="2400" dirty="0" smtClean="0"/>
              <a:t>/2</a:t>
            </a:r>
          </a:p>
          <a:p>
            <a:endParaRPr lang="en-IN" sz="2400" dirty="0" smtClean="0"/>
          </a:p>
          <a:p>
            <a:r>
              <a:rPr lang="en-IN" sz="2400" dirty="0" smtClean="0"/>
              <a:t>n – Refractive index of the medium</a:t>
            </a:r>
          </a:p>
          <a:p>
            <a:endParaRPr lang="en-IN" sz="2400" dirty="0" smtClean="0"/>
          </a:p>
          <a:p>
            <a:r>
              <a:rPr lang="en-IN" sz="2400" dirty="0" smtClean="0"/>
              <a:t>Sin </a:t>
            </a:r>
            <a:r>
              <a:rPr lang="el-GR" sz="2400" dirty="0" smtClean="0"/>
              <a:t>θ</a:t>
            </a:r>
            <a:r>
              <a:rPr lang="en-IN" sz="2400" dirty="0" smtClean="0"/>
              <a:t> = One half of the angle of light </a:t>
            </a:r>
            <a:endParaRPr lang="en-IN" sz="2400" dirty="0"/>
          </a:p>
        </p:txBody>
      </p:sp>
    </p:spTree>
    <p:extLst>
      <p:ext uri="{BB962C8B-B14F-4D97-AF65-F5344CB8AC3E}">
        <p14:creationId xmlns:p14="http://schemas.microsoft.com/office/powerpoint/2010/main" xmlns="" val="187344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7848872" cy="6370975"/>
          </a:xfrm>
          <a:prstGeom prst="rect">
            <a:avLst/>
          </a:prstGeom>
          <a:noFill/>
        </p:spPr>
        <p:txBody>
          <a:bodyPr wrap="square" rtlCol="0">
            <a:spAutoFit/>
          </a:bodyPr>
          <a:lstStyle/>
          <a:p>
            <a:pPr algn="ctr"/>
            <a:r>
              <a:rPr lang="en-IN" sz="2400" b="1" dirty="0" smtClean="0">
                <a:latin typeface="Georgia" panose="02040502050405020303" pitchFamily="18" charset="0"/>
              </a:rPr>
              <a:t>Principle </a:t>
            </a:r>
          </a:p>
          <a:p>
            <a:pPr marL="342900" indent="-342900">
              <a:buBlip>
                <a:blip r:embed="rId2"/>
              </a:buBlip>
            </a:pPr>
            <a:endParaRPr lang="en-IN" sz="2400" dirty="0" smtClean="0">
              <a:latin typeface="Georgia" panose="02040502050405020303" pitchFamily="18" charset="0"/>
            </a:endParaRPr>
          </a:p>
          <a:p>
            <a:pPr marL="342900" indent="-342900">
              <a:buBlip>
                <a:blip r:embed="rId2"/>
              </a:buBlip>
            </a:pPr>
            <a:r>
              <a:rPr lang="en-IN" sz="2400" dirty="0" smtClean="0">
                <a:latin typeface="Georgia" panose="02040502050405020303" pitchFamily="18" charset="0"/>
              </a:rPr>
              <a:t>Microscopy is to get a magnified image, in which structures may be resolved which could not be resolved with the help of unaided eye.</a:t>
            </a:r>
          </a:p>
          <a:p>
            <a:pPr marL="342900" indent="-342900">
              <a:buBlip>
                <a:blip r:embed="rId2"/>
              </a:buBlip>
            </a:pPr>
            <a:endParaRPr lang="en-IN" sz="2400" dirty="0">
              <a:latin typeface="Georgia" panose="02040502050405020303" pitchFamily="18" charset="0"/>
            </a:endParaRPr>
          </a:p>
          <a:p>
            <a:r>
              <a:rPr lang="en-IN" sz="2400" b="1" dirty="0" smtClean="0">
                <a:latin typeface="Georgia" panose="02040502050405020303" pitchFamily="18" charset="0"/>
              </a:rPr>
              <a:t>Principles and techniques of image formation</a:t>
            </a:r>
          </a:p>
          <a:p>
            <a:r>
              <a:rPr lang="en-IN" sz="2400" dirty="0">
                <a:latin typeface="Georgia" panose="02040502050405020303" pitchFamily="18" charset="0"/>
              </a:rPr>
              <a:t>	</a:t>
            </a:r>
            <a:r>
              <a:rPr lang="en-IN" sz="2400" dirty="0" smtClean="0">
                <a:latin typeface="Georgia" panose="02040502050405020303" pitchFamily="18" charset="0"/>
              </a:rPr>
              <a:t>Following elements are always needed to form an image.</a:t>
            </a:r>
          </a:p>
          <a:p>
            <a:endParaRPr lang="en-IN" sz="2400" dirty="0">
              <a:latin typeface="Georgia" panose="02040502050405020303" pitchFamily="18" charset="0"/>
            </a:endParaRPr>
          </a:p>
          <a:p>
            <a:pPr marL="2171700" lvl="4" indent="-342900">
              <a:buBlip>
                <a:blip r:embed="rId3"/>
              </a:buBlip>
            </a:pPr>
            <a:r>
              <a:rPr lang="en-IN" sz="2400" dirty="0" smtClean="0">
                <a:latin typeface="Georgia" panose="02040502050405020303" pitchFamily="18" charset="0"/>
              </a:rPr>
              <a:t>Source of illumination</a:t>
            </a:r>
          </a:p>
          <a:p>
            <a:pPr marL="2171700" lvl="4" indent="-342900">
              <a:buBlip>
                <a:blip r:embed="rId3"/>
              </a:buBlip>
            </a:pPr>
            <a:r>
              <a:rPr lang="en-IN" sz="2400" dirty="0" smtClean="0">
                <a:latin typeface="Georgia" panose="02040502050405020303" pitchFamily="18" charset="0"/>
              </a:rPr>
              <a:t>Specimen to be observed</a:t>
            </a:r>
          </a:p>
          <a:p>
            <a:pPr marL="2171700" lvl="4" indent="-342900">
              <a:buBlip>
                <a:blip r:embed="rId3"/>
              </a:buBlip>
            </a:pPr>
            <a:r>
              <a:rPr lang="en-IN" sz="2400" dirty="0" smtClean="0">
                <a:latin typeface="Georgia" panose="02040502050405020303" pitchFamily="18" charset="0"/>
              </a:rPr>
              <a:t>The system of lenses or set of lenses</a:t>
            </a:r>
          </a:p>
          <a:p>
            <a:endParaRPr lang="en-IN" sz="2400" dirty="0">
              <a:latin typeface="Georgia" panose="02040502050405020303" pitchFamily="18" charset="0"/>
            </a:endParaRPr>
          </a:p>
          <a:p>
            <a:r>
              <a:rPr lang="en-IN" sz="2400" dirty="0" smtClean="0">
                <a:latin typeface="Georgia" panose="02040502050405020303" pitchFamily="18" charset="0"/>
              </a:rPr>
              <a:t>To illuminate the object light is necessary and its wavelength. It is also important in determining the resolution of microscope.</a:t>
            </a:r>
          </a:p>
        </p:txBody>
      </p:sp>
    </p:spTree>
    <p:extLst>
      <p:ext uri="{BB962C8B-B14F-4D97-AF65-F5344CB8AC3E}">
        <p14:creationId xmlns:p14="http://schemas.microsoft.com/office/powerpoint/2010/main" xmlns="" val="33737491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430</TotalTime>
  <Words>2487</Words>
  <Application>Microsoft Office PowerPoint</Application>
  <PresentationFormat>On-screen Show (4:3)</PresentationFormat>
  <Paragraphs>451</Paragraphs>
  <Slides>67</Slides>
  <Notes>1</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Opulent</vt:lpstr>
      <vt:lpstr>microscopy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Electron microscope</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microscopy</dc:title>
  <dc:creator>Fasila</dc:creator>
  <cp:lastModifiedBy>Admin</cp:lastModifiedBy>
  <cp:revision>64</cp:revision>
  <dcterms:created xsi:type="dcterms:W3CDTF">2020-10-13T13:19:40Z</dcterms:created>
  <dcterms:modified xsi:type="dcterms:W3CDTF">2022-05-13T12:40:19Z</dcterms:modified>
</cp:coreProperties>
</file>