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85" r:id="rId4"/>
    <p:sldId id="287" r:id="rId5"/>
    <p:sldId id="267" r:id="rId6"/>
    <p:sldId id="265" r:id="rId7"/>
    <p:sldId id="266" r:id="rId8"/>
    <p:sldId id="288" r:id="rId9"/>
    <p:sldId id="289" r:id="rId10"/>
    <p:sldId id="290" r:id="rId11"/>
    <p:sldId id="291" r:id="rId12"/>
    <p:sldId id="292" r:id="rId13"/>
    <p:sldId id="286" r:id="rId14"/>
    <p:sldId id="269" r:id="rId15"/>
    <p:sldId id="270" r:id="rId16"/>
    <p:sldId id="271" r:id="rId17"/>
    <p:sldId id="293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79476" y="1354582"/>
            <a:ext cx="538505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5"/>
            <a:ext cx="64008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"/>
            <a:ext cx="3981450" cy="63817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63473" y="3895725"/>
            <a:ext cx="2280529" cy="29622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19881" y="461594"/>
            <a:ext cx="2904236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3540" y="1053444"/>
            <a:ext cx="69164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5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5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5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uth" TargetMode="External"/><Relationship Id="rId2" Type="http://schemas.openxmlformats.org/officeDocument/2006/relationships/hyperlink" Target="http://en.wikipedia.org/wiki/Bacteria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en.wikipedia.org/wiki/Intestines" TargetMode="External"/><Relationship Id="rId4" Type="http://schemas.openxmlformats.org/officeDocument/2006/relationships/hyperlink" Target="http://en.wikipedia.org/wiki/Vagina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828800"/>
            <a:ext cx="91440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n-US" b="1" dirty="0" smtClean="0">
                <a:latin typeface="Calibri"/>
                <a:cs typeface="Calibri"/>
              </a:rPr>
              <a:t>        </a:t>
            </a:r>
            <a:r>
              <a:rPr lang="en-US" b="1" dirty="0" smtClean="0">
                <a:latin typeface="Bodoni MT" pitchFamily="18" charset="0"/>
              </a:rPr>
              <a:t>AIR BORNE MICROORGANISM</a:t>
            </a:r>
            <a:endParaRPr lang="en-US" b="1" dirty="0">
              <a:latin typeface="Bodoni MT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4919044"/>
            <a:ext cx="6781800" cy="1938956"/>
          </a:xfrm>
          <a:prstGeom prst="rect">
            <a:avLst/>
          </a:prstGeom>
        </p:spPr>
        <p:txBody>
          <a:bodyPr wrap="square" lIns="91400" tIns="45702" rIns="91400" bIns="45702">
            <a:spAutoFit/>
          </a:bodyPr>
          <a:lstStyle/>
          <a:p>
            <a:pPr algn="ctr">
              <a:defRPr/>
            </a:pPr>
            <a:r>
              <a:rPr lang="en-AU" sz="3200" b="1" dirty="0" smtClean="0">
                <a:solidFill>
                  <a:srgbClr val="002060"/>
                </a:solidFill>
                <a:latin typeface="Nyala" pitchFamily="2" charset="0"/>
                <a:cs typeface="Aharoni" pitchFamily="2" charset="-79"/>
              </a:rPr>
              <a:t>Dr. N. REEHANA</a:t>
            </a:r>
          </a:p>
          <a:p>
            <a:pPr algn="ctr">
              <a:defRPr/>
            </a:pPr>
            <a:r>
              <a:rPr lang="en-AU" sz="2200" b="1" dirty="0" smtClean="0">
                <a:solidFill>
                  <a:srgbClr val="FF0000"/>
                </a:solidFill>
                <a:latin typeface="Nyala" pitchFamily="2" charset="0"/>
              </a:rPr>
              <a:t>Assistant Professor,</a:t>
            </a:r>
          </a:p>
          <a:p>
            <a:pPr algn="ctr">
              <a:defRPr/>
            </a:pPr>
            <a:r>
              <a:rPr lang="en-AU" sz="2200" b="1" dirty="0" smtClean="0">
                <a:solidFill>
                  <a:srgbClr val="FF0000"/>
                </a:solidFill>
                <a:latin typeface="Nyala" pitchFamily="2" charset="0"/>
              </a:rPr>
              <a:t>PG &amp; Research Dept. of Microbiology</a:t>
            </a:r>
          </a:p>
          <a:p>
            <a:pPr algn="ctr">
              <a:defRPr/>
            </a:pPr>
            <a:r>
              <a:rPr lang="en-AU" sz="2200" b="1" dirty="0" smtClean="0">
                <a:solidFill>
                  <a:srgbClr val="FF0000"/>
                </a:solidFill>
                <a:latin typeface="Nyala" pitchFamily="2" charset="0"/>
              </a:rPr>
              <a:t>Jamal Mohamed College (Autonomous),</a:t>
            </a:r>
          </a:p>
          <a:p>
            <a:pPr algn="ctr">
              <a:defRPr/>
            </a:pPr>
            <a:r>
              <a:rPr lang="en-AU" sz="2200" b="1" dirty="0" err="1" smtClean="0">
                <a:solidFill>
                  <a:srgbClr val="FF0000"/>
                </a:solidFill>
                <a:latin typeface="Nyala" pitchFamily="2" charset="0"/>
              </a:rPr>
              <a:t>Tiruchirappalli</a:t>
            </a:r>
            <a:r>
              <a:rPr lang="en-AU" sz="2200" b="1" dirty="0" smtClean="0">
                <a:solidFill>
                  <a:srgbClr val="FF0000"/>
                </a:solidFill>
                <a:latin typeface="Nyala" pitchFamily="2" charset="0"/>
              </a:rPr>
              <a:t> – 620 020</a:t>
            </a:r>
            <a:endParaRPr lang="en-US" sz="2200" b="1" dirty="0">
              <a:solidFill>
                <a:srgbClr val="FF0000"/>
              </a:solidFill>
              <a:latin typeface="Nyal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120" y="388772"/>
            <a:ext cx="8945880" cy="5631028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FF0000"/>
                </a:solidFill>
                <a:latin typeface="Calibri"/>
                <a:cs typeface="Calibri"/>
              </a:rPr>
              <a:t>Symptoms:</a:t>
            </a:r>
            <a:endParaRPr sz="3200">
              <a:solidFill>
                <a:srgbClr val="FF0000"/>
              </a:solidFill>
              <a:latin typeface="Calibri"/>
              <a:cs typeface="Calibri"/>
            </a:endParaRPr>
          </a:p>
          <a:p>
            <a:pPr marL="355600" marR="1223645" indent="-342900" algn="just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en-US" sz="3200" b="1" spc="-5" dirty="0" smtClean="0">
                <a:latin typeface="Calibri"/>
                <a:cs typeface="Calibri"/>
              </a:rPr>
              <a:t>			</a:t>
            </a:r>
            <a:r>
              <a:rPr sz="3200" b="1" spc="-5" smtClean="0">
                <a:latin typeface="Calibri"/>
                <a:cs typeface="Calibri"/>
              </a:rPr>
              <a:t>Fever</a:t>
            </a:r>
            <a:r>
              <a:rPr sz="3200" b="1" spc="-5" dirty="0">
                <a:latin typeface="Calibri"/>
                <a:cs typeface="Calibri"/>
              </a:rPr>
              <a:t>, Chills, Night sweats, </a:t>
            </a:r>
            <a:r>
              <a:rPr sz="3200" b="1" dirty="0">
                <a:latin typeface="Calibri"/>
                <a:cs typeface="Calibri"/>
              </a:rPr>
              <a:t>Weight loss,  </a:t>
            </a:r>
            <a:r>
              <a:rPr sz="3200" b="1" spc="-5" dirty="0">
                <a:latin typeface="Calibri"/>
                <a:cs typeface="Calibri"/>
              </a:rPr>
              <a:t>Depression </a:t>
            </a:r>
            <a:r>
              <a:rPr sz="3200" b="1" dirty="0">
                <a:latin typeface="Calibri"/>
                <a:cs typeface="Calibri"/>
              </a:rPr>
              <a:t>People are at </a:t>
            </a:r>
            <a:r>
              <a:rPr sz="3200" b="1" spc="-5" dirty="0">
                <a:latin typeface="Calibri"/>
                <a:cs typeface="Calibri"/>
              </a:rPr>
              <a:t>risk of fungal  infections </a:t>
            </a:r>
            <a:r>
              <a:rPr sz="3200" b="1" dirty="0">
                <a:latin typeface="Calibri"/>
                <a:cs typeface="Calibri"/>
              </a:rPr>
              <a:t>when they </a:t>
            </a:r>
            <a:r>
              <a:rPr sz="3200" b="1">
                <a:latin typeface="Calibri"/>
                <a:cs typeface="Calibri"/>
              </a:rPr>
              <a:t>are</a:t>
            </a:r>
            <a:r>
              <a:rPr sz="3200" b="1" spc="-25">
                <a:latin typeface="Calibri"/>
                <a:cs typeface="Calibri"/>
              </a:rPr>
              <a:t> </a:t>
            </a:r>
            <a:r>
              <a:rPr sz="3200" b="1" smtClean="0">
                <a:latin typeface="Calibri"/>
                <a:cs typeface="Calibri"/>
              </a:rPr>
              <a:t>taking</a:t>
            </a:r>
            <a:r>
              <a:rPr lang="en-US" sz="3200" b="1" dirty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strong </a:t>
            </a:r>
            <a:r>
              <a:rPr sz="3200" b="1" u="heavy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antibiotics</a:t>
            </a:r>
            <a:r>
              <a:rPr lang="en-US" sz="3200" b="1" u="heavy" spc="-5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for </a:t>
            </a:r>
            <a:r>
              <a:rPr sz="3200" b="1" dirty="0">
                <a:latin typeface="Calibri"/>
                <a:cs typeface="Calibri"/>
              </a:rPr>
              <a:t>a long </a:t>
            </a:r>
            <a:r>
              <a:rPr sz="3200" b="1" spc="-5" dirty="0">
                <a:latin typeface="Calibri"/>
                <a:cs typeface="Calibri"/>
              </a:rPr>
              <a:t>period of </a:t>
            </a:r>
            <a:r>
              <a:rPr sz="3200" b="1" dirty="0">
                <a:latin typeface="Calibri"/>
                <a:cs typeface="Calibri"/>
              </a:rPr>
              <a:t>time  </a:t>
            </a:r>
            <a:r>
              <a:rPr sz="3200" b="1" spc="-5" dirty="0">
                <a:latin typeface="Calibri"/>
                <a:cs typeface="Calibri"/>
              </a:rPr>
              <a:t>because antibiotics kill </a:t>
            </a:r>
            <a:r>
              <a:rPr sz="3200" b="1" spc="-5">
                <a:latin typeface="Calibri"/>
                <a:cs typeface="Calibri"/>
              </a:rPr>
              <a:t>not</a:t>
            </a:r>
            <a:r>
              <a:rPr sz="3200" b="1" spc="25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only</a:t>
            </a:r>
            <a:r>
              <a:rPr lang="en-US" sz="3200" b="1" spc="-5" dirty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damaging </a:t>
            </a:r>
            <a:r>
              <a:rPr sz="3200" b="1" u="heavy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bacteria</a:t>
            </a:r>
            <a:r>
              <a:rPr lang="en-US" sz="3200" b="1" u="heavy" spc="-5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, </a:t>
            </a:r>
            <a:r>
              <a:rPr sz="3200" b="1" spc="-5" dirty="0">
                <a:latin typeface="Calibri"/>
                <a:cs typeface="Calibri"/>
              </a:rPr>
              <a:t>but healthy bacteria </a:t>
            </a:r>
            <a:r>
              <a:rPr sz="3200" b="1" dirty="0">
                <a:latin typeface="Calibri"/>
                <a:cs typeface="Calibri"/>
              </a:rPr>
              <a:t>as  well. </a:t>
            </a:r>
            <a:r>
              <a:rPr sz="3200" b="1" spc="-5" dirty="0">
                <a:latin typeface="Calibri"/>
                <a:cs typeface="Calibri"/>
              </a:rPr>
              <a:t>This alters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balance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5" dirty="0">
                <a:latin typeface="Calibri"/>
                <a:cs typeface="Calibri"/>
              </a:rPr>
              <a:t>microorganisms  </a:t>
            </a:r>
            <a:r>
              <a:rPr sz="3200" b="1" dirty="0">
                <a:latin typeface="Calibri"/>
                <a:cs typeface="Calibri"/>
              </a:rPr>
              <a:t>in the </a:t>
            </a:r>
            <a:r>
              <a:rPr sz="3200" b="1" u="heavy" spc="-5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mouth</a:t>
            </a:r>
            <a:r>
              <a:rPr sz="32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, </a:t>
            </a:r>
            <a:r>
              <a:rPr sz="3200" b="1" u="heavy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vagina</a:t>
            </a:r>
            <a:r>
              <a:rPr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, </a:t>
            </a:r>
            <a:r>
              <a:rPr sz="3200" b="1" u="heavy" spc="-5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intestines</a:t>
            </a:r>
            <a:r>
              <a:rPr sz="3200" b="1" spc="-5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  <a:hlinkClick r:id="rId5"/>
              </a:rPr>
              <a:t> </a:t>
            </a:r>
            <a:r>
              <a:rPr sz="3200" b="1" dirty="0">
                <a:latin typeface="Calibri"/>
                <a:cs typeface="Calibri"/>
              </a:rPr>
              <a:t>and </a:t>
            </a:r>
            <a:r>
              <a:rPr sz="3200" b="1" spc="-5" dirty="0">
                <a:latin typeface="Calibri"/>
                <a:cs typeface="Calibri"/>
              </a:rPr>
              <a:t>other  places </a:t>
            </a:r>
            <a:r>
              <a:rPr sz="3200" b="1" dirty="0">
                <a:latin typeface="Calibri"/>
                <a:cs typeface="Calibri"/>
              </a:rPr>
              <a:t>in the </a:t>
            </a:r>
            <a:r>
              <a:rPr sz="3200" b="1" spc="-5" dirty="0">
                <a:latin typeface="Calibri"/>
                <a:cs typeface="Calibri"/>
              </a:rPr>
              <a:t>body, </a:t>
            </a:r>
            <a:r>
              <a:rPr sz="3200" b="1" dirty="0">
                <a:latin typeface="Calibri"/>
                <a:cs typeface="Calibri"/>
              </a:rPr>
              <a:t>and </a:t>
            </a:r>
            <a:r>
              <a:rPr sz="3200" b="1" spc="-5" dirty="0">
                <a:latin typeface="Calibri"/>
                <a:cs typeface="Calibri"/>
              </a:rPr>
              <a:t>results </a:t>
            </a:r>
            <a:r>
              <a:rPr sz="3200" b="1" dirty="0">
                <a:latin typeface="Calibri"/>
                <a:cs typeface="Calibri"/>
              </a:rPr>
              <a:t>in </a:t>
            </a:r>
            <a:r>
              <a:rPr sz="3200" b="1">
                <a:latin typeface="Calibri"/>
                <a:cs typeface="Calibri"/>
              </a:rPr>
              <a:t>an </a:t>
            </a:r>
            <a:r>
              <a:rPr sz="3200" b="1" spc="-5" smtClean="0">
                <a:latin typeface="Calibri"/>
                <a:cs typeface="Calibri"/>
              </a:rPr>
              <a:t>overgrowth </a:t>
            </a:r>
            <a:r>
              <a:rPr sz="3200" b="1" dirty="0">
                <a:latin typeface="Calibri"/>
                <a:cs typeface="Calibri"/>
              </a:rPr>
              <a:t>of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fungus</a:t>
            </a:r>
            <a:endParaRPr sz="32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6362" y="324363"/>
            <a:ext cx="35064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Histoplasmosis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3" y="997968"/>
            <a:ext cx="8074657" cy="2188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Infectious </a:t>
            </a:r>
            <a:r>
              <a:rPr sz="3200" b="1" spc="-5" dirty="0">
                <a:latin typeface="Calibri"/>
                <a:cs typeface="Calibri"/>
              </a:rPr>
              <a:t>disease </a:t>
            </a:r>
            <a:r>
              <a:rPr sz="3200" b="1" dirty="0">
                <a:latin typeface="Calibri"/>
                <a:cs typeface="Calibri"/>
              </a:rPr>
              <a:t>caused </a:t>
            </a:r>
            <a:r>
              <a:rPr sz="3200" b="1" spc="-5" dirty="0">
                <a:latin typeface="Calibri"/>
                <a:cs typeface="Calibri"/>
              </a:rPr>
              <a:t>by </a:t>
            </a:r>
            <a:r>
              <a:rPr sz="3200" b="1" i="1" spc="-5" dirty="0">
                <a:latin typeface="Calibri"/>
                <a:cs typeface="Calibri"/>
              </a:rPr>
              <a:t>Histoplasma  capsulatum.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Also known </a:t>
            </a:r>
            <a:r>
              <a:rPr sz="3200" b="1" dirty="0">
                <a:latin typeface="Calibri"/>
                <a:cs typeface="Calibri"/>
              </a:rPr>
              <a:t>as </a:t>
            </a:r>
            <a:r>
              <a:rPr sz="3200" b="1" spc="-5" dirty="0">
                <a:latin typeface="Calibri"/>
                <a:cs typeface="Calibri"/>
              </a:rPr>
              <a:t>DARLING’S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DISEASE.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Primarily effects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lungs.</a:t>
            </a:r>
            <a:endParaRPr sz="3200" b="1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47800" y="3336035"/>
            <a:ext cx="5105400" cy="28361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6173" y="362463"/>
            <a:ext cx="346265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Cryptococcosis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50366"/>
            <a:ext cx="8150859" cy="45685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3489325" algn="l"/>
              </a:tabLst>
            </a:pPr>
            <a:r>
              <a:rPr sz="3200" b="1" dirty="0">
                <a:latin typeface="Calibri"/>
                <a:cs typeface="Calibri"/>
              </a:rPr>
              <a:t>Infectious </a:t>
            </a:r>
            <a:r>
              <a:rPr sz="3200" b="1" spc="-5" dirty="0">
                <a:latin typeface="Calibri"/>
                <a:cs typeface="Calibri"/>
              </a:rPr>
              <a:t>disease </a:t>
            </a:r>
            <a:r>
              <a:rPr sz="3200" b="1" dirty="0">
                <a:latin typeface="Calibri"/>
                <a:cs typeface="Calibri"/>
              </a:rPr>
              <a:t>caused </a:t>
            </a:r>
            <a:r>
              <a:rPr sz="3200" b="1" spc="-5" dirty="0">
                <a:latin typeface="Calibri"/>
                <a:cs typeface="Calibri"/>
              </a:rPr>
              <a:t>by </a:t>
            </a:r>
            <a:r>
              <a:rPr sz="3200" b="1" i="1" spc="-5" dirty="0">
                <a:latin typeface="Calibri"/>
                <a:cs typeface="Calibri"/>
              </a:rPr>
              <a:t>Cryptococcus  neoformans. AIDS	</a:t>
            </a:r>
            <a:r>
              <a:rPr sz="3200" b="1" spc="-5" dirty="0">
                <a:latin typeface="Calibri"/>
                <a:cs typeface="Calibri"/>
              </a:rPr>
              <a:t>causing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disease.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It </a:t>
            </a:r>
            <a:r>
              <a:rPr sz="3200" b="1" spc="-5" dirty="0">
                <a:latin typeface="Calibri"/>
                <a:cs typeface="Calibri"/>
              </a:rPr>
              <a:t>primarily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effects:</a:t>
            </a:r>
            <a:endParaRPr sz="3200" b="1">
              <a:latin typeface="Calibri"/>
              <a:cs typeface="Calibri"/>
            </a:endParaRPr>
          </a:p>
          <a:p>
            <a:pPr marL="445134" indent="-43307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sz="3200" b="1" spc="-5" dirty="0">
                <a:latin typeface="Calibri"/>
                <a:cs typeface="Calibri"/>
              </a:rPr>
              <a:t>Lungs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Meninges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Kidneys</a:t>
            </a:r>
            <a:endParaRPr sz="3200" b="1">
              <a:latin typeface="Calibri"/>
              <a:cs typeface="Calibri"/>
            </a:endParaRPr>
          </a:p>
          <a:p>
            <a:pPr marL="445134" indent="-43307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sz="3200" b="1" dirty="0">
                <a:latin typeface="Calibri"/>
                <a:cs typeface="Calibri"/>
              </a:rPr>
              <a:t>Bone</a:t>
            </a:r>
            <a:endParaRPr sz="3200" b="1">
              <a:latin typeface="Calibri"/>
              <a:cs typeface="Calibri"/>
            </a:endParaRPr>
          </a:p>
          <a:p>
            <a:pPr marL="445134" indent="-43307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sz="3200" b="1" spc="-5" dirty="0">
                <a:latin typeface="Calibri"/>
                <a:cs typeface="Calibri"/>
              </a:rPr>
              <a:t>Skin</a:t>
            </a:r>
            <a:endParaRPr sz="3200" b="1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38800" y="2209800"/>
            <a:ext cx="3019425" cy="4057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1" y="1219202"/>
            <a:ext cx="6705599" cy="462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1" u="heavy" spc="-15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Viral</a:t>
            </a:r>
            <a:r>
              <a:rPr sz="4400" b="1" u="heavy" spc="-5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1" u="heavy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diseases:</a:t>
            </a:r>
            <a:endParaRPr sz="4400" smtClean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smtClean="0">
                <a:latin typeface="Calibri"/>
                <a:cs typeface="Calibri"/>
              </a:rPr>
              <a:t>Common cold</a:t>
            </a:r>
            <a:r>
              <a:rPr sz="3200" spc="-5" smtClean="0">
                <a:latin typeface="Calibri"/>
                <a:cs typeface="Calibri"/>
              </a:rPr>
              <a:t>: </a:t>
            </a:r>
            <a:r>
              <a:rPr sz="3200" spc="-10" smtClean="0">
                <a:latin typeface="Calibri"/>
                <a:cs typeface="Calibri"/>
              </a:rPr>
              <a:t>droplets </a:t>
            </a:r>
            <a:r>
              <a:rPr sz="3200" spc="-15" smtClean="0">
                <a:latin typeface="Calibri"/>
                <a:cs typeface="Calibri"/>
              </a:rPr>
              <a:t>from</a:t>
            </a:r>
            <a:r>
              <a:rPr sz="3200" spc="-55" smtClean="0">
                <a:latin typeface="Calibri"/>
                <a:cs typeface="Calibri"/>
              </a:rPr>
              <a:t> </a:t>
            </a:r>
            <a:r>
              <a:rPr sz="3200" spc="-10" smtClean="0">
                <a:latin typeface="Calibri"/>
                <a:cs typeface="Calibri"/>
              </a:rPr>
              <a:t>nose</a:t>
            </a:r>
            <a:endParaRPr sz="3200" smtClean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smtClean="0">
                <a:latin typeface="Calibri"/>
                <a:cs typeface="Calibri"/>
              </a:rPr>
              <a:t>Influenza</a:t>
            </a:r>
            <a:r>
              <a:rPr sz="3200" spc="-10" smtClean="0">
                <a:latin typeface="Calibri"/>
                <a:cs typeface="Calibri"/>
              </a:rPr>
              <a:t>: </a:t>
            </a:r>
            <a:r>
              <a:rPr sz="3200" spc="-5" smtClean="0">
                <a:latin typeface="Calibri"/>
                <a:cs typeface="Calibri"/>
              </a:rPr>
              <a:t>nasal </a:t>
            </a:r>
            <a:r>
              <a:rPr sz="3200" spc="-10" smtClean="0">
                <a:latin typeface="Calibri"/>
                <a:cs typeface="Calibri"/>
              </a:rPr>
              <a:t>discharge, </a:t>
            </a:r>
            <a:r>
              <a:rPr sz="3200" spc="-5" smtClean="0">
                <a:latin typeface="Calibri"/>
                <a:cs typeface="Calibri"/>
              </a:rPr>
              <a:t>headache, </a:t>
            </a:r>
            <a:r>
              <a:rPr sz="3200" smtClean="0">
                <a:latin typeface="Calibri"/>
                <a:cs typeface="Calibri"/>
              </a:rPr>
              <a:t>muscle </a:t>
            </a:r>
            <a:r>
              <a:rPr sz="3200" spc="-5" smtClean="0">
                <a:latin typeface="Calibri"/>
                <a:cs typeface="Calibri"/>
              </a:rPr>
              <a:t>pains, </a:t>
            </a:r>
            <a:r>
              <a:rPr sz="3200" spc="-15" smtClean="0">
                <a:latin typeface="Calibri"/>
                <a:cs typeface="Calibri"/>
              </a:rPr>
              <a:t>sore</a:t>
            </a:r>
            <a:r>
              <a:rPr sz="3200" spc="-5" smtClean="0">
                <a:latin typeface="Calibri"/>
                <a:cs typeface="Calibri"/>
              </a:rPr>
              <a:t> </a:t>
            </a:r>
            <a:r>
              <a:rPr sz="3200" spc="-15" smtClean="0">
                <a:latin typeface="Calibri"/>
                <a:cs typeface="Calibri"/>
              </a:rPr>
              <a:t>throat</a:t>
            </a:r>
            <a:endParaRPr sz="3200" smtClean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mtClean="0">
                <a:latin typeface="Calibri"/>
                <a:cs typeface="Calibri"/>
              </a:rPr>
              <a:t>Measles</a:t>
            </a:r>
            <a:r>
              <a:rPr sz="3200" smtClean="0">
                <a:latin typeface="Calibri"/>
                <a:cs typeface="Calibri"/>
              </a:rPr>
              <a:t>: </a:t>
            </a:r>
            <a:r>
              <a:rPr sz="3200" spc="-15" smtClean="0">
                <a:latin typeface="Calibri"/>
                <a:cs typeface="Calibri"/>
              </a:rPr>
              <a:t>red blotchy </a:t>
            </a:r>
            <a:r>
              <a:rPr sz="3200" spc="-5" smtClean="0">
                <a:latin typeface="Calibri"/>
                <a:cs typeface="Calibri"/>
              </a:rPr>
              <a:t>skin</a:t>
            </a:r>
            <a:r>
              <a:rPr sz="3200" smtClean="0">
                <a:latin typeface="Calibri"/>
                <a:cs typeface="Calibri"/>
              </a:rPr>
              <a:t> </a:t>
            </a:r>
            <a:r>
              <a:rPr sz="3200" spc="-15" smtClean="0">
                <a:latin typeface="Calibri"/>
                <a:cs typeface="Calibri"/>
              </a:rPr>
              <a:t>rash</a:t>
            </a:r>
            <a:endParaRPr sz="3200" smtClean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smtClean="0">
                <a:latin typeface="Calibri"/>
                <a:cs typeface="Calibri"/>
              </a:rPr>
              <a:t>Mumps</a:t>
            </a:r>
            <a:r>
              <a:rPr sz="3200" spc="-5" smtClean="0">
                <a:latin typeface="Calibri"/>
                <a:cs typeface="Calibri"/>
              </a:rPr>
              <a:t>: swelling of </a:t>
            </a:r>
            <a:r>
              <a:rPr sz="3200" spc="-10" smtClean="0">
                <a:latin typeface="Calibri"/>
                <a:cs typeface="Calibri"/>
              </a:rPr>
              <a:t>parotid </a:t>
            </a:r>
            <a:r>
              <a:rPr sz="3200" smtClean="0">
                <a:latin typeface="Calibri"/>
                <a:cs typeface="Calibri"/>
              </a:rPr>
              <a:t>gland and </a:t>
            </a:r>
            <a:r>
              <a:rPr sz="3200" spc="-10" smtClean="0">
                <a:latin typeface="Calibri"/>
                <a:cs typeface="Calibri"/>
              </a:rPr>
              <a:t>salivary</a:t>
            </a:r>
            <a:r>
              <a:rPr sz="3200" spc="-50" smtClean="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glands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smtClean="0">
                <a:latin typeface="Calibri"/>
                <a:cs typeface="Calibri"/>
              </a:rPr>
              <a:t>Adeno </a:t>
            </a:r>
            <a:r>
              <a:rPr sz="3200" b="1" spc="-10" smtClean="0">
                <a:latin typeface="Calibri"/>
                <a:cs typeface="Calibri"/>
              </a:rPr>
              <a:t>viral </a:t>
            </a:r>
            <a:r>
              <a:rPr sz="3200" b="1" smtClean="0">
                <a:latin typeface="Calibri"/>
                <a:cs typeface="Calibri"/>
              </a:rPr>
              <a:t>diseases</a:t>
            </a:r>
            <a:r>
              <a:rPr sz="3200" smtClean="0">
                <a:latin typeface="Calibri"/>
                <a:cs typeface="Calibri"/>
              </a:rPr>
              <a:t>: </a:t>
            </a:r>
            <a:r>
              <a:rPr sz="3200" spc="-5" smtClean="0">
                <a:latin typeface="Calibri"/>
                <a:cs typeface="Calibri"/>
              </a:rPr>
              <a:t>acute </a:t>
            </a:r>
            <a:r>
              <a:rPr sz="3200" spc="-15" smtClean="0">
                <a:latin typeface="Calibri"/>
                <a:cs typeface="Calibri"/>
              </a:rPr>
              <a:t>respiratory </a:t>
            </a:r>
            <a:r>
              <a:rPr sz="3200" spc="-5" smtClean="0">
                <a:latin typeface="Calibri"/>
                <a:cs typeface="Calibri"/>
              </a:rPr>
              <a:t>disease </a:t>
            </a:r>
            <a:r>
              <a:rPr sz="3200" smtClean="0">
                <a:latin typeface="Calibri"/>
                <a:cs typeface="Calibri"/>
              </a:rPr>
              <a:t>and </a:t>
            </a:r>
            <a:r>
              <a:rPr sz="3200" spc="-10" smtClean="0">
                <a:latin typeface="Calibri"/>
                <a:cs typeface="Calibri"/>
              </a:rPr>
              <a:t>eye</a:t>
            </a:r>
            <a:r>
              <a:rPr sz="3200" spc="-55" smtClean="0">
                <a:latin typeface="Calibri"/>
                <a:cs typeface="Calibri"/>
              </a:rPr>
              <a:t> </a:t>
            </a:r>
            <a:r>
              <a:rPr sz="3200" spc="-10" smtClean="0">
                <a:latin typeface="Calibri"/>
                <a:cs typeface="Calibri"/>
              </a:rPr>
              <a:t>infection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133600" y="228600"/>
            <a:ext cx="6705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Airborne </a:t>
            </a:r>
            <a:r>
              <a:rPr kumimoji="0" lang="en-US" sz="4800" b="1" i="0" u="none" strike="noStrike" kern="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Viral</a:t>
            </a:r>
            <a:r>
              <a:rPr kumimoji="0" lang="en-US" sz="4800" b="1" i="0" u="none" strike="noStrike" kern="0" cap="none" spc="-8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4800" b="1" i="0" u="none" strike="noStrike" kern="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Diseases</a:t>
            </a:r>
            <a:endParaRPr kumimoji="0" lang="en-US" sz="4800" b="1" i="0" u="none" strike="noStrike" kern="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19803" y="914400"/>
            <a:ext cx="3124199" cy="556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6734" y="248163"/>
            <a:ext cx="22783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Small</a:t>
            </a:r>
            <a:r>
              <a:rPr b="1" spc="-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pox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1000" y="1295400"/>
            <a:ext cx="5626735" cy="353758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Caused by </a:t>
            </a:r>
            <a:r>
              <a:rPr sz="3200" b="1" i="1" spc="-5" dirty="0">
                <a:latin typeface="Calibri"/>
                <a:cs typeface="Calibri"/>
              </a:rPr>
              <a:t>poxviridae</a:t>
            </a:r>
            <a:r>
              <a:rPr sz="3200" b="1" i="1" spc="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family:</a:t>
            </a:r>
            <a:endParaRPr sz="3200" b="1">
              <a:latin typeface="Calibri"/>
              <a:cs typeface="Calibri"/>
            </a:endParaRPr>
          </a:p>
          <a:p>
            <a:pPr marL="471170">
              <a:lnSpc>
                <a:spcPct val="100000"/>
              </a:lnSpc>
              <a:spcBef>
                <a:spcPts val="770"/>
              </a:spcBef>
            </a:pPr>
            <a:r>
              <a:rPr sz="3200" b="1" i="1" spc="-5" dirty="0">
                <a:latin typeface="Calibri"/>
                <a:cs typeface="Calibri"/>
              </a:rPr>
              <a:t>Variola</a:t>
            </a:r>
            <a:r>
              <a:rPr sz="3200" b="1" i="1" spc="-6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major</a:t>
            </a:r>
            <a:endParaRPr sz="3200" b="1">
              <a:latin typeface="Calibri"/>
              <a:cs typeface="Calibri"/>
            </a:endParaRPr>
          </a:p>
          <a:p>
            <a:pPr marL="471170">
              <a:lnSpc>
                <a:spcPct val="100000"/>
              </a:lnSpc>
              <a:spcBef>
                <a:spcPts val="770"/>
              </a:spcBef>
            </a:pPr>
            <a:r>
              <a:rPr sz="3200" b="1" i="1" spc="-5" dirty="0">
                <a:latin typeface="Calibri"/>
                <a:cs typeface="Calibri"/>
              </a:rPr>
              <a:t>Variola</a:t>
            </a:r>
            <a:r>
              <a:rPr sz="3200" b="1" i="1" spc="-5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minor</a:t>
            </a:r>
            <a:endParaRPr sz="3200" b="1">
              <a:latin typeface="Calibri"/>
              <a:cs typeface="Calibri"/>
            </a:endParaRPr>
          </a:p>
          <a:p>
            <a:pPr marL="445134" marR="5080" indent="-445134">
              <a:lnSpc>
                <a:spcPct val="120000"/>
              </a:lnSpc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sz="3200" b="1" spc="-5" dirty="0">
                <a:latin typeface="Calibri"/>
                <a:cs typeface="Calibri"/>
              </a:rPr>
              <a:t>Localized </a:t>
            </a:r>
            <a:r>
              <a:rPr sz="3200" b="1" dirty="0">
                <a:latin typeface="Calibri"/>
                <a:cs typeface="Calibri"/>
              </a:rPr>
              <a:t>in </a:t>
            </a:r>
            <a:r>
              <a:rPr sz="3200" b="1" spc="-5" dirty="0">
                <a:latin typeface="Calibri"/>
                <a:cs typeface="Calibri"/>
              </a:rPr>
              <a:t>small blood </a:t>
            </a:r>
            <a:r>
              <a:rPr sz="3200" b="1" dirty="0">
                <a:latin typeface="Calibri"/>
                <a:cs typeface="Calibri"/>
              </a:rPr>
              <a:t>vessels  </a:t>
            </a:r>
            <a:r>
              <a:rPr sz="3200" b="1" spc="-5" dirty="0">
                <a:latin typeface="Calibri"/>
                <a:cs typeface="Calibri"/>
              </a:rPr>
              <a:t>of skin </a:t>
            </a:r>
            <a:r>
              <a:rPr sz="3200" b="1" dirty="0">
                <a:latin typeface="Calibri"/>
                <a:cs typeface="Calibri"/>
              </a:rPr>
              <a:t>and</a:t>
            </a:r>
            <a:r>
              <a:rPr sz="3200" b="1" spc="1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mouth.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Rash and </a:t>
            </a:r>
            <a:r>
              <a:rPr sz="3200" b="1" spc="-5" dirty="0">
                <a:latin typeface="Calibri"/>
                <a:cs typeface="Calibri"/>
              </a:rPr>
              <a:t>fluid filled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blisters.</a:t>
            </a:r>
            <a:endParaRPr sz="32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5400" y="263093"/>
            <a:ext cx="19386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Measles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2" y="901044"/>
            <a:ext cx="8684258" cy="327076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Contagious disease </a:t>
            </a:r>
            <a:r>
              <a:rPr sz="3200" b="1" dirty="0">
                <a:latin typeface="Calibri"/>
                <a:cs typeface="Calibri"/>
              </a:rPr>
              <a:t>characterized </a:t>
            </a:r>
            <a:r>
              <a:rPr sz="3200" b="1" spc="-5" dirty="0">
                <a:latin typeface="Calibri"/>
                <a:cs typeface="Calibri"/>
              </a:rPr>
              <a:t>by:</a:t>
            </a:r>
            <a:endParaRPr sz="3200" b="1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b="1" dirty="0"/>
              <a:t>	</a:t>
            </a:r>
            <a:r>
              <a:rPr sz="3200" b="1" spc="-5" dirty="0">
                <a:latin typeface="Calibri"/>
                <a:cs typeface="Calibri"/>
              </a:rPr>
              <a:t>Fever, Cough, Conjuctivitis eruption of buccal  </a:t>
            </a:r>
            <a:r>
              <a:rPr sz="3200" b="1" dirty="0">
                <a:latin typeface="Calibri"/>
                <a:cs typeface="Calibri"/>
              </a:rPr>
              <a:t>cavity or </a:t>
            </a:r>
            <a:r>
              <a:rPr sz="3200" b="1" spc="-5" dirty="0">
                <a:latin typeface="Calibri"/>
                <a:cs typeface="Calibri"/>
              </a:rPr>
              <a:t>labial </a:t>
            </a:r>
            <a:r>
              <a:rPr sz="3200" b="1" dirty="0">
                <a:latin typeface="Calibri"/>
                <a:cs typeface="Calibri"/>
              </a:rPr>
              <a:t>mucosa, cutaneous </a:t>
            </a:r>
            <a:r>
              <a:rPr sz="3200" b="1">
                <a:latin typeface="Calibri"/>
                <a:cs typeface="Calibri"/>
              </a:rPr>
              <a:t>rash</a:t>
            </a:r>
            <a:r>
              <a:rPr sz="3200" b="1" spc="-15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etc</a:t>
            </a:r>
            <a:r>
              <a:rPr lang="en-US" sz="3200" b="1" spc="-5" dirty="0" smtClean="0">
                <a:latin typeface="Calibri"/>
                <a:cs typeface="Calibri"/>
              </a:rPr>
              <a:t>.</a:t>
            </a:r>
            <a:endParaRPr sz="3200" b="1">
              <a:latin typeface="Calibri"/>
              <a:cs typeface="Calibri"/>
            </a:endParaRPr>
          </a:p>
          <a:p>
            <a:pPr marL="355600" marR="56261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1738630" algn="l"/>
                <a:tab pos="2322830" algn="l"/>
              </a:tabLst>
            </a:pPr>
            <a:r>
              <a:rPr sz="3200" b="1" spc="-5" dirty="0">
                <a:latin typeface="Calibri"/>
                <a:cs typeface="Calibri"/>
              </a:rPr>
              <a:t>Caused	by	</a:t>
            </a:r>
            <a:r>
              <a:rPr sz="3200" b="1" i="1" spc="-5" dirty="0">
                <a:latin typeface="Calibri"/>
                <a:cs typeface="Calibri"/>
              </a:rPr>
              <a:t>paramyxovirus </a:t>
            </a:r>
            <a:r>
              <a:rPr sz="3200" b="1" dirty="0">
                <a:latin typeface="Calibri"/>
                <a:cs typeface="Calibri"/>
              </a:rPr>
              <a:t>, </a:t>
            </a:r>
            <a:r>
              <a:rPr sz="3200" b="1" spc="-5" dirty="0">
                <a:latin typeface="Calibri"/>
                <a:cs typeface="Calibri"/>
              </a:rPr>
              <a:t>spread </a:t>
            </a:r>
            <a:r>
              <a:rPr sz="3200" b="1" dirty="0">
                <a:latin typeface="Calibri"/>
                <a:cs typeface="Calibri"/>
              </a:rPr>
              <a:t>largely  </a:t>
            </a:r>
            <a:r>
              <a:rPr sz="3200" b="1" spc="-5" dirty="0">
                <a:latin typeface="Calibri"/>
                <a:cs typeface="Calibri"/>
              </a:rPr>
              <a:t>from droplets by nose, throat, </a:t>
            </a:r>
            <a:r>
              <a:rPr sz="3200" b="1" dirty="0">
                <a:latin typeface="Calibri"/>
                <a:cs typeface="Calibri"/>
              </a:rPr>
              <a:t>mouth </a:t>
            </a:r>
            <a:r>
              <a:rPr sz="3200" b="1" spc="-5" dirty="0">
                <a:latin typeface="Calibri"/>
                <a:cs typeface="Calibri"/>
              </a:rPr>
              <a:t>of  person.</a:t>
            </a:r>
            <a:endParaRPr sz="3200" b="1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19803" y="3781425"/>
            <a:ext cx="3124199" cy="3076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2209800"/>
            <a:ext cx="8915400" cy="4648200"/>
            <a:chOff x="228600" y="2209800"/>
            <a:chExt cx="8915400" cy="4648200"/>
          </a:xfrm>
        </p:grpSpPr>
        <p:sp>
          <p:nvSpPr>
            <p:cNvPr id="3" name="object 3"/>
            <p:cNvSpPr/>
            <p:nvPr/>
          </p:nvSpPr>
          <p:spPr>
            <a:xfrm>
              <a:off x="228600" y="2209800"/>
              <a:ext cx="5283200" cy="4419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86400" y="2209800"/>
              <a:ext cx="3138424" cy="19516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16273" y="6"/>
            <a:ext cx="21717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Influenza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8" y="616661"/>
            <a:ext cx="9065261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Acute </a:t>
            </a:r>
            <a:r>
              <a:rPr sz="3200" b="1" spc="-5" dirty="0">
                <a:latin typeface="Calibri"/>
                <a:cs typeface="Calibri"/>
              </a:rPr>
              <a:t>respiratory </a:t>
            </a:r>
            <a:r>
              <a:rPr sz="3200" b="1" spc="-10" dirty="0">
                <a:latin typeface="Calibri"/>
                <a:cs typeface="Calibri"/>
              </a:rPr>
              <a:t>disease </a:t>
            </a:r>
            <a:r>
              <a:rPr sz="3200" b="1" spc="-5" dirty="0">
                <a:latin typeface="Calibri"/>
                <a:cs typeface="Calibri"/>
              </a:rPr>
              <a:t>characterized by  fever, </a:t>
            </a:r>
            <a:r>
              <a:rPr sz="3200" b="1" dirty="0">
                <a:latin typeface="Calibri"/>
                <a:cs typeface="Calibri"/>
              </a:rPr>
              <a:t>cough, </a:t>
            </a:r>
            <a:r>
              <a:rPr sz="3200" b="1" spc="-5" dirty="0">
                <a:latin typeface="Calibri"/>
                <a:cs typeface="Calibri"/>
              </a:rPr>
              <a:t>headache, inflamed </a:t>
            </a:r>
            <a:r>
              <a:rPr sz="3200" b="1" dirty="0">
                <a:latin typeface="Calibri"/>
                <a:cs typeface="Calibri"/>
              </a:rPr>
              <a:t>respiratory  membranes caused </a:t>
            </a:r>
            <a:r>
              <a:rPr sz="3200" b="1" spc="-5" dirty="0">
                <a:latin typeface="Calibri"/>
                <a:cs typeface="Calibri"/>
              </a:rPr>
              <a:t>by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myxovirus.</a:t>
            </a:r>
            <a:endParaRPr sz="32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3556" y="0"/>
            <a:ext cx="6749415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5"/>
          <p:cNvSpPr txBox="1">
            <a:spLocks/>
          </p:cNvSpPr>
          <p:nvPr/>
        </p:nvSpPr>
        <p:spPr>
          <a:xfrm>
            <a:off x="2743200" y="3733800"/>
            <a:ext cx="468299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-5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THANK</a:t>
            </a:r>
            <a:r>
              <a:rPr kumimoji="0" lang="en-US" sz="4800" b="1" i="0" u="none" strike="noStrike" kern="0" cap="none" spc="-95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800" b="1" i="0" u="none" strike="noStrike" kern="0" cap="none" spc="-5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YOU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" y="126238"/>
            <a:ext cx="914400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080" indent="-957580" algn="ctr">
              <a:lnSpc>
                <a:spcPct val="100000"/>
              </a:lnSpc>
            </a:pPr>
            <a:r>
              <a:rPr b="1" spc="-5" dirty="0">
                <a:solidFill>
                  <a:srgbClr val="C00000"/>
                </a:solidFill>
                <a:latin typeface="Calibri"/>
                <a:cs typeface="Calibri"/>
              </a:rPr>
              <a:t>Transmission </a:t>
            </a:r>
            <a:r>
              <a:rPr b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b="1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b="1" spc="-5" smtClean="0">
                <a:solidFill>
                  <a:srgbClr val="C00000"/>
                </a:solidFill>
                <a:latin typeface="Calibri"/>
                <a:cs typeface="Calibri"/>
              </a:rPr>
              <a:t>airborne  microorganisms</a:t>
            </a:r>
            <a:endParaRPr b="1" spc="-5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42" y="2146741"/>
            <a:ext cx="6322058" cy="36444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310640" indent="-354965">
              <a:lnSpc>
                <a:spcPct val="1201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Organisms </a:t>
            </a:r>
            <a:r>
              <a:rPr sz="3200" b="1" dirty="0">
                <a:latin typeface="Calibri"/>
                <a:cs typeface="Calibri"/>
              </a:rPr>
              <a:t>are </a:t>
            </a:r>
            <a:r>
              <a:rPr sz="3200" b="1" spc="-5" dirty="0">
                <a:latin typeface="Calibri"/>
                <a:cs typeface="Calibri"/>
              </a:rPr>
              <a:t>sprayed by</a:t>
            </a:r>
            <a:r>
              <a:rPr sz="3200" b="1" spc="-5">
                <a:latin typeface="Calibri"/>
                <a:cs typeface="Calibri"/>
              </a:rPr>
              <a:t>:  </a:t>
            </a:r>
            <a:r>
              <a:rPr sz="3200" b="1" spc="-5" smtClean="0">
                <a:latin typeface="Calibri"/>
                <a:cs typeface="Calibri"/>
              </a:rPr>
              <a:t>Coughing</a:t>
            </a:r>
            <a:endParaRPr lang="en-US" sz="3200" b="1" spc="-5" dirty="0">
              <a:latin typeface="Calibri"/>
              <a:cs typeface="Calibri"/>
            </a:endParaRPr>
          </a:p>
          <a:p>
            <a:pPr marL="354965" marR="1310640" indent="-354965">
              <a:lnSpc>
                <a:spcPct val="1201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lang="en-US" sz="3200" b="1" spc="-5" dirty="0">
                <a:latin typeface="Calibri"/>
                <a:cs typeface="Calibri"/>
              </a:rPr>
              <a:t> </a:t>
            </a:r>
            <a:r>
              <a:rPr lang="en-US" sz="3200" b="1" spc="-5" dirty="0" smtClean="0">
                <a:latin typeface="Calibri"/>
                <a:cs typeface="Calibri"/>
              </a:rPr>
              <a:t>    </a:t>
            </a:r>
            <a:r>
              <a:rPr sz="3200" b="1" spc="-5" smtClean="0">
                <a:latin typeface="Calibri"/>
                <a:cs typeface="Calibri"/>
              </a:rPr>
              <a:t>Sneezing</a:t>
            </a:r>
            <a:r>
              <a:rPr lang="en-US" sz="3200" b="1" spc="-5" dirty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etc</a:t>
            </a:r>
            <a:r>
              <a:rPr lang="en-US" sz="3200" b="1" spc="-5" dirty="0" smtClean="0">
                <a:latin typeface="Calibri"/>
                <a:cs typeface="Calibri"/>
              </a:rPr>
              <a:t>.</a:t>
            </a:r>
            <a:endParaRPr sz="3200" b="1">
              <a:latin typeface="Calibri"/>
              <a:cs typeface="Calibri"/>
            </a:endParaRPr>
          </a:p>
          <a:p>
            <a:pPr marL="354965" marR="5080" indent="-354965">
              <a:lnSpc>
                <a:spcPts val="461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Air </a:t>
            </a:r>
            <a:r>
              <a:rPr sz="3200" b="1" dirty="0">
                <a:latin typeface="Calibri"/>
                <a:cs typeface="Calibri"/>
              </a:rPr>
              <a:t>microorganisms are carried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by:  </a:t>
            </a:r>
            <a:r>
              <a:rPr sz="3200" b="1" spc="-5">
                <a:latin typeface="Calibri"/>
                <a:cs typeface="Calibri"/>
              </a:rPr>
              <a:t>Dust</a:t>
            </a:r>
            <a:r>
              <a:rPr sz="3200" b="1" spc="5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particles</a:t>
            </a:r>
            <a:endParaRPr lang="en-US" sz="3200" b="1" spc="-5" dirty="0">
              <a:latin typeface="Calibri"/>
              <a:cs typeface="Calibri"/>
            </a:endParaRPr>
          </a:p>
          <a:p>
            <a:pPr marL="354965" marR="5080" indent="-354965">
              <a:lnSpc>
                <a:spcPts val="4610"/>
              </a:lnSpc>
              <a:spcBef>
                <a:spcPts val="280"/>
              </a:spcBef>
              <a:tabLst>
                <a:tab pos="354965" algn="l"/>
                <a:tab pos="355600" algn="l"/>
              </a:tabLst>
            </a:pPr>
            <a:r>
              <a:rPr lang="en-US" sz="3200" b="1" spc="-5" dirty="0">
                <a:latin typeface="Calibri"/>
                <a:cs typeface="Calibri"/>
              </a:rPr>
              <a:t> </a:t>
            </a:r>
            <a:r>
              <a:rPr lang="en-US" sz="3200" b="1" spc="-5" dirty="0" smtClean="0">
                <a:latin typeface="Calibri"/>
                <a:cs typeface="Calibri"/>
              </a:rPr>
              <a:t>   </a:t>
            </a:r>
            <a:r>
              <a:rPr sz="3200" b="1" spc="-5" smtClean="0">
                <a:latin typeface="Calibri"/>
                <a:cs typeface="Calibri"/>
              </a:rPr>
              <a:t>Droplet </a:t>
            </a:r>
            <a:r>
              <a:rPr sz="3200" b="1" spc="-5" dirty="0">
                <a:latin typeface="Calibri"/>
                <a:cs typeface="Calibri"/>
              </a:rPr>
              <a:t>nuclei</a:t>
            </a:r>
            <a:endParaRPr sz="3200" b="1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1" y="304800"/>
            <a:ext cx="754379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C00000"/>
                </a:solidFill>
              </a:rPr>
              <a:t>Air </a:t>
            </a:r>
            <a:r>
              <a:rPr sz="4800" b="1" spc="-5" dirty="0">
                <a:solidFill>
                  <a:srgbClr val="C00000"/>
                </a:solidFill>
              </a:rPr>
              <a:t>borne </a:t>
            </a:r>
            <a:r>
              <a:rPr sz="4800" b="1" spc="-5">
                <a:solidFill>
                  <a:srgbClr val="C00000"/>
                </a:solidFill>
              </a:rPr>
              <a:t>microbial</a:t>
            </a:r>
            <a:r>
              <a:rPr sz="4800" b="1" spc="-70">
                <a:solidFill>
                  <a:srgbClr val="C00000"/>
                </a:solidFill>
              </a:rPr>
              <a:t> </a:t>
            </a:r>
            <a:r>
              <a:rPr sz="4800" b="1" smtClean="0">
                <a:solidFill>
                  <a:srgbClr val="C00000"/>
                </a:solidFill>
              </a:rPr>
              <a:t>diseases</a:t>
            </a:r>
            <a:endParaRPr sz="4800" b="1" dirty="0">
              <a:solidFill>
                <a:srgbClr val="C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334693"/>
            <a:ext cx="7315200" cy="5153975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Myanmar Text"/>
                <a:cs typeface="Myanmar Text"/>
              </a:rPr>
              <a:t>Bacterial</a:t>
            </a:r>
            <a:r>
              <a:rPr sz="3200" b="1" u="heavy" spc="-30" dirty="0">
                <a:uFill>
                  <a:solidFill>
                    <a:srgbClr val="000000"/>
                  </a:solidFill>
                </a:uFill>
                <a:latin typeface="Myanmar Text"/>
                <a:cs typeface="Myanmar Text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Myanmar Text"/>
                <a:cs typeface="Myanmar Text"/>
              </a:rPr>
              <a:t>diseases</a:t>
            </a:r>
            <a:r>
              <a:rPr sz="3200" b="1" spc="-5" dirty="0">
                <a:latin typeface="Myanmar Text"/>
                <a:cs typeface="Myanmar Text"/>
              </a:rPr>
              <a:t>:</a:t>
            </a:r>
            <a:endParaRPr sz="3200" b="1">
              <a:latin typeface="Myanmar Text"/>
              <a:cs typeface="Myanmar Text"/>
            </a:endParaRPr>
          </a:p>
          <a:p>
            <a:pPr marL="469900" indent="-457834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600" b="1" spc="-5" dirty="0">
                <a:latin typeface="Calibri"/>
                <a:cs typeface="Calibri"/>
              </a:rPr>
              <a:t>Brucellosis: </a:t>
            </a:r>
            <a:r>
              <a:rPr sz="3600" spc="-5" dirty="0">
                <a:latin typeface="Calibri"/>
                <a:cs typeface="Calibri"/>
              </a:rPr>
              <a:t>occupational disease among slaughter house </a:t>
            </a:r>
            <a:r>
              <a:rPr sz="3600" spc="-20" dirty="0">
                <a:latin typeface="Calibri"/>
                <a:cs typeface="Calibri"/>
              </a:rPr>
              <a:t>workers</a:t>
            </a:r>
            <a:endParaRPr sz="36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600" b="1" spc="-5" dirty="0">
                <a:latin typeface="Calibri"/>
                <a:cs typeface="Calibri"/>
              </a:rPr>
              <a:t>Pulmonary </a:t>
            </a:r>
            <a:r>
              <a:rPr sz="3600" b="1" spc="-20" dirty="0">
                <a:latin typeface="Calibri"/>
                <a:cs typeface="Calibri"/>
              </a:rPr>
              <a:t>Anthrax: </a:t>
            </a:r>
            <a:r>
              <a:rPr sz="3600" spc="-5" dirty="0">
                <a:latin typeface="Calibri"/>
                <a:cs typeface="Calibri"/>
              </a:rPr>
              <a:t>transmission by </a:t>
            </a:r>
            <a:r>
              <a:rPr sz="3600" spc="-10" dirty="0">
                <a:latin typeface="Calibri"/>
                <a:cs typeface="Calibri"/>
              </a:rPr>
              <a:t>contaminated </a:t>
            </a:r>
            <a:r>
              <a:rPr sz="3600" dirty="0">
                <a:latin typeface="Calibri"/>
                <a:cs typeface="Calibri"/>
              </a:rPr>
              <a:t>animal</a:t>
            </a:r>
            <a:r>
              <a:rPr sz="3600" spc="5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products</a:t>
            </a:r>
            <a:endParaRPr sz="36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600" b="1" spc="-10" dirty="0">
                <a:latin typeface="Calibri"/>
                <a:cs typeface="Calibri"/>
              </a:rPr>
              <a:t>Streptococcus pyogenes: </a:t>
            </a:r>
            <a:r>
              <a:rPr sz="3600" spc="-10" dirty="0">
                <a:latin typeface="Calibri"/>
                <a:cs typeface="Calibri"/>
              </a:rPr>
              <a:t>throat </a:t>
            </a:r>
            <a:r>
              <a:rPr sz="3600" dirty="0">
                <a:latin typeface="Calibri"/>
                <a:cs typeface="Calibri"/>
              </a:rPr>
              <a:t>and </a:t>
            </a:r>
            <a:r>
              <a:rPr sz="3600" spc="-5" dirty="0">
                <a:latin typeface="Calibri"/>
                <a:cs typeface="Calibri"/>
              </a:rPr>
              <a:t>skin </a:t>
            </a:r>
            <a:r>
              <a:rPr sz="3600" dirty="0">
                <a:latin typeface="Calibri"/>
                <a:cs typeface="Calibri"/>
              </a:rPr>
              <a:t>disease</a:t>
            </a:r>
            <a:endParaRPr sz="36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600" b="1" spc="-5" dirty="0">
                <a:latin typeface="Calibri"/>
                <a:cs typeface="Calibri"/>
              </a:rPr>
              <a:t>Rheumatic </a:t>
            </a:r>
            <a:r>
              <a:rPr sz="3600" b="1" spc="-15" dirty="0">
                <a:latin typeface="Calibri"/>
                <a:cs typeface="Calibri"/>
              </a:rPr>
              <a:t>fever: </a:t>
            </a:r>
            <a:r>
              <a:rPr sz="3600" spc="-5" dirty="0">
                <a:latin typeface="Calibri"/>
                <a:cs typeface="Calibri"/>
              </a:rPr>
              <a:t>inflammation </a:t>
            </a:r>
            <a:r>
              <a:rPr sz="3600" dirty="0">
                <a:latin typeface="Calibri"/>
                <a:cs typeface="Calibri"/>
              </a:rPr>
              <a:t>and </a:t>
            </a:r>
            <a:r>
              <a:rPr sz="3600" spc="-10" dirty="0">
                <a:latin typeface="Calibri"/>
                <a:cs typeface="Calibri"/>
              </a:rPr>
              <a:t>degeneration </a:t>
            </a:r>
            <a:r>
              <a:rPr sz="3600" spc="-5" dirty="0">
                <a:latin typeface="Calibri"/>
                <a:cs typeface="Calibri"/>
              </a:rPr>
              <a:t>of </a:t>
            </a:r>
            <a:r>
              <a:rPr sz="3600" spc="-5">
                <a:latin typeface="Calibri"/>
                <a:cs typeface="Calibri"/>
              </a:rPr>
              <a:t>heart</a:t>
            </a:r>
            <a:r>
              <a:rPr sz="3600" spc="20">
                <a:latin typeface="Calibri"/>
                <a:cs typeface="Calibri"/>
              </a:rPr>
              <a:t> </a:t>
            </a:r>
            <a:r>
              <a:rPr sz="3600" spc="-10" smtClean="0">
                <a:latin typeface="Calibri"/>
                <a:cs typeface="Calibri"/>
              </a:rPr>
              <a:t>valves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447800"/>
            <a:ext cx="77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indent="-457834">
              <a:lnSpc>
                <a:spcPct val="10000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lang="en-US" sz="4000" b="1" spc="-10" dirty="0">
                <a:cs typeface="Calibri"/>
              </a:rPr>
              <a:t>Streptococcal</a:t>
            </a:r>
            <a:r>
              <a:rPr lang="en-US" sz="4000" b="1" spc="-40" dirty="0">
                <a:cs typeface="Calibri"/>
              </a:rPr>
              <a:t> </a:t>
            </a:r>
            <a:r>
              <a:rPr lang="en-US" sz="4000" b="1" spc="-5" dirty="0">
                <a:cs typeface="Calibri"/>
              </a:rPr>
              <a:t>pneumonia:</a:t>
            </a:r>
            <a:endParaRPr lang="en-US" sz="4000" dirty="0"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lang="en-US" sz="4000" b="1" spc="-5" dirty="0">
                <a:cs typeface="Calibri"/>
              </a:rPr>
              <a:t>Meningitis: </a:t>
            </a:r>
            <a:r>
              <a:rPr lang="en-US" sz="4000" spc="-5" dirty="0">
                <a:cs typeface="Calibri"/>
              </a:rPr>
              <a:t>common </a:t>
            </a:r>
            <a:r>
              <a:rPr lang="en-US" sz="4000" dirty="0">
                <a:cs typeface="Calibri"/>
              </a:rPr>
              <a:t>in</a:t>
            </a:r>
            <a:r>
              <a:rPr lang="en-US" sz="4000" spc="-10" dirty="0">
                <a:cs typeface="Calibri"/>
              </a:rPr>
              <a:t> children</a:t>
            </a:r>
            <a:endParaRPr lang="en-US" sz="4000" dirty="0"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lang="en-US" sz="4000" b="1" spc="-10" dirty="0">
                <a:cs typeface="Calibri"/>
              </a:rPr>
              <a:t>Diphtheria: </a:t>
            </a:r>
            <a:r>
              <a:rPr lang="en-US" sz="4000" spc="-10" dirty="0">
                <a:cs typeface="Calibri"/>
              </a:rPr>
              <a:t>infection </a:t>
            </a:r>
            <a:r>
              <a:rPr lang="en-US" sz="4000" spc="-5" dirty="0">
                <a:cs typeface="Calibri"/>
              </a:rPr>
              <a:t>of </a:t>
            </a:r>
            <a:r>
              <a:rPr lang="en-US" sz="4000" spc="-10" dirty="0">
                <a:cs typeface="Calibri"/>
              </a:rPr>
              <a:t>tonsils, throat </a:t>
            </a:r>
            <a:r>
              <a:rPr lang="en-US" sz="4000" dirty="0">
                <a:cs typeface="Calibri"/>
              </a:rPr>
              <a:t>and</a:t>
            </a:r>
            <a:r>
              <a:rPr lang="en-US" sz="4000" spc="65" dirty="0">
                <a:cs typeface="Calibri"/>
              </a:rPr>
              <a:t> </a:t>
            </a:r>
            <a:r>
              <a:rPr lang="en-US" sz="4000" spc="-5" dirty="0">
                <a:cs typeface="Calibri"/>
              </a:rPr>
              <a:t>nose</a:t>
            </a:r>
            <a:endParaRPr lang="en-US" sz="4000" dirty="0"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lang="en-US" sz="4000" b="1" spc="-20" dirty="0">
                <a:cs typeface="Calibri"/>
              </a:rPr>
              <a:t>Tuberculosis: </a:t>
            </a:r>
            <a:r>
              <a:rPr lang="en-US" sz="4000" spc="-15" dirty="0">
                <a:cs typeface="Calibri"/>
              </a:rPr>
              <a:t>respiratory</a:t>
            </a:r>
            <a:r>
              <a:rPr lang="en-US" sz="4000" spc="40" dirty="0">
                <a:cs typeface="Calibri"/>
              </a:rPr>
              <a:t> </a:t>
            </a:r>
            <a:r>
              <a:rPr lang="en-US" sz="4000" spc="-5" dirty="0">
                <a:cs typeface="Calibri"/>
              </a:rPr>
              <a:t>disease</a:t>
            </a:r>
            <a:endParaRPr lang="en-US" sz="4000" dirty="0"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lang="en-US" sz="4000" b="1" spc="-5" dirty="0" err="1">
                <a:cs typeface="Calibri"/>
              </a:rPr>
              <a:t>Legionellosis</a:t>
            </a:r>
            <a:r>
              <a:rPr lang="en-US" sz="4000" b="1" spc="-5" dirty="0">
                <a:cs typeface="Calibri"/>
              </a:rPr>
              <a:t>: </a:t>
            </a:r>
            <a:r>
              <a:rPr lang="en-US" sz="4000" spc="-5" dirty="0">
                <a:cs typeface="Calibri"/>
              </a:rPr>
              <a:t>cause by </a:t>
            </a:r>
            <a:r>
              <a:rPr lang="en-US" sz="4000" spc="-10" dirty="0">
                <a:cs typeface="Calibri"/>
              </a:rPr>
              <a:t>natural </a:t>
            </a:r>
            <a:r>
              <a:rPr lang="en-US" sz="4000" spc="-15" dirty="0">
                <a:cs typeface="Calibri"/>
              </a:rPr>
              <a:t>water</a:t>
            </a:r>
            <a:r>
              <a:rPr lang="en-US" sz="4000" dirty="0">
                <a:cs typeface="Calibri"/>
              </a:rPr>
              <a:t> </a:t>
            </a:r>
            <a:r>
              <a:rPr lang="en-US" sz="4000" spc="-10" dirty="0">
                <a:cs typeface="Calibri"/>
              </a:rPr>
              <a:t>contamination</a:t>
            </a:r>
            <a:endParaRPr lang="en-US" sz="4000" dirty="0"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1953" y="248163"/>
            <a:ext cx="249364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C00000"/>
                </a:solidFill>
                <a:latin typeface="Calibri"/>
                <a:cs typeface="Calibri"/>
              </a:rPr>
              <a:t>Me</a:t>
            </a:r>
            <a:r>
              <a:rPr b="1" spc="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b="1" dirty="0">
                <a:solidFill>
                  <a:srgbClr val="C00000"/>
                </a:solidFill>
                <a:latin typeface="Calibri"/>
                <a:cs typeface="Calibri"/>
              </a:rPr>
              <a:t>ingitis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3" y="824839"/>
            <a:ext cx="7388857" cy="5363648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Caused by </a:t>
            </a:r>
            <a:r>
              <a:rPr sz="3200" b="1" i="1" dirty="0">
                <a:latin typeface="Calibri"/>
                <a:cs typeface="Calibri"/>
              </a:rPr>
              <a:t>Neisseria</a:t>
            </a:r>
            <a:r>
              <a:rPr sz="3200" b="1" i="1" spc="-10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meningitidis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Inflammation or infection of</a:t>
            </a:r>
            <a:r>
              <a:rPr sz="3200" b="1" spc="8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meninges.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Symptoms:</a:t>
            </a:r>
            <a:endParaRPr sz="3200">
              <a:solidFill>
                <a:srgbClr val="C00000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Headache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Neck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stiffness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Fever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Confusions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Photophobia</a:t>
            </a:r>
            <a:endParaRPr sz="3200" b="1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Phonophobia</a:t>
            </a:r>
            <a:endParaRPr sz="3200" b="1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86200" y="2209778"/>
            <a:ext cx="4267200" cy="3730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1558" y="461594"/>
            <a:ext cx="25031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solidFill>
                  <a:srgbClr val="C00000"/>
                </a:solidFill>
                <a:latin typeface="Calibri"/>
                <a:cs typeface="Calibri"/>
              </a:rPr>
              <a:t>Diphtheria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1" y="1226570"/>
            <a:ext cx="7621270" cy="5532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Acute </a:t>
            </a:r>
            <a:r>
              <a:rPr sz="3200" b="1" dirty="0">
                <a:latin typeface="Calibri"/>
                <a:cs typeface="Calibri"/>
              </a:rPr>
              <a:t>contagious </a:t>
            </a:r>
            <a:r>
              <a:rPr sz="3200" b="1" spc="-5" dirty="0">
                <a:latin typeface="Calibri"/>
                <a:cs typeface="Calibri"/>
              </a:rPr>
              <a:t>disease </a:t>
            </a:r>
            <a:r>
              <a:rPr sz="3200" b="1" dirty="0">
                <a:latin typeface="Calibri"/>
                <a:cs typeface="Calibri"/>
              </a:rPr>
              <a:t>caused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by</a:t>
            </a:r>
            <a:endParaRPr sz="3200" b="1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3200" b="1" i="1" spc="-5" dirty="0">
                <a:latin typeface="Calibri"/>
                <a:cs typeface="Calibri"/>
              </a:rPr>
              <a:t>cornynebacterium</a:t>
            </a:r>
            <a:r>
              <a:rPr sz="3200" b="1" i="1" spc="10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diphtheriae</a:t>
            </a:r>
            <a:endParaRPr sz="3200" b="1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Formation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5">
                <a:latin typeface="Calibri"/>
                <a:cs typeface="Calibri"/>
              </a:rPr>
              <a:t>fibrous </a:t>
            </a:r>
            <a:r>
              <a:rPr sz="3200" b="1" spc="-5" smtClean="0">
                <a:latin typeface="Calibri"/>
                <a:cs typeface="Calibri"/>
              </a:rPr>
              <a:t>pseudomembrane </a:t>
            </a:r>
            <a:r>
              <a:rPr sz="3200" b="1" spc="-5" dirty="0">
                <a:latin typeface="Calibri"/>
                <a:cs typeface="Calibri"/>
              </a:rPr>
              <a:t>on  </a:t>
            </a:r>
            <a:r>
              <a:rPr sz="3200" b="1" dirty="0">
                <a:latin typeface="Calibri"/>
                <a:cs typeface="Calibri"/>
              </a:rPr>
              <a:t>respiratory mucosa, myocardial and </a:t>
            </a:r>
            <a:r>
              <a:rPr sz="3200" b="1" spc="-5" dirty="0">
                <a:latin typeface="Calibri"/>
                <a:cs typeface="Calibri"/>
              </a:rPr>
              <a:t>neural  tissue damage.</a:t>
            </a:r>
            <a:endParaRPr sz="3200" b="1">
              <a:latin typeface="Calibri"/>
              <a:cs typeface="Calibri"/>
            </a:endParaRPr>
          </a:p>
          <a:p>
            <a:pPr marL="354965" marR="5085715" indent="-354965">
              <a:lnSpc>
                <a:spcPct val="12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Symptoms:  Sore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spc="-5">
                <a:latin typeface="Calibri"/>
                <a:cs typeface="Calibri"/>
              </a:rPr>
              <a:t>throat  </a:t>
            </a:r>
            <a:r>
              <a:rPr sz="3200" b="1" spc="-5" smtClean="0">
                <a:latin typeface="Calibri"/>
                <a:cs typeface="Calibri"/>
              </a:rPr>
              <a:t>Low</a:t>
            </a:r>
            <a:r>
              <a:rPr lang="en-US" sz="3200" b="1" spc="-5" dirty="0" smtClean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fever</a:t>
            </a:r>
            <a:r>
              <a:rPr lang="en-US" sz="3200" b="1" spc="-5" dirty="0" smtClean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Cutaneous</a:t>
            </a:r>
            <a:r>
              <a:rPr lang="en-US" sz="3200" b="1" spc="-5" dirty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lesions</a:t>
            </a:r>
            <a:r>
              <a:rPr sz="3200" b="1" spc="20" smtClean="0">
                <a:latin typeface="Calibri"/>
                <a:cs typeface="Calibri"/>
              </a:rPr>
              <a:t> </a:t>
            </a:r>
            <a:r>
              <a:rPr sz="3200" b="1" smtClean="0">
                <a:latin typeface="Calibri"/>
                <a:cs typeface="Calibri"/>
              </a:rPr>
              <a:t>etc</a:t>
            </a:r>
            <a:r>
              <a:rPr sz="3200" b="1" dirty="0">
                <a:latin typeface="Calibri"/>
                <a:cs typeface="Calibri"/>
              </a:rPr>
              <a:t>.</a:t>
            </a:r>
            <a:endParaRPr sz="3200" b="1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81601" y="3429000"/>
            <a:ext cx="2768600" cy="3156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038601" y="2344043"/>
            <a:ext cx="5105399" cy="4513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3627" y="461594"/>
            <a:ext cx="29400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solidFill>
                  <a:srgbClr val="C00000"/>
                </a:solidFill>
                <a:latin typeface="Calibri"/>
                <a:cs typeface="Calibri"/>
              </a:rPr>
              <a:t>Tuberculosis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83540" y="1053441"/>
            <a:ext cx="7465060" cy="416331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i="0" spc="-5" dirty="0">
                <a:latin typeface="Calibri"/>
                <a:cs typeface="Calibri"/>
              </a:rPr>
              <a:t>Caused </a:t>
            </a:r>
            <a:r>
              <a:rPr b="1" i="0" spc="-5">
                <a:latin typeface="Calibri"/>
                <a:cs typeface="Calibri"/>
              </a:rPr>
              <a:t>by </a:t>
            </a:r>
            <a:r>
              <a:rPr b="1" spc="-5" smtClean="0"/>
              <a:t>Mycobacterium</a:t>
            </a:r>
            <a:r>
              <a:rPr b="1" spc="10" smtClean="0"/>
              <a:t> </a:t>
            </a:r>
            <a:r>
              <a:rPr b="1" smtClean="0"/>
              <a:t>tuberculosis</a:t>
            </a:r>
            <a:r>
              <a:rPr b="1" dirty="0"/>
              <a:t>,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i="0" spc="-5" dirty="0">
                <a:latin typeface="Calibri"/>
                <a:cs typeface="Calibri"/>
              </a:rPr>
              <a:t>Initiated by</a:t>
            </a:r>
            <a:r>
              <a:rPr b="1" i="0" spc="15" dirty="0">
                <a:latin typeface="Calibri"/>
                <a:cs typeface="Calibri"/>
              </a:rPr>
              <a:t> </a:t>
            </a:r>
            <a:r>
              <a:rPr b="1" i="0" dirty="0">
                <a:latin typeface="Calibri"/>
                <a:cs typeface="Calibri"/>
              </a:rPr>
              <a:t>inhalation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i="0" spc="-5" dirty="0">
                <a:solidFill>
                  <a:srgbClr val="002060"/>
                </a:solidFill>
                <a:latin typeface="Calibri"/>
                <a:cs typeface="Calibri"/>
              </a:rPr>
              <a:t>Symptoms:</a:t>
            </a:r>
          </a:p>
          <a:p>
            <a:pPr marL="195580">
              <a:lnSpc>
                <a:spcPct val="100000"/>
              </a:lnSpc>
              <a:spcBef>
                <a:spcPts val="770"/>
              </a:spcBef>
            </a:pPr>
            <a:r>
              <a:rPr b="1" i="0" spc="-5" dirty="0">
                <a:latin typeface="Calibri"/>
                <a:cs typeface="Calibri"/>
              </a:rPr>
              <a:t>Chronic </a:t>
            </a:r>
            <a:r>
              <a:rPr b="1" i="0" dirty="0">
                <a:latin typeface="Calibri"/>
                <a:cs typeface="Calibri"/>
              </a:rPr>
              <a:t>cough</a:t>
            </a:r>
          </a:p>
          <a:p>
            <a:pPr marL="195580" marR="3269615">
              <a:lnSpc>
                <a:spcPts val="4610"/>
              </a:lnSpc>
              <a:spcBef>
                <a:spcPts val="280"/>
              </a:spcBef>
            </a:pPr>
            <a:r>
              <a:rPr b="1" i="0" dirty="0">
                <a:latin typeface="Calibri"/>
                <a:cs typeface="Calibri"/>
              </a:rPr>
              <a:t>Blood </a:t>
            </a:r>
            <a:r>
              <a:rPr b="1" i="0" spc="-5" dirty="0">
                <a:latin typeface="Calibri"/>
                <a:cs typeface="Calibri"/>
              </a:rPr>
              <a:t>tinged septum  Night</a:t>
            </a:r>
            <a:r>
              <a:rPr b="1" i="0" spc="10" dirty="0">
                <a:latin typeface="Calibri"/>
                <a:cs typeface="Calibri"/>
              </a:rPr>
              <a:t> </a:t>
            </a:r>
            <a:r>
              <a:rPr b="1" i="0" spc="-5" dirty="0">
                <a:latin typeface="Calibri"/>
                <a:cs typeface="Calibri"/>
              </a:rPr>
              <a:t>sweats</a:t>
            </a:r>
          </a:p>
          <a:p>
            <a:pPr marL="286385">
              <a:lnSpc>
                <a:spcPct val="100000"/>
              </a:lnSpc>
              <a:spcBef>
                <a:spcPts val="484"/>
              </a:spcBef>
            </a:pPr>
            <a:r>
              <a:rPr b="1" i="0" dirty="0">
                <a:latin typeface="Calibri"/>
                <a:cs typeface="Calibri"/>
              </a:rPr>
              <a:t>Weight </a:t>
            </a:r>
            <a:r>
              <a:rPr b="1" i="0">
                <a:latin typeface="Calibri"/>
                <a:cs typeface="Calibri"/>
              </a:rPr>
              <a:t>loss</a:t>
            </a:r>
            <a:r>
              <a:rPr b="1" i="0" spc="-5">
                <a:latin typeface="Calibri"/>
                <a:cs typeface="Calibri"/>
              </a:rPr>
              <a:t> </a:t>
            </a:r>
            <a:r>
              <a:rPr b="1" i="0" spc="-5" smtClean="0">
                <a:latin typeface="Calibri"/>
                <a:cs typeface="Calibri"/>
              </a:rPr>
              <a:t>etc</a:t>
            </a:r>
            <a:r>
              <a:rPr i="0" spc="-5" dirty="0">
                <a:latin typeface="Calibri"/>
                <a:cs typeface="Calibri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1" y="304802"/>
            <a:ext cx="58661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libri"/>
                <a:cs typeface="Calibri"/>
              </a:rPr>
              <a:t>Airborne Fungal</a:t>
            </a:r>
            <a:r>
              <a:rPr b="1" spc="-8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Diseases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1295401"/>
            <a:ext cx="8763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b="1" u="heavy" spc="-10" dirty="0">
                <a:uFill>
                  <a:solidFill>
                    <a:srgbClr val="000000"/>
                  </a:solidFill>
                </a:uFill>
                <a:cs typeface="Calibri"/>
              </a:rPr>
              <a:t>Fungal</a:t>
            </a:r>
            <a:r>
              <a:rPr lang="en-US" sz="4400" b="1" u="heavy" spc="-20" dirty="0"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lang="en-US" sz="4400" b="1" u="heavy" dirty="0">
                <a:uFill>
                  <a:solidFill>
                    <a:srgbClr val="000000"/>
                  </a:solidFill>
                </a:uFill>
                <a:cs typeface="Calibri"/>
              </a:rPr>
              <a:t>diseases:</a:t>
            </a:r>
            <a:endParaRPr lang="en-US" sz="4400" dirty="0"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4000" b="1" spc="-5" dirty="0" err="1">
                <a:cs typeface="Calibri"/>
              </a:rPr>
              <a:t>Cryptococcosis</a:t>
            </a:r>
            <a:r>
              <a:rPr lang="en-US" sz="4000" spc="-5" dirty="0">
                <a:cs typeface="Calibri"/>
              </a:rPr>
              <a:t>: caused </a:t>
            </a:r>
            <a:r>
              <a:rPr lang="en-US" sz="4000" spc="-10" dirty="0">
                <a:cs typeface="Calibri"/>
              </a:rPr>
              <a:t>by </a:t>
            </a:r>
            <a:r>
              <a:rPr lang="en-US" sz="4000" spc="-5" dirty="0">
                <a:cs typeface="Calibri"/>
              </a:rPr>
              <a:t>inhalation of soil</a:t>
            </a:r>
            <a:r>
              <a:rPr lang="en-US" sz="4000" spc="-50" dirty="0">
                <a:cs typeface="Calibri"/>
              </a:rPr>
              <a:t> </a:t>
            </a:r>
            <a:r>
              <a:rPr lang="en-US" sz="4000" spc="-5" dirty="0" smtClean="0">
                <a:cs typeface="Calibri"/>
              </a:rPr>
              <a:t>particles</a:t>
            </a:r>
            <a:endParaRPr lang="en-US" sz="4000" dirty="0"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4000" b="1" spc="-10" dirty="0" err="1">
                <a:cs typeface="Calibri"/>
              </a:rPr>
              <a:t>Blastomycosis</a:t>
            </a:r>
            <a:r>
              <a:rPr lang="en-US" sz="4000" spc="-10" dirty="0">
                <a:cs typeface="Calibri"/>
              </a:rPr>
              <a:t>: </a:t>
            </a:r>
            <a:r>
              <a:rPr lang="en-US" sz="4000" dirty="0">
                <a:cs typeface="Calibri"/>
              </a:rPr>
              <a:t>lesion</a:t>
            </a:r>
            <a:r>
              <a:rPr lang="en-US" sz="4000" spc="-5" dirty="0">
                <a:cs typeface="Calibri"/>
              </a:rPr>
              <a:t> </a:t>
            </a:r>
            <a:r>
              <a:rPr lang="en-US" sz="4000" spc="-15" dirty="0">
                <a:cs typeface="Calibri"/>
              </a:rPr>
              <a:t>formation</a:t>
            </a:r>
            <a:endParaRPr lang="en-US" sz="4000" dirty="0"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4000" b="1" spc="-10" dirty="0" err="1" smtClean="0">
                <a:cs typeface="Calibri"/>
              </a:rPr>
              <a:t>Coccidioidomycosis</a:t>
            </a:r>
            <a:r>
              <a:rPr lang="en-US" sz="4000" spc="-10" dirty="0">
                <a:cs typeface="Calibri"/>
              </a:rPr>
              <a:t>: influenza</a:t>
            </a:r>
            <a:r>
              <a:rPr lang="en-US" sz="4000" spc="-45" dirty="0">
                <a:cs typeface="Calibri"/>
              </a:rPr>
              <a:t> </a:t>
            </a:r>
            <a:r>
              <a:rPr lang="en-US" sz="4000" spc="-20" dirty="0">
                <a:cs typeface="Calibri"/>
              </a:rPr>
              <a:t>fever</a:t>
            </a:r>
            <a:endParaRPr lang="en-US" sz="4000" dirty="0"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4000" b="1" spc="-5" dirty="0" err="1">
                <a:cs typeface="Calibri"/>
              </a:rPr>
              <a:t>Aspergillosis</a:t>
            </a:r>
            <a:r>
              <a:rPr lang="en-US" sz="4000" spc="-5" dirty="0">
                <a:cs typeface="Calibri"/>
              </a:rPr>
              <a:t>: disease of</a:t>
            </a:r>
            <a:r>
              <a:rPr lang="en-US" sz="4000" spc="-15" dirty="0">
                <a:cs typeface="Calibri"/>
              </a:rPr>
              <a:t> </a:t>
            </a:r>
            <a:r>
              <a:rPr lang="en-US" sz="4000" spc="-5" dirty="0">
                <a:cs typeface="Calibri"/>
              </a:rPr>
              <a:t>human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95400"/>
            <a:ext cx="3724021" cy="4838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7718" y="6"/>
            <a:ext cx="407860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Systemic</a:t>
            </a:r>
            <a:r>
              <a:rPr b="1" spc="-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Mycosis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38600" y="1600200"/>
            <a:ext cx="4748530" cy="17897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209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Fungal infection </a:t>
            </a:r>
            <a:r>
              <a:rPr sz="3200" b="1" dirty="0">
                <a:latin typeface="Calibri"/>
                <a:cs typeface="Calibri"/>
              </a:rPr>
              <a:t>caused  </a:t>
            </a:r>
            <a:r>
              <a:rPr sz="3200" b="1" spc="-5" dirty="0">
                <a:latin typeface="Calibri"/>
                <a:cs typeface="Calibri"/>
              </a:rPr>
              <a:t>by </a:t>
            </a:r>
            <a:r>
              <a:rPr sz="3200" b="1" dirty="0">
                <a:latin typeface="Calibri"/>
                <a:cs typeface="Calibri"/>
              </a:rPr>
              <a:t>inhalation </a:t>
            </a:r>
            <a:r>
              <a:rPr sz="3200" b="1" spc="-5" dirty="0">
                <a:latin typeface="Calibri"/>
                <a:cs typeface="Calibri"/>
              </a:rPr>
              <a:t>of fungal  spore,</a:t>
            </a:r>
            <a:endParaRPr sz="3200" b="1">
              <a:latin typeface="Calibri"/>
              <a:cs typeface="Calibri"/>
            </a:endParaRPr>
          </a:p>
          <a:p>
            <a:pPr marL="445770" indent="-43370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5134" algn="l"/>
                <a:tab pos="446405" algn="l"/>
              </a:tabLst>
            </a:pPr>
            <a:r>
              <a:rPr sz="3200" b="1" dirty="0">
                <a:latin typeface="Calibri"/>
                <a:cs typeface="Calibri"/>
              </a:rPr>
              <a:t>Mycosis </a:t>
            </a:r>
            <a:r>
              <a:rPr sz="3200" b="1" spc="-5" dirty="0">
                <a:latin typeface="Calibri"/>
                <a:cs typeface="Calibri"/>
              </a:rPr>
              <a:t>initiate </a:t>
            </a:r>
            <a:r>
              <a:rPr sz="3200" b="1" dirty="0">
                <a:latin typeface="Calibri"/>
                <a:cs typeface="Calibri"/>
              </a:rPr>
              <a:t>in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skin.</a:t>
            </a:r>
            <a:endParaRPr sz="32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157</TotalTime>
  <Words>370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      AIR BORNE MICROORGANISM</vt:lpstr>
      <vt:lpstr>Transmission of airborne  microorganisms</vt:lpstr>
      <vt:lpstr>Air borne microbial diseases</vt:lpstr>
      <vt:lpstr>Slide 4</vt:lpstr>
      <vt:lpstr>Meningitis</vt:lpstr>
      <vt:lpstr>Diphtheria</vt:lpstr>
      <vt:lpstr>Tuberculosis</vt:lpstr>
      <vt:lpstr>Airborne Fungal Diseases</vt:lpstr>
      <vt:lpstr>Systemic Mycosis</vt:lpstr>
      <vt:lpstr>Slide 10</vt:lpstr>
      <vt:lpstr>Histoplasmosis</vt:lpstr>
      <vt:lpstr>Cryptococcosis</vt:lpstr>
      <vt:lpstr>Slide 13</vt:lpstr>
      <vt:lpstr>Small pox</vt:lpstr>
      <vt:lpstr>Measles</vt:lpstr>
      <vt:lpstr>Influenza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AIR BORNE MICROORGANISM</dc:title>
  <cp:lastModifiedBy>dell</cp:lastModifiedBy>
  <cp:revision>9</cp:revision>
  <dcterms:created xsi:type="dcterms:W3CDTF">2020-08-18T02:55:13Z</dcterms:created>
  <dcterms:modified xsi:type="dcterms:W3CDTF">2020-08-18T09:15:25Z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2014-03-23T00:00:00Z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2020-08-18T00:00:00Z</vt:filetime>
  </property>
</Properties>
</file>