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C1287-0E6F-E840-BAA1-D04ED0B4AE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FC649B-E301-B548-97F9-56D438D480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879525-26C6-2846-8666-3C7917D84398}"/>
              </a:ext>
            </a:extLst>
          </p:cNvPr>
          <p:cNvSpPr>
            <a:spLocks noGrp="1"/>
          </p:cNvSpPr>
          <p:nvPr>
            <p:ph type="dt" sz="half" idx="10"/>
          </p:nvPr>
        </p:nvSpPr>
        <p:spPr/>
        <p:txBody>
          <a:bodyPr/>
          <a:lstStyle/>
          <a:p>
            <a:fld id="{40344EF6-1DB7-5B40-825A-90348369B6DB}" type="datetimeFigureOut">
              <a:rPr lang="en-US" smtClean="0"/>
              <a:t>5/4/2022</a:t>
            </a:fld>
            <a:endParaRPr lang="en-US"/>
          </a:p>
        </p:txBody>
      </p:sp>
      <p:sp>
        <p:nvSpPr>
          <p:cNvPr id="5" name="Footer Placeholder 4">
            <a:extLst>
              <a:ext uri="{FF2B5EF4-FFF2-40B4-BE49-F238E27FC236}">
                <a16:creationId xmlns:a16="http://schemas.microsoft.com/office/drawing/2014/main" id="{6D39E363-8075-EB4C-8204-0A2945CC42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6AD233-11BC-5946-95AC-FFB8D100E633}"/>
              </a:ext>
            </a:extLst>
          </p:cNvPr>
          <p:cNvSpPr>
            <a:spLocks noGrp="1"/>
          </p:cNvSpPr>
          <p:nvPr>
            <p:ph type="sldNum" sz="quarter" idx="12"/>
          </p:nvPr>
        </p:nvSpPr>
        <p:spPr/>
        <p:txBody>
          <a:bodyPr/>
          <a:lstStyle/>
          <a:p>
            <a:fld id="{BA535A15-CFC8-0A48-9B4D-CE9F5CCCF283}" type="slidenum">
              <a:rPr lang="en-US" smtClean="0"/>
              <a:t>‹#›</a:t>
            </a:fld>
            <a:endParaRPr lang="en-US"/>
          </a:p>
        </p:txBody>
      </p:sp>
    </p:spTree>
    <p:extLst>
      <p:ext uri="{BB962C8B-B14F-4D97-AF65-F5344CB8AC3E}">
        <p14:creationId xmlns:p14="http://schemas.microsoft.com/office/powerpoint/2010/main" val="4081063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70283-93C0-984F-BBB5-8A987C8B3F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BE69D0-F746-AA4E-8601-A37D3A49CB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AE9411-0FC0-9D4B-A4A2-42CB691D94CC}"/>
              </a:ext>
            </a:extLst>
          </p:cNvPr>
          <p:cNvSpPr>
            <a:spLocks noGrp="1"/>
          </p:cNvSpPr>
          <p:nvPr>
            <p:ph type="dt" sz="half" idx="10"/>
          </p:nvPr>
        </p:nvSpPr>
        <p:spPr/>
        <p:txBody>
          <a:bodyPr/>
          <a:lstStyle/>
          <a:p>
            <a:fld id="{40344EF6-1DB7-5B40-825A-90348369B6DB}" type="datetimeFigureOut">
              <a:rPr lang="en-US" smtClean="0"/>
              <a:t>5/4/2022</a:t>
            </a:fld>
            <a:endParaRPr lang="en-US"/>
          </a:p>
        </p:txBody>
      </p:sp>
      <p:sp>
        <p:nvSpPr>
          <p:cNvPr id="5" name="Footer Placeholder 4">
            <a:extLst>
              <a:ext uri="{FF2B5EF4-FFF2-40B4-BE49-F238E27FC236}">
                <a16:creationId xmlns:a16="http://schemas.microsoft.com/office/drawing/2014/main" id="{4DE83E97-C366-A546-935B-6E3783482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B671BD-D2DF-0B44-AE49-5E16720FAFD1}"/>
              </a:ext>
            </a:extLst>
          </p:cNvPr>
          <p:cNvSpPr>
            <a:spLocks noGrp="1"/>
          </p:cNvSpPr>
          <p:nvPr>
            <p:ph type="sldNum" sz="quarter" idx="12"/>
          </p:nvPr>
        </p:nvSpPr>
        <p:spPr/>
        <p:txBody>
          <a:bodyPr/>
          <a:lstStyle/>
          <a:p>
            <a:fld id="{BA535A15-CFC8-0A48-9B4D-CE9F5CCCF283}" type="slidenum">
              <a:rPr lang="en-US" smtClean="0"/>
              <a:t>‹#›</a:t>
            </a:fld>
            <a:endParaRPr lang="en-US"/>
          </a:p>
        </p:txBody>
      </p:sp>
    </p:spTree>
    <p:extLst>
      <p:ext uri="{BB962C8B-B14F-4D97-AF65-F5344CB8AC3E}">
        <p14:creationId xmlns:p14="http://schemas.microsoft.com/office/powerpoint/2010/main" val="2244679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62B4AB-2E5D-2B48-BA77-0A2EF1C7EF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5D414E-4E63-C44C-A9DB-4ACBB6D57A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87150D-261C-594E-8B22-40D0E878B614}"/>
              </a:ext>
            </a:extLst>
          </p:cNvPr>
          <p:cNvSpPr>
            <a:spLocks noGrp="1"/>
          </p:cNvSpPr>
          <p:nvPr>
            <p:ph type="dt" sz="half" idx="10"/>
          </p:nvPr>
        </p:nvSpPr>
        <p:spPr/>
        <p:txBody>
          <a:bodyPr/>
          <a:lstStyle/>
          <a:p>
            <a:fld id="{40344EF6-1DB7-5B40-825A-90348369B6DB}" type="datetimeFigureOut">
              <a:rPr lang="en-US" smtClean="0"/>
              <a:t>5/4/2022</a:t>
            </a:fld>
            <a:endParaRPr lang="en-US"/>
          </a:p>
        </p:txBody>
      </p:sp>
      <p:sp>
        <p:nvSpPr>
          <p:cNvPr id="5" name="Footer Placeholder 4">
            <a:extLst>
              <a:ext uri="{FF2B5EF4-FFF2-40B4-BE49-F238E27FC236}">
                <a16:creationId xmlns:a16="http://schemas.microsoft.com/office/drawing/2014/main" id="{72F83EF0-CA5C-B74F-A322-E90881CD2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75D9D4-4C4C-C041-99CC-EE4D75615785}"/>
              </a:ext>
            </a:extLst>
          </p:cNvPr>
          <p:cNvSpPr>
            <a:spLocks noGrp="1"/>
          </p:cNvSpPr>
          <p:nvPr>
            <p:ph type="sldNum" sz="quarter" idx="12"/>
          </p:nvPr>
        </p:nvSpPr>
        <p:spPr/>
        <p:txBody>
          <a:bodyPr/>
          <a:lstStyle/>
          <a:p>
            <a:fld id="{BA535A15-CFC8-0A48-9B4D-CE9F5CCCF283}" type="slidenum">
              <a:rPr lang="en-US" smtClean="0"/>
              <a:t>‹#›</a:t>
            </a:fld>
            <a:endParaRPr lang="en-US"/>
          </a:p>
        </p:txBody>
      </p:sp>
    </p:spTree>
    <p:extLst>
      <p:ext uri="{BB962C8B-B14F-4D97-AF65-F5344CB8AC3E}">
        <p14:creationId xmlns:p14="http://schemas.microsoft.com/office/powerpoint/2010/main" val="4191992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F23A0-7D01-AB46-B26C-418BFAE3D3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D48A82-DF04-FA47-B492-43DAE3A3A2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E621BE-3698-1F44-B111-5A9B9A53216A}"/>
              </a:ext>
            </a:extLst>
          </p:cNvPr>
          <p:cNvSpPr>
            <a:spLocks noGrp="1"/>
          </p:cNvSpPr>
          <p:nvPr>
            <p:ph type="dt" sz="half" idx="10"/>
          </p:nvPr>
        </p:nvSpPr>
        <p:spPr/>
        <p:txBody>
          <a:bodyPr/>
          <a:lstStyle/>
          <a:p>
            <a:fld id="{40344EF6-1DB7-5B40-825A-90348369B6DB}" type="datetimeFigureOut">
              <a:rPr lang="en-US" smtClean="0"/>
              <a:t>5/4/2022</a:t>
            </a:fld>
            <a:endParaRPr lang="en-US"/>
          </a:p>
        </p:txBody>
      </p:sp>
      <p:sp>
        <p:nvSpPr>
          <p:cNvPr id="5" name="Footer Placeholder 4">
            <a:extLst>
              <a:ext uri="{FF2B5EF4-FFF2-40B4-BE49-F238E27FC236}">
                <a16:creationId xmlns:a16="http://schemas.microsoft.com/office/drawing/2014/main" id="{34763242-4130-5F4C-9C89-CD605B040D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A34582-F971-EF4E-993C-F2ECC7A3FA2B}"/>
              </a:ext>
            </a:extLst>
          </p:cNvPr>
          <p:cNvSpPr>
            <a:spLocks noGrp="1"/>
          </p:cNvSpPr>
          <p:nvPr>
            <p:ph type="sldNum" sz="quarter" idx="12"/>
          </p:nvPr>
        </p:nvSpPr>
        <p:spPr/>
        <p:txBody>
          <a:bodyPr/>
          <a:lstStyle/>
          <a:p>
            <a:fld id="{BA535A15-CFC8-0A48-9B4D-CE9F5CCCF283}" type="slidenum">
              <a:rPr lang="en-US" smtClean="0"/>
              <a:t>‹#›</a:t>
            </a:fld>
            <a:endParaRPr lang="en-US"/>
          </a:p>
        </p:txBody>
      </p:sp>
    </p:spTree>
    <p:extLst>
      <p:ext uri="{BB962C8B-B14F-4D97-AF65-F5344CB8AC3E}">
        <p14:creationId xmlns:p14="http://schemas.microsoft.com/office/powerpoint/2010/main" val="11098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8858C-448C-7242-AE1C-93A171BB88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796C96-1F5C-EC43-A7EA-E34E14765F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8647C0-5528-DF42-96BD-17AE93EFAB5E}"/>
              </a:ext>
            </a:extLst>
          </p:cNvPr>
          <p:cNvSpPr>
            <a:spLocks noGrp="1"/>
          </p:cNvSpPr>
          <p:nvPr>
            <p:ph type="dt" sz="half" idx="10"/>
          </p:nvPr>
        </p:nvSpPr>
        <p:spPr/>
        <p:txBody>
          <a:bodyPr/>
          <a:lstStyle/>
          <a:p>
            <a:fld id="{40344EF6-1DB7-5B40-825A-90348369B6DB}" type="datetimeFigureOut">
              <a:rPr lang="en-US" smtClean="0"/>
              <a:t>5/4/2022</a:t>
            </a:fld>
            <a:endParaRPr lang="en-US"/>
          </a:p>
        </p:txBody>
      </p:sp>
      <p:sp>
        <p:nvSpPr>
          <p:cNvPr id="5" name="Footer Placeholder 4">
            <a:extLst>
              <a:ext uri="{FF2B5EF4-FFF2-40B4-BE49-F238E27FC236}">
                <a16:creationId xmlns:a16="http://schemas.microsoft.com/office/drawing/2014/main" id="{0AA6D40F-243F-FF47-ADEC-829D29831F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1B21C2-4199-2A49-AC4F-6BB66C26395F}"/>
              </a:ext>
            </a:extLst>
          </p:cNvPr>
          <p:cNvSpPr>
            <a:spLocks noGrp="1"/>
          </p:cNvSpPr>
          <p:nvPr>
            <p:ph type="sldNum" sz="quarter" idx="12"/>
          </p:nvPr>
        </p:nvSpPr>
        <p:spPr/>
        <p:txBody>
          <a:bodyPr/>
          <a:lstStyle/>
          <a:p>
            <a:fld id="{BA535A15-CFC8-0A48-9B4D-CE9F5CCCF283}" type="slidenum">
              <a:rPr lang="en-US" smtClean="0"/>
              <a:t>‹#›</a:t>
            </a:fld>
            <a:endParaRPr lang="en-US"/>
          </a:p>
        </p:txBody>
      </p:sp>
    </p:spTree>
    <p:extLst>
      <p:ext uri="{BB962C8B-B14F-4D97-AF65-F5344CB8AC3E}">
        <p14:creationId xmlns:p14="http://schemas.microsoft.com/office/powerpoint/2010/main" val="1347609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5493F-59AF-B346-BBC7-8651B1CF1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E7C58B-F339-3F43-AED4-8C9682F689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FE817BB-2789-5346-9278-6D844531FC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9D13C5-6348-894C-A2E3-960B782BC0AC}"/>
              </a:ext>
            </a:extLst>
          </p:cNvPr>
          <p:cNvSpPr>
            <a:spLocks noGrp="1"/>
          </p:cNvSpPr>
          <p:nvPr>
            <p:ph type="dt" sz="half" idx="10"/>
          </p:nvPr>
        </p:nvSpPr>
        <p:spPr/>
        <p:txBody>
          <a:bodyPr/>
          <a:lstStyle/>
          <a:p>
            <a:fld id="{40344EF6-1DB7-5B40-825A-90348369B6DB}" type="datetimeFigureOut">
              <a:rPr lang="en-US" smtClean="0"/>
              <a:t>5/4/2022</a:t>
            </a:fld>
            <a:endParaRPr lang="en-US"/>
          </a:p>
        </p:txBody>
      </p:sp>
      <p:sp>
        <p:nvSpPr>
          <p:cNvPr id="6" name="Footer Placeholder 5">
            <a:extLst>
              <a:ext uri="{FF2B5EF4-FFF2-40B4-BE49-F238E27FC236}">
                <a16:creationId xmlns:a16="http://schemas.microsoft.com/office/drawing/2014/main" id="{2EF7165B-FFAE-454B-B2FB-759BD583EE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D1CD6A-BE6D-F749-9103-F175DF0CFAAD}"/>
              </a:ext>
            </a:extLst>
          </p:cNvPr>
          <p:cNvSpPr>
            <a:spLocks noGrp="1"/>
          </p:cNvSpPr>
          <p:nvPr>
            <p:ph type="sldNum" sz="quarter" idx="12"/>
          </p:nvPr>
        </p:nvSpPr>
        <p:spPr/>
        <p:txBody>
          <a:bodyPr/>
          <a:lstStyle/>
          <a:p>
            <a:fld id="{BA535A15-CFC8-0A48-9B4D-CE9F5CCCF283}" type="slidenum">
              <a:rPr lang="en-US" smtClean="0"/>
              <a:t>‹#›</a:t>
            </a:fld>
            <a:endParaRPr lang="en-US"/>
          </a:p>
        </p:txBody>
      </p:sp>
    </p:spTree>
    <p:extLst>
      <p:ext uri="{BB962C8B-B14F-4D97-AF65-F5344CB8AC3E}">
        <p14:creationId xmlns:p14="http://schemas.microsoft.com/office/powerpoint/2010/main" val="3377569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6DCB1-8582-304D-9244-F357275D590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A4F133-E6F7-7641-839F-A9D63AFA3F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76D8D1-5ABA-F04A-AB92-D8A2B22E77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7E23D0-D1E1-7E42-9661-E9719A791B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ED8F4FD-6E0F-1A4C-9F1F-13F16F26D7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6FAEEB-2EA4-1F4B-A3D4-076D89C31E47}"/>
              </a:ext>
            </a:extLst>
          </p:cNvPr>
          <p:cNvSpPr>
            <a:spLocks noGrp="1"/>
          </p:cNvSpPr>
          <p:nvPr>
            <p:ph type="dt" sz="half" idx="10"/>
          </p:nvPr>
        </p:nvSpPr>
        <p:spPr/>
        <p:txBody>
          <a:bodyPr/>
          <a:lstStyle/>
          <a:p>
            <a:fld id="{40344EF6-1DB7-5B40-825A-90348369B6DB}" type="datetimeFigureOut">
              <a:rPr lang="en-US" smtClean="0"/>
              <a:t>5/4/2022</a:t>
            </a:fld>
            <a:endParaRPr lang="en-US"/>
          </a:p>
        </p:txBody>
      </p:sp>
      <p:sp>
        <p:nvSpPr>
          <p:cNvPr id="8" name="Footer Placeholder 7">
            <a:extLst>
              <a:ext uri="{FF2B5EF4-FFF2-40B4-BE49-F238E27FC236}">
                <a16:creationId xmlns:a16="http://schemas.microsoft.com/office/drawing/2014/main" id="{79CA381F-5518-F345-9751-E7CC9B5EBF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8DE377-D415-9A48-A9ED-38F91F598A43}"/>
              </a:ext>
            </a:extLst>
          </p:cNvPr>
          <p:cNvSpPr>
            <a:spLocks noGrp="1"/>
          </p:cNvSpPr>
          <p:nvPr>
            <p:ph type="sldNum" sz="quarter" idx="12"/>
          </p:nvPr>
        </p:nvSpPr>
        <p:spPr/>
        <p:txBody>
          <a:bodyPr/>
          <a:lstStyle/>
          <a:p>
            <a:fld id="{BA535A15-CFC8-0A48-9B4D-CE9F5CCCF283}" type="slidenum">
              <a:rPr lang="en-US" smtClean="0"/>
              <a:t>‹#›</a:t>
            </a:fld>
            <a:endParaRPr lang="en-US"/>
          </a:p>
        </p:txBody>
      </p:sp>
    </p:spTree>
    <p:extLst>
      <p:ext uri="{BB962C8B-B14F-4D97-AF65-F5344CB8AC3E}">
        <p14:creationId xmlns:p14="http://schemas.microsoft.com/office/powerpoint/2010/main" val="2651667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9FDA8-E847-994B-BE41-DF2700A405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C90E7A-07A5-5649-AECF-62D8DFEA2818}"/>
              </a:ext>
            </a:extLst>
          </p:cNvPr>
          <p:cNvSpPr>
            <a:spLocks noGrp="1"/>
          </p:cNvSpPr>
          <p:nvPr>
            <p:ph type="dt" sz="half" idx="10"/>
          </p:nvPr>
        </p:nvSpPr>
        <p:spPr/>
        <p:txBody>
          <a:bodyPr/>
          <a:lstStyle/>
          <a:p>
            <a:fld id="{40344EF6-1DB7-5B40-825A-90348369B6DB}" type="datetimeFigureOut">
              <a:rPr lang="en-US" smtClean="0"/>
              <a:t>5/4/2022</a:t>
            </a:fld>
            <a:endParaRPr lang="en-US"/>
          </a:p>
        </p:txBody>
      </p:sp>
      <p:sp>
        <p:nvSpPr>
          <p:cNvPr id="4" name="Footer Placeholder 3">
            <a:extLst>
              <a:ext uri="{FF2B5EF4-FFF2-40B4-BE49-F238E27FC236}">
                <a16:creationId xmlns:a16="http://schemas.microsoft.com/office/drawing/2014/main" id="{359D7AB1-CD7B-0344-8372-8A4A34483A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BE6EB3-499A-074D-B82E-A25F900B5E2E}"/>
              </a:ext>
            </a:extLst>
          </p:cNvPr>
          <p:cNvSpPr>
            <a:spLocks noGrp="1"/>
          </p:cNvSpPr>
          <p:nvPr>
            <p:ph type="sldNum" sz="quarter" idx="12"/>
          </p:nvPr>
        </p:nvSpPr>
        <p:spPr/>
        <p:txBody>
          <a:bodyPr/>
          <a:lstStyle/>
          <a:p>
            <a:fld id="{BA535A15-CFC8-0A48-9B4D-CE9F5CCCF283}" type="slidenum">
              <a:rPr lang="en-US" smtClean="0"/>
              <a:t>‹#›</a:t>
            </a:fld>
            <a:endParaRPr lang="en-US"/>
          </a:p>
        </p:txBody>
      </p:sp>
    </p:spTree>
    <p:extLst>
      <p:ext uri="{BB962C8B-B14F-4D97-AF65-F5344CB8AC3E}">
        <p14:creationId xmlns:p14="http://schemas.microsoft.com/office/powerpoint/2010/main" val="2223429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1F0CAF-A25E-C345-81EA-16EA75BAF43B}"/>
              </a:ext>
            </a:extLst>
          </p:cNvPr>
          <p:cNvSpPr>
            <a:spLocks noGrp="1"/>
          </p:cNvSpPr>
          <p:nvPr>
            <p:ph type="dt" sz="half" idx="10"/>
          </p:nvPr>
        </p:nvSpPr>
        <p:spPr/>
        <p:txBody>
          <a:bodyPr/>
          <a:lstStyle/>
          <a:p>
            <a:fld id="{40344EF6-1DB7-5B40-825A-90348369B6DB}" type="datetimeFigureOut">
              <a:rPr lang="en-US" smtClean="0"/>
              <a:t>5/4/2022</a:t>
            </a:fld>
            <a:endParaRPr lang="en-US"/>
          </a:p>
        </p:txBody>
      </p:sp>
      <p:sp>
        <p:nvSpPr>
          <p:cNvPr id="3" name="Footer Placeholder 2">
            <a:extLst>
              <a:ext uri="{FF2B5EF4-FFF2-40B4-BE49-F238E27FC236}">
                <a16:creationId xmlns:a16="http://schemas.microsoft.com/office/drawing/2014/main" id="{9D9EE4D5-1053-B742-97A2-3E1617E261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FCB6378-3C45-F844-93DE-484DE7F53578}"/>
              </a:ext>
            </a:extLst>
          </p:cNvPr>
          <p:cNvSpPr>
            <a:spLocks noGrp="1"/>
          </p:cNvSpPr>
          <p:nvPr>
            <p:ph type="sldNum" sz="quarter" idx="12"/>
          </p:nvPr>
        </p:nvSpPr>
        <p:spPr/>
        <p:txBody>
          <a:bodyPr/>
          <a:lstStyle/>
          <a:p>
            <a:fld id="{BA535A15-CFC8-0A48-9B4D-CE9F5CCCF283}" type="slidenum">
              <a:rPr lang="en-US" smtClean="0"/>
              <a:t>‹#›</a:t>
            </a:fld>
            <a:endParaRPr lang="en-US"/>
          </a:p>
        </p:txBody>
      </p:sp>
    </p:spTree>
    <p:extLst>
      <p:ext uri="{BB962C8B-B14F-4D97-AF65-F5344CB8AC3E}">
        <p14:creationId xmlns:p14="http://schemas.microsoft.com/office/powerpoint/2010/main" val="449852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7C6FE-EBE3-AF4D-A331-ACC38C75BA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187E67-A2BC-0949-9A7A-2C97D592BE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66791E-DC5F-2047-8D49-00AEF16744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F8A695-2257-5248-B106-8695833DF101}"/>
              </a:ext>
            </a:extLst>
          </p:cNvPr>
          <p:cNvSpPr>
            <a:spLocks noGrp="1"/>
          </p:cNvSpPr>
          <p:nvPr>
            <p:ph type="dt" sz="half" idx="10"/>
          </p:nvPr>
        </p:nvSpPr>
        <p:spPr/>
        <p:txBody>
          <a:bodyPr/>
          <a:lstStyle/>
          <a:p>
            <a:fld id="{40344EF6-1DB7-5B40-825A-90348369B6DB}" type="datetimeFigureOut">
              <a:rPr lang="en-US" smtClean="0"/>
              <a:t>5/4/2022</a:t>
            </a:fld>
            <a:endParaRPr lang="en-US"/>
          </a:p>
        </p:txBody>
      </p:sp>
      <p:sp>
        <p:nvSpPr>
          <p:cNvPr id="6" name="Footer Placeholder 5">
            <a:extLst>
              <a:ext uri="{FF2B5EF4-FFF2-40B4-BE49-F238E27FC236}">
                <a16:creationId xmlns:a16="http://schemas.microsoft.com/office/drawing/2014/main" id="{F5B863E0-B92D-CA42-96E0-6EB81DB722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DC9628-C3F6-1E48-9034-B1D93A119CE4}"/>
              </a:ext>
            </a:extLst>
          </p:cNvPr>
          <p:cNvSpPr>
            <a:spLocks noGrp="1"/>
          </p:cNvSpPr>
          <p:nvPr>
            <p:ph type="sldNum" sz="quarter" idx="12"/>
          </p:nvPr>
        </p:nvSpPr>
        <p:spPr/>
        <p:txBody>
          <a:bodyPr/>
          <a:lstStyle/>
          <a:p>
            <a:fld id="{BA535A15-CFC8-0A48-9B4D-CE9F5CCCF283}" type="slidenum">
              <a:rPr lang="en-US" smtClean="0"/>
              <a:t>‹#›</a:t>
            </a:fld>
            <a:endParaRPr lang="en-US"/>
          </a:p>
        </p:txBody>
      </p:sp>
    </p:spTree>
    <p:extLst>
      <p:ext uri="{BB962C8B-B14F-4D97-AF65-F5344CB8AC3E}">
        <p14:creationId xmlns:p14="http://schemas.microsoft.com/office/powerpoint/2010/main" val="2537899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4B8AC-15C1-314C-890C-0538237E6C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D157AD-7FA2-AA4C-93C7-087C1BF20C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41584E-0BBA-8047-B04E-9C5192283B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D96687-2689-EE42-BF44-5F4026444F43}"/>
              </a:ext>
            </a:extLst>
          </p:cNvPr>
          <p:cNvSpPr>
            <a:spLocks noGrp="1"/>
          </p:cNvSpPr>
          <p:nvPr>
            <p:ph type="dt" sz="half" idx="10"/>
          </p:nvPr>
        </p:nvSpPr>
        <p:spPr/>
        <p:txBody>
          <a:bodyPr/>
          <a:lstStyle/>
          <a:p>
            <a:fld id="{40344EF6-1DB7-5B40-825A-90348369B6DB}" type="datetimeFigureOut">
              <a:rPr lang="en-US" smtClean="0"/>
              <a:t>5/4/2022</a:t>
            </a:fld>
            <a:endParaRPr lang="en-US"/>
          </a:p>
        </p:txBody>
      </p:sp>
      <p:sp>
        <p:nvSpPr>
          <p:cNvPr id="6" name="Footer Placeholder 5">
            <a:extLst>
              <a:ext uri="{FF2B5EF4-FFF2-40B4-BE49-F238E27FC236}">
                <a16:creationId xmlns:a16="http://schemas.microsoft.com/office/drawing/2014/main" id="{C5832B22-6F7A-6D49-906B-1359A51733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F36F8D-74AC-DF4E-A6CD-1F1E165A6688}"/>
              </a:ext>
            </a:extLst>
          </p:cNvPr>
          <p:cNvSpPr>
            <a:spLocks noGrp="1"/>
          </p:cNvSpPr>
          <p:nvPr>
            <p:ph type="sldNum" sz="quarter" idx="12"/>
          </p:nvPr>
        </p:nvSpPr>
        <p:spPr/>
        <p:txBody>
          <a:bodyPr/>
          <a:lstStyle/>
          <a:p>
            <a:fld id="{BA535A15-CFC8-0A48-9B4D-CE9F5CCCF283}" type="slidenum">
              <a:rPr lang="en-US" smtClean="0"/>
              <a:t>‹#›</a:t>
            </a:fld>
            <a:endParaRPr lang="en-US"/>
          </a:p>
        </p:txBody>
      </p:sp>
    </p:spTree>
    <p:extLst>
      <p:ext uri="{BB962C8B-B14F-4D97-AF65-F5344CB8AC3E}">
        <p14:creationId xmlns:p14="http://schemas.microsoft.com/office/powerpoint/2010/main" val="3040087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01F822-776B-3C40-A4ED-52A69CA53C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D7346B-09CE-5E4D-A4A5-6BB2AF8D35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FFE990-478F-2B43-BDC4-22A9A7B901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344EF6-1DB7-5B40-825A-90348369B6DB}" type="datetimeFigureOut">
              <a:rPr lang="en-US" smtClean="0"/>
              <a:t>5/4/2022</a:t>
            </a:fld>
            <a:endParaRPr lang="en-US"/>
          </a:p>
        </p:txBody>
      </p:sp>
      <p:sp>
        <p:nvSpPr>
          <p:cNvPr id="5" name="Footer Placeholder 4">
            <a:extLst>
              <a:ext uri="{FF2B5EF4-FFF2-40B4-BE49-F238E27FC236}">
                <a16:creationId xmlns:a16="http://schemas.microsoft.com/office/drawing/2014/main" id="{30558DAD-49DD-EF40-8111-F17F14B570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1BCE28F-8117-604A-A3B2-AB297748D0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535A15-CFC8-0A48-9B4D-CE9F5CCCF283}" type="slidenum">
              <a:rPr lang="en-US" smtClean="0"/>
              <a:t>‹#›</a:t>
            </a:fld>
            <a:endParaRPr lang="en-US"/>
          </a:p>
        </p:txBody>
      </p:sp>
    </p:spTree>
    <p:extLst>
      <p:ext uri="{BB962C8B-B14F-4D97-AF65-F5344CB8AC3E}">
        <p14:creationId xmlns:p14="http://schemas.microsoft.com/office/powerpoint/2010/main" val="707637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91D6D-CDD7-054C-AB30-E1A8D74F6C44}"/>
              </a:ext>
            </a:extLst>
          </p:cNvPr>
          <p:cNvSpPr>
            <a:spLocks noGrp="1"/>
          </p:cNvSpPr>
          <p:nvPr>
            <p:ph type="ctrTitle"/>
          </p:nvPr>
        </p:nvSpPr>
        <p:spPr/>
        <p:txBody>
          <a:bodyPr/>
          <a:lstStyle/>
          <a:p>
            <a:r>
              <a:rPr lang="en-US"/>
              <a:t>FERMENTATION MEDIA FORMULATION STRATERGIES</a:t>
            </a:r>
          </a:p>
        </p:txBody>
      </p:sp>
      <p:sp>
        <p:nvSpPr>
          <p:cNvPr id="3" name="Subtitle 2">
            <a:extLst>
              <a:ext uri="{FF2B5EF4-FFF2-40B4-BE49-F238E27FC236}">
                <a16:creationId xmlns:a16="http://schemas.microsoft.com/office/drawing/2014/main" id="{9FC72E48-3DE0-EE4A-AFF1-1978CB744E0F}"/>
              </a:ext>
            </a:extLst>
          </p:cNvPr>
          <p:cNvSpPr>
            <a:spLocks noGrp="1"/>
          </p:cNvSpPr>
          <p:nvPr>
            <p:ph type="subTitle" idx="1"/>
          </p:nvPr>
        </p:nvSpPr>
        <p:spPr>
          <a:xfrm>
            <a:off x="3702406" y="3814518"/>
            <a:ext cx="6965594" cy="2387601"/>
          </a:xfrm>
        </p:spPr>
        <p:txBody>
          <a:bodyPr/>
          <a:lstStyle/>
          <a:p>
            <a:r>
              <a:rPr lang="en-US"/>
              <a:t>PRESENT BY </a:t>
            </a:r>
          </a:p>
          <a:p>
            <a:r>
              <a:rPr lang="en-US"/>
              <a:t>Dr.N.PACKIALAKSHMI </a:t>
            </a:r>
          </a:p>
          <a:p>
            <a:r>
              <a:rPr lang="en-US"/>
              <a:t>ASSISTANT PROFESSOR</a:t>
            </a:r>
          </a:p>
          <a:p>
            <a:r>
              <a:rPr lang="en-US"/>
              <a:t>DEPARTMENT OF MICROBIOLOGY</a:t>
            </a:r>
          </a:p>
          <a:p>
            <a:r>
              <a:rPr lang="en-US"/>
              <a:t>JAMAL MOHAMED COLLEGE - TRICHY</a:t>
            </a:r>
          </a:p>
        </p:txBody>
      </p:sp>
    </p:spTree>
    <p:extLst>
      <p:ext uri="{BB962C8B-B14F-4D97-AF65-F5344CB8AC3E}">
        <p14:creationId xmlns:p14="http://schemas.microsoft.com/office/powerpoint/2010/main" val="1727269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47C2E-6B67-5846-BBF3-B1712573BDAF}"/>
              </a:ext>
            </a:extLst>
          </p:cNvPr>
          <p:cNvSpPr>
            <a:spLocks noGrp="1"/>
          </p:cNvSpPr>
          <p:nvPr>
            <p:ph type="title"/>
          </p:nvPr>
        </p:nvSpPr>
        <p:spPr/>
        <p:txBody>
          <a:bodyPr/>
          <a:lstStyle/>
          <a:p>
            <a:r>
              <a:rPr lang="en-US"/>
              <a:t>USES:</a:t>
            </a:r>
          </a:p>
        </p:txBody>
      </p:sp>
      <p:sp>
        <p:nvSpPr>
          <p:cNvPr id="3" name="Content Placeholder 2">
            <a:extLst>
              <a:ext uri="{FF2B5EF4-FFF2-40B4-BE49-F238E27FC236}">
                <a16:creationId xmlns:a16="http://schemas.microsoft.com/office/drawing/2014/main" id="{6CE7349E-450D-1144-8C27-E723D6D5F314}"/>
              </a:ext>
            </a:extLst>
          </p:cNvPr>
          <p:cNvSpPr>
            <a:spLocks noGrp="1"/>
          </p:cNvSpPr>
          <p:nvPr>
            <p:ph idx="1"/>
          </p:nvPr>
        </p:nvSpPr>
        <p:spPr/>
        <p:txBody>
          <a:bodyPr/>
          <a:lstStyle/>
          <a:p>
            <a:r>
              <a:rPr lang="en-US"/>
              <a:t>There are two uses of fermentation media
Growth media
Fermentation media
Growth medium contains low amounts of nutrients.It is useful in creating raw material for further fermentation processes.
Fermentation media contains high amounts of nutrients. It is used in creating final products using fermentation.</a:t>
            </a:r>
          </a:p>
        </p:txBody>
      </p:sp>
    </p:spTree>
    <p:extLst>
      <p:ext uri="{BB962C8B-B14F-4D97-AF65-F5344CB8AC3E}">
        <p14:creationId xmlns:p14="http://schemas.microsoft.com/office/powerpoint/2010/main" val="721326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ADC2F-7B0B-864B-9B49-467E53D9AA0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DE3FB2E-2776-4B4D-AA57-50EA68A50103}"/>
              </a:ext>
            </a:extLst>
          </p:cNvPr>
          <p:cNvSpPr>
            <a:spLocks noGrp="1"/>
          </p:cNvSpPr>
          <p:nvPr>
            <p:ph idx="1"/>
          </p:nvPr>
        </p:nvSpPr>
        <p:spPr/>
        <p:txBody>
          <a:bodyPr>
            <a:normAutofit/>
          </a:bodyPr>
          <a:lstStyle/>
          <a:p>
            <a:pPr marL="0" indent="0">
              <a:buNone/>
            </a:pPr>
            <a:r>
              <a:rPr lang="en-US" sz="6600"/>
              <a:t>        </a:t>
            </a:r>
          </a:p>
          <a:p>
            <a:pPr marL="0" indent="0">
              <a:buNone/>
            </a:pPr>
            <a:r>
              <a:rPr lang="en-US" sz="6600"/>
              <a:t>        </a:t>
            </a:r>
          </a:p>
          <a:p>
            <a:pPr marL="0" indent="0">
              <a:buNone/>
            </a:pPr>
            <a:r>
              <a:rPr lang="en-US" sz="6600"/>
              <a:t>            THANK YOU !</a:t>
            </a:r>
          </a:p>
        </p:txBody>
      </p:sp>
    </p:spTree>
    <p:extLst>
      <p:ext uri="{BB962C8B-B14F-4D97-AF65-F5344CB8AC3E}">
        <p14:creationId xmlns:p14="http://schemas.microsoft.com/office/powerpoint/2010/main" val="3321346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01294-5E29-5C46-9DD7-94EA3A6522E7}"/>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2B5B3D0E-075C-BC4B-9A2B-23AB80779D88}"/>
              </a:ext>
            </a:extLst>
          </p:cNvPr>
          <p:cNvSpPr>
            <a:spLocks noGrp="1"/>
          </p:cNvSpPr>
          <p:nvPr>
            <p:ph idx="1"/>
          </p:nvPr>
        </p:nvSpPr>
        <p:spPr/>
        <p:txBody>
          <a:bodyPr/>
          <a:lstStyle/>
          <a:p>
            <a:r>
              <a:rPr lang="en-US"/>
              <a:t>Fermentation is a metabolic process that produces chemical changes in organic substrates through the action of enzymes. In biochemistry, it is narrowly defined as the extraction of energy from carbohydrates in the absence of oxygen.</a:t>
            </a:r>
          </a:p>
          <a:p>
            <a:endParaRPr lang="en-US"/>
          </a:p>
        </p:txBody>
      </p:sp>
      <p:pic>
        <p:nvPicPr>
          <p:cNvPr id="4" name="Picture 4">
            <a:extLst>
              <a:ext uri="{FF2B5EF4-FFF2-40B4-BE49-F238E27FC236}">
                <a16:creationId xmlns:a16="http://schemas.microsoft.com/office/drawing/2014/main" id="{A96BC5D0-4B2F-654F-A821-3E089E9757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3891063"/>
            <a:ext cx="5715000" cy="2087025"/>
          </a:xfrm>
          <a:prstGeom prst="rect">
            <a:avLst/>
          </a:prstGeom>
        </p:spPr>
      </p:pic>
    </p:spTree>
    <p:extLst>
      <p:ext uri="{BB962C8B-B14F-4D97-AF65-F5344CB8AC3E}">
        <p14:creationId xmlns:p14="http://schemas.microsoft.com/office/powerpoint/2010/main" val="2840430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E8FB-6B7F-1C47-BAF5-DD50F644CB4F}"/>
              </a:ext>
            </a:extLst>
          </p:cNvPr>
          <p:cNvSpPr>
            <a:spLocks noGrp="1"/>
          </p:cNvSpPr>
          <p:nvPr>
            <p:ph type="title"/>
          </p:nvPr>
        </p:nvSpPr>
        <p:spPr/>
        <p:txBody>
          <a:bodyPr/>
          <a:lstStyle/>
          <a:p>
            <a:r>
              <a:rPr lang="en-US"/>
              <a:t>MEDIA FORMULATION</a:t>
            </a:r>
          </a:p>
        </p:txBody>
      </p:sp>
      <p:sp>
        <p:nvSpPr>
          <p:cNvPr id="3" name="Content Placeholder 2">
            <a:extLst>
              <a:ext uri="{FF2B5EF4-FFF2-40B4-BE49-F238E27FC236}">
                <a16:creationId xmlns:a16="http://schemas.microsoft.com/office/drawing/2014/main" id="{AC3D06CF-B98D-934D-B040-0EBD99DCF670}"/>
              </a:ext>
            </a:extLst>
          </p:cNvPr>
          <p:cNvSpPr>
            <a:spLocks noGrp="1"/>
          </p:cNvSpPr>
          <p:nvPr>
            <p:ph idx="1"/>
          </p:nvPr>
        </p:nvSpPr>
        <p:spPr>
          <a:xfrm>
            <a:off x="838200" y="1690688"/>
            <a:ext cx="10515600" cy="4486275"/>
          </a:xfrm>
        </p:spPr>
        <p:txBody>
          <a:bodyPr>
            <a:normAutofit fontScale="85000" lnSpcReduction="20000"/>
          </a:bodyPr>
          <a:lstStyle/>
          <a:p>
            <a:r>
              <a:rPr lang="en-US"/>
              <a:t>Fermentation technology is widely used for the production of various economically important compounds which have applications in the energy production, pharmaceutical, chemical and food industry. </a:t>
            </a:r>
          </a:p>
          <a:p>
            <a:r>
              <a:rPr lang="en-US"/>
              <a:t>Although, fermentation processes are used from generations, the need for sustainable production of products, meet the market requirements in a cost effective manner has put forward a challenging demand.</a:t>
            </a:r>
          </a:p>
          <a:p>
            <a:r>
              <a:rPr lang="en-US"/>
              <a:t> For any fermentation based product, the most important thing is the availability of fermented product equal to that of market demand.</a:t>
            </a:r>
          </a:p>
          <a:p>
            <a:r>
              <a:rPr lang="en-US"/>
              <a:t> Various microorganisms have been reported to produce an array of primary and secondary metabolites, but in a very low quantity.</a:t>
            </a:r>
          </a:p>
          <a:p>
            <a:r>
              <a:rPr lang="en-US"/>
              <a:t> In order to meet the market demand, several high yielding techniques have been discovered in the past, and successfully implemented in various processes, like production of primary or secondary metabolites, biotransformation, oil extraction etc.</a:t>
            </a:r>
          </a:p>
        </p:txBody>
      </p:sp>
    </p:spTree>
    <p:extLst>
      <p:ext uri="{BB962C8B-B14F-4D97-AF65-F5344CB8AC3E}">
        <p14:creationId xmlns:p14="http://schemas.microsoft.com/office/powerpoint/2010/main" val="2776074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6749C-BC53-D244-97BC-762A443EE509}"/>
              </a:ext>
            </a:extLst>
          </p:cNvPr>
          <p:cNvSpPr>
            <a:spLocks noGrp="1"/>
          </p:cNvSpPr>
          <p:nvPr>
            <p:ph type="title"/>
          </p:nvPr>
        </p:nvSpPr>
        <p:spPr/>
        <p:txBody>
          <a:bodyPr/>
          <a:lstStyle/>
          <a:p>
            <a:r>
              <a:rPr lang="en-US"/>
              <a:t>Nutritional Control of Metabolite Production</a:t>
            </a:r>
          </a:p>
        </p:txBody>
      </p:sp>
      <p:sp>
        <p:nvSpPr>
          <p:cNvPr id="3" name="Content Placeholder 2">
            <a:extLst>
              <a:ext uri="{FF2B5EF4-FFF2-40B4-BE49-F238E27FC236}">
                <a16:creationId xmlns:a16="http://schemas.microsoft.com/office/drawing/2014/main" id="{E23DA3A0-AC92-9640-A0E2-4552F3866C6B}"/>
              </a:ext>
            </a:extLst>
          </p:cNvPr>
          <p:cNvSpPr>
            <a:spLocks noGrp="1"/>
          </p:cNvSpPr>
          <p:nvPr>
            <p:ph idx="1"/>
          </p:nvPr>
        </p:nvSpPr>
        <p:spPr/>
        <p:txBody>
          <a:bodyPr/>
          <a:lstStyle/>
          <a:p>
            <a:r>
              <a:rPr lang="en-US"/>
              <a:t>Fermented products that are used in our daily life are either primary or secondary metabolites produced during the trophophase and idiophase of the microbial growth, respectively.</a:t>
            </a:r>
          </a:p>
          <a:p>
            <a:r>
              <a:rPr lang="en-US"/>
              <a:t> High productivity titer is the pre-requisite for the industrial production of any type of metabolite.</a:t>
            </a:r>
          </a:p>
          <a:p>
            <a:r>
              <a:rPr lang="en-US"/>
              <a:t> The production of specific metabolites in high titer could be possible by maintaining proper control and regulation at different levels via transport and metabolism of extra-cellular nutrients, precursor formation and accumulation of intermediates</a:t>
            </a:r>
          </a:p>
        </p:txBody>
      </p:sp>
    </p:spTree>
    <p:extLst>
      <p:ext uri="{BB962C8B-B14F-4D97-AF65-F5344CB8AC3E}">
        <p14:creationId xmlns:p14="http://schemas.microsoft.com/office/powerpoint/2010/main" val="3842435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98EE9-383B-CC4B-9779-F2F759AFD405}"/>
              </a:ext>
            </a:extLst>
          </p:cNvPr>
          <p:cNvSpPr>
            <a:spLocks noGrp="1"/>
          </p:cNvSpPr>
          <p:nvPr>
            <p:ph type="title"/>
          </p:nvPr>
        </p:nvSpPr>
        <p:spPr/>
        <p:txBody>
          <a:bodyPr/>
          <a:lstStyle/>
          <a:p>
            <a:r>
              <a:rPr lang="en-US"/>
              <a:t>CARBON </a:t>
            </a:r>
          </a:p>
        </p:txBody>
      </p:sp>
      <p:sp>
        <p:nvSpPr>
          <p:cNvPr id="3" name="Content Placeholder 2">
            <a:extLst>
              <a:ext uri="{FF2B5EF4-FFF2-40B4-BE49-F238E27FC236}">
                <a16:creationId xmlns:a16="http://schemas.microsoft.com/office/drawing/2014/main" id="{62B39193-E1EA-4444-A440-573952B49E59}"/>
              </a:ext>
            </a:extLst>
          </p:cNvPr>
          <p:cNvSpPr>
            <a:spLocks noGrp="1"/>
          </p:cNvSpPr>
          <p:nvPr>
            <p:ph idx="1"/>
          </p:nvPr>
        </p:nvSpPr>
        <p:spPr/>
        <p:txBody>
          <a:bodyPr/>
          <a:lstStyle/>
          <a:p>
            <a:r>
              <a:rPr lang="en-US"/>
              <a:t>Carbon is the most important medium component, as it is an energy source for the microorganisms and plays an important role in the growth as well as in the production of primary and secondary metabolite. </a:t>
            </a:r>
          </a:p>
          <a:p>
            <a:r>
              <a:rPr lang="en-US"/>
              <a:t>The rate at which the carbon source is metabolized can often influence the formation of biomass and/or the production of primary or secondary metabolites</a:t>
            </a:r>
          </a:p>
        </p:txBody>
      </p:sp>
    </p:spTree>
    <p:extLst>
      <p:ext uri="{BB962C8B-B14F-4D97-AF65-F5344CB8AC3E}">
        <p14:creationId xmlns:p14="http://schemas.microsoft.com/office/powerpoint/2010/main" val="1970110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28084-3432-B549-84FE-3B1184AFA44B}"/>
              </a:ext>
            </a:extLst>
          </p:cNvPr>
          <p:cNvSpPr>
            <a:spLocks noGrp="1"/>
          </p:cNvSpPr>
          <p:nvPr>
            <p:ph type="title"/>
          </p:nvPr>
        </p:nvSpPr>
        <p:spPr/>
        <p:txBody>
          <a:bodyPr/>
          <a:lstStyle/>
          <a:p>
            <a:r>
              <a:rPr lang="en-US"/>
              <a:t>CARBON</a:t>
            </a:r>
          </a:p>
        </p:txBody>
      </p:sp>
      <p:sp>
        <p:nvSpPr>
          <p:cNvPr id="3" name="Content Placeholder 2">
            <a:extLst>
              <a:ext uri="{FF2B5EF4-FFF2-40B4-BE49-F238E27FC236}">
                <a16:creationId xmlns:a16="http://schemas.microsoft.com/office/drawing/2014/main" id="{EAB63837-1D38-8740-BCA2-189B29675B9B}"/>
              </a:ext>
            </a:extLst>
          </p:cNvPr>
          <p:cNvSpPr>
            <a:spLocks noGrp="1"/>
          </p:cNvSpPr>
          <p:nvPr>
            <p:ph idx="1"/>
          </p:nvPr>
        </p:nvSpPr>
        <p:spPr/>
        <p:txBody>
          <a:bodyPr>
            <a:normAutofit fontScale="92500"/>
          </a:bodyPr>
          <a:lstStyle/>
          <a:p>
            <a:r>
              <a:rPr lang="en-US"/>
              <a:t>Simple to complex carbohydrates can be added to media as a source of carbon. We can add different sugars like mannitol, sorbitol, organic acids, fatty acids, proteins, peptides we can choose any of these as a source of carbon.</a:t>
            </a:r>
          </a:p>
          <a:p>
            <a:r>
              <a:rPr lang="en-US"/>
              <a:t> The selection of carbon source depends upon the availability as well as the cost of raw material. In most of the fermentation media, crude source of carbon is added.</a:t>
            </a:r>
          </a:p>
          <a:p>
            <a:r>
              <a:rPr lang="en-US"/>
              <a:t>Simple carbohydrates – simple sugars are semi purified polysaccharides and sugar alcohol are added. Sources of simple carbohydrates are Black strap molasses, Corn molasses, Beet molasses, sulphite waste liquor, Hydrol (corn sugar molasses), Cannery waste.</a:t>
            </a:r>
          </a:p>
          <a:p>
            <a:endParaRPr lang="en-US"/>
          </a:p>
        </p:txBody>
      </p:sp>
    </p:spTree>
    <p:extLst>
      <p:ext uri="{BB962C8B-B14F-4D97-AF65-F5344CB8AC3E}">
        <p14:creationId xmlns:p14="http://schemas.microsoft.com/office/powerpoint/2010/main" val="3106098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687C2-D8A0-1C4B-9410-5F16BFFF107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ECE36DB-1448-3743-A403-B24E8CBFF352}"/>
              </a:ext>
            </a:extLst>
          </p:cNvPr>
          <p:cNvSpPr>
            <a:spLocks noGrp="1"/>
          </p:cNvSpPr>
          <p:nvPr>
            <p:ph idx="1"/>
          </p:nvPr>
        </p:nvSpPr>
        <p:spPr/>
        <p:txBody>
          <a:bodyPr/>
          <a:lstStyle/>
          <a:p>
            <a:r>
              <a:rPr lang="en-US"/>
              <a:t>Complex carbohydrates – Source of complex carbohydrates are Starch, Corn, Rice, Rye, Milo, wheat potatoes etc. Source of starch cellulose are corn cobs, straws, wood waste, saw meal etc.</a:t>
            </a:r>
          </a:p>
          <a:p>
            <a:endParaRPr lang="en-US"/>
          </a:p>
          <a:p>
            <a:r>
              <a:rPr lang="en-US"/>
              <a:t>Marwick et al. (1999), while studying antibiotics production from marine bacteria noticed that the gradually assimilating carbon sources, like, galactose generally enhances the production of secondary metabolites (antibiotics).</a:t>
            </a:r>
          </a:p>
        </p:txBody>
      </p:sp>
    </p:spTree>
    <p:extLst>
      <p:ext uri="{BB962C8B-B14F-4D97-AF65-F5344CB8AC3E}">
        <p14:creationId xmlns:p14="http://schemas.microsoft.com/office/powerpoint/2010/main" val="3151576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D4D00-73CF-614C-A8F4-EF70DD1B507A}"/>
              </a:ext>
            </a:extLst>
          </p:cNvPr>
          <p:cNvSpPr>
            <a:spLocks noGrp="1"/>
          </p:cNvSpPr>
          <p:nvPr>
            <p:ph type="title"/>
          </p:nvPr>
        </p:nvSpPr>
        <p:spPr/>
        <p:txBody>
          <a:bodyPr/>
          <a:lstStyle/>
          <a:p>
            <a:r>
              <a:rPr lang="en-US"/>
              <a:t>NITROGEN</a:t>
            </a:r>
          </a:p>
        </p:txBody>
      </p:sp>
      <p:sp>
        <p:nvSpPr>
          <p:cNvPr id="3" name="Content Placeholder 2">
            <a:extLst>
              <a:ext uri="{FF2B5EF4-FFF2-40B4-BE49-F238E27FC236}">
                <a16:creationId xmlns:a16="http://schemas.microsoft.com/office/drawing/2014/main" id="{F7E969B9-8AAA-5D4E-A59C-A84905CFD2BB}"/>
              </a:ext>
            </a:extLst>
          </p:cNvPr>
          <p:cNvSpPr>
            <a:spLocks noGrp="1"/>
          </p:cNvSpPr>
          <p:nvPr>
            <p:ph idx="1"/>
          </p:nvPr>
        </p:nvSpPr>
        <p:spPr/>
        <p:txBody>
          <a:bodyPr/>
          <a:lstStyle/>
          <a:p>
            <a:r>
              <a:rPr lang="en-US"/>
              <a:t>Like carbon, the selection of nitrogen source and its concentration in the media also play a crucial role in metabolite production. The microorganism can utilize both inorganic and/or organic sources of nitrogen. </a:t>
            </a:r>
          </a:p>
          <a:p>
            <a:r>
              <a:rPr lang="en-US"/>
              <a:t>Use of specific amino acids can increase the productivity in some cases and conversely, unsuitable amino acids may inhibit the synthesis of secondary metabolites</a:t>
            </a:r>
          </a:p>
          <a:p>
            <a:endParaRPr lang="en-US"/>
          </a:p>
        </p:txBody>
      </p:sp>
    </p:spTree>
    <p:extLst>
      <p:ext uri="{BB962C8B-B14F-4D97-AF65-F5344CB8AC3E}">
        <p14:creationId xmlns:p14="http://schemas.microsoft.com/office/powerpoint/2010/main" val="2228478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64DA7-E2B7-964D-AD85-95A0F58E71DD}"/>
              </a:ext>
            </a:extLst>
          </p:cNvPr>
          <p:cNvSpPr>
            <a:spLocks noGrp="1"/>
          </p:cNvSpPr>
          <p:nvPr>
            <p:ph type="title"/>
          </p:nvPr>
        </p:nvSpPr>
        <p:spPr/>
        <p:txBody>
          <a:bodyPr/>
          <a:lstStyle/>
          <a:p>
            <a:r>
              <a:rPr lang="en-US"/>
              <a:t>NITROGEN</a:t>
            </a:r>
          </a:p>
        </p:txBody>
      </p:sp>
      <p:sp>
        <p:nvSpPr>
          <p:cNvPr id="3" name="Content Placeholder 2">
            <a:extLst>
              <a:ext uri="{FF2B5EF4-FFF2-40B4-BE49-F238E27FC236}">
                <a16:creationId xmlns:a16="http://schemas.microsoft.com/office/drawing/2014/main" id="{1FEFA5D0-3B65-9542-A342-26F266D72E40}"/>
              </a:ext>
            </a:extLst>
          </p:cNvPr>
          <p:cNvSpPr>
            <a:spLocks noGrp="1"/>
          </p:cNvSpPr>
          <p:nvPr>
            <p:ph idx="1"/>
          </p:nvPr>
        </p:nvSpPr>
        <p:spPr>
          <a:xfrm>
            <a:off x="1084780" y="1825625"/>
            <a:ext cx="10269019" cy="4351338"/>
          </a:xfrm>
        </p:spPr>
        <p:txBody>
          <a:bodyPr/>
          <a:lstStyle/>
          <a:p>
            <a:r>
              <a:rPr lang="en-US"/>
              <a:t>Salts of urea, ammonia, and nitrate can be used as a nitrogen source. </a:t>
            </a:r>
          </a:p>
          <a:p>
            <a:r>
              <a:rPr lang="en-US"/>
              <a:t>When fermentation organisms are non-proteolytic in nature, pure form of urea, ammonia and nitrate are used as a source of nitrogen. </a:t>
            </a:r>
          </a:p>
          <a:p>
            <a:r>
              <a:rPr lang="en-US"/>
              <a:t>When fermentation organisms are proteolytic in nature, animal and plant raw material is used; like distillery dried solubles, Casein, Cereal grains, peptones, yeast extract, hydrolysate, and soybean meal etc.</a:t>
            </a:r>
          </a:p>
        </p:txBody>
      </p:sp>
    </p:spTree>
    <p:extLst>
      <p:ext uri="{BB962C8B-B14F-4D97-AF65-F5344CB8AC3E}">
        <p14:creationId xmlns:p14="http://schemas.microsoft.com/office/powerpoint/2010/main" val="3761290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FERMENTATION MEDIA FORMULATION STRATERGIES</vt:lpstr>
      <vt:lpstr>INTRODUCTION</vt:lpstr>
      <vt:lpstr>MEDIA FORMULATION</vt:lpstr>
      <vt:lpstr>Nutritional Control of Metabolite Production</vt:lpstr>
      <vt:lpstr>CARBON </vt:lpstr>
      <vt:lpstr>CARBON</vt:lpstr>
      <vt:lpstr>PowerPoint Presentation</vt:lpstr>
      <vt:lpstr>NITROGEN</vt:lpstr>
      <vt:lpstr>NITROGEN</vt:lpstr>
      <vt:lpstr>USES: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FERMENTATION MEDIA FORMULATION STRATERGIES</dc:title>
  <dc:creator>arasanfathima@gmail.com</dc:creator>
  <cp:lastModifiedBy>PACKIALAKSHMI N</cp:lastModifiedBy>
  <cp:revision>2</cp:revision>
  <dcterms:created xsi:type="dcterms:W3CDTF">2022-04-26T16:13:36Z</dcterms:created>
  <dcterms:modified xsi:type="dcterms:W3CDTF">2022-05-04T09:53:07Z</dcterms:modified>
</cp:coreProperties>
</file>