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3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2E1835-F8AD-C4B9-93EE-0D9329C35E15}" v="70" dt="2023-04-06T18:19:39.937"/>
    <p1510:client id="{629E5732-34FB-BE5D-CE6A-49C6FCCC5336}" v="220" dt="2023-04-06T16:13:45.593"/>
    <p1510:client id="{B51366C7-E9D0-C495-00EE-EEFCB8A58656}" v="38" dt="2023-04-06T18:27:40.779"/>
    <p1510:client id="{C757018C-8948-5872-F10C-2A7F11957F95}" v="45" dt="2023-04-06T18:02:00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 varScale="1">
        <p:scale>
          <a:sx n="85" d="100"/>
          <a:sy n="85" d="100"/>
        </p:scale>
        <p:origin x="34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9826580" y="502276"/>
            <a:ext cx="20348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/>
              <a:t>A.FAMITHA</a:t>
            </a:r>
            <a:r>
              <a:rPr lang="en-IN" sz="1200" baseline="0" dirty="0"/>
              <a:t> BANU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866239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6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3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1347" y="719867"/>
            <a:ext cx="10058400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9929611" y="721217"/>
            <a:ext cx="1996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dirty="0"/>
              <a:t>A.FAMITHA BANU</a:t>
            </a:r>
          </a:p>
          <a:p>
            <a:endParaRPr lang="en-IN" sz="12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9981127" y="347730"/>
            <a:ext cx="1957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dirty="0"/>
              <a:t>A.FAMITHA BANU</a:t>
            </a:r>
          </a:p>
          <a:p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18151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9208394" y="450761"/>
            <a:ext cx="2009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A.FAMITHA BANU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0277341" y="347730"/>
            <a:ext cx="1674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dirty="0"/>
              <a:t>A.FAMITHA BANU</a:t>
            </a:r>
          </a:p>
          <a:p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464394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0406130" y="682580"/>
            <a:ext cx="1468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dirty="0"/>
              <a:t>A.FAMITHA BANU</a:t>
            </a:r>
          </a:p>
          <a:p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13571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5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6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955992" y="250623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TextBox 13"/>
          <p:cNvSpPr txBox="1"/>
          <p:nvPr userDrawn="1"/>
        </p:nvSpPr>
        <p:spPr>
          <a:xfrm>
            <a:off x="10187189" y="425004"/>
            <a:ext cx="158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dirty="0"/>
              <a:t>A.FAMITHA BANU</a:t>
            </a:r>
          </a:p>
          <a:p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179089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 userDrawn="1"/>
        </p:nvSpPr>
        <p:spPr>
          <a:xfrm>
            <a:off x="10328856" y="412124"/>
            <a:ext cx="1635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dirty="0"/>
              <a:t>A.FAMITHA BANU</a:t>
            </a:r>
          </a:p>
          <a:p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110023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319752" y="528034"/>
            <a:ext cx="2665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/>
              <a:t>A.FAMITHA</a:t>
            </a:r>
            <a:r>
              <a:rPr lang="en-IN" sz="1200" baseline="0" dirty="0"/>
              <a:t> BANU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381304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591" y="1212056"/>
            <a:ext cx="6136882" cy="135795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700" dirty="0"/>
              <a:t>   </a:t>
            </a:r>
            <a:br>
              <a:rPr lang="en-US" sz="4700" dirty="0"/>
            </a:br>
            <a:r>
              <a:rPr lang="en-US" sz="4700" dirty="0"/>
              <a:t> </a:t>
            </a:r>
            <a:r>
              <a:rPr lang="en-US" sz="3600" b="1" dirty="0">
                <a:latin typeface="Lucida Handwriting" pitchFamily="66" charset="0"/>
              </a:rPr>
              <a:t>Criticism  as language </a:t>
            </a:r>
            <a:br>
              <a:rPr lang="en-US" sz="3600" b="1" dirty="0">
                <a:latin typeface="Lucida Handwriting" pitchFamily="66" charset="0"/>
              </a:rPr>
            </a:br>
            <a:r>
              <a:rPr lang="en-US" sz="2800" b="1" dirty="0"/>
              <a:t>    </a:t>
            </a:r>
            <a:r>
              <a:rPr lang="en-US" sz="2800" b="1" dirty="0">
                <a:latin typeface="Lucida Handwriting" pitchFamily="66" charset="0"/>
              </a:rPr>
              <a:t>-Roland </a:t>
            </a:r>
            <a:r>
              <a:rPr lang="en-US" sz="2800" b="1" dirty="0" err="1">
                <a:latin typeface="Lucida Handwriting" pitchFamily="66" charset="0"/>
              </a:rPr>
              <a:t>barthes</a:t>
            </a:r>
            <a:r>
              <a:rPr lang="en-US" sz="4700" b="1" dirty="0"/>
              <a:t> </a:t>
            </a:r>
            <a:br>
              <a:rPr lang="en-US" sz="4700" b="1" dirty="0"/>
            </a:br>
            <a:endParaRPr lang="en-US" sz="4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8591" y="3569668"/>
            <a:ext cx="6571385" cy="207627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Prepared by</a:t>
            </a: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A. FAMITHA BANU M.A., PGDCA, M.Phil., SET, NET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Associate Professor of English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Jamal Mohamed College (Autonomous)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Trichy-20</a:t>
            </a:r>
          </a:p>
        </p:txBody>
      </p:sp>
      <p:pic>
        <p:nvPicPr>
          <p:cNvPr id="15" name="Picture 3" descr="Colorized light photo effects">
            <a:extLst>
              <a:ext uri="{FF2B5EF4-FFF2-40B4-BE49-F238E27FC236}">
                <a16:creationId xmlns:a16="http://schemas.microsoft.com/office/drawing/2014/main" id="{F6B4E60E-0D4D-63AE-6FB7-F6E409E10E1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14720" b="1"/>
          <a:stretch/>
        </p:blipFill>
        <p:spPr>
          <a:xfrm>
            <a:off x="8212582" y="849085"/>
            <a:ext cx="3357629" cy="2628053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2B963F2D-A42C-DB54-8F28-D5CEC0F9F1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21" r="-2" b="-2"/>
          <a:stretch/>
        </p:blipFill>
        <p:spPr>
          <a:xfrm>
            <a:off x="8199519" y="1983136"/>
            <a:ext cx="3356156" cy="26246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C63935-74D6-B8A1-3765-D3D36F04A88E}"/>
              </a:ext>
            </a:extLst>
          </p:cNvPr>
          <p:cNvSpPr txBox="1"/>
          <p:nvPr/>
        </p:nvSpPr>
        <p:spPr>
          <a:xfrm rot="20862112">
            <a:off x="10154483" y="550702"/>
            <a:ext cx="21216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469C4E-4DDD-A6AD-03AA-B4A1BB53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</a:rPr>
              <a:t>PSYCHO-ANALYSIS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AC6B-F7B6-90A0-5B9C-44385BBEC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Charles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Mauron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is the best representative of Freudian psycho-analysis.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He has written on Racine and Mallarme.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Here the activities of minor importance have proved more fruitful.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Gaston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Bachelard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founded a critical school.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He has started an analysis of substances rather than of works and traced the dynamic distortions of imagery in many poets.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present French criticism is called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Bachelardian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in inspiration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4415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469C4E-4DDD-A6AD-03AA-B4A1BB53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</a:rPr>
              <a:t>STRUCTURALISM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AC6B-F7B6-90A0-5B9C-44385BBEC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286000"/>
            <a:ext cx="7245103" cy="380129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extremely simple term of structuralism is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Formalism.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 France, Claude Levi-Strauss brought it into the social sciences and philosophical reflection.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It has produced very few critical works.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They show the influence of the linguistic model worked out by de Saussure and elaborated by Roman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Jakobson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 his earlier years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Jakobson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belonged to the critical  movement ‘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Russian Formalist School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’.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It would be possible to develop a variety of literary criticism on the basis of the two theoretical categories, metaphor and metonymy established by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Jakobson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15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469C4E-4DDD-A6AD-03AA-B4A1BB53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REASONS FOR TENSION BETWEEN INTERPRETATIVE AND ACADEMIC CRITICISM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AC6B-F7B6-90A0-5B9C-44385BBEC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286000"/>
            <a:ext cx="7245103" cy="3472617"/>
          </a:xfrm>
        </p:spPr>
        <p:txBody>
          <a:bodyPr>
            <a:norm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Lansonianism itself is an ideology.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is not simply content to demand the applications of the objective rules of all scientific research.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implies certain general convictions about man, history, Literature and the relationship between the author and his work.</a:t>
            </a:r>
          </a:p>
        </p:txBody>
      </p:sp>
    </p:spTree>
    <p:extLst>
      <p:ext uri="{BB962C8B-B14F-4D97-AF65-F5344CB8AC3E}">
        <p14:creationId xmlns:p14="http://schemas.microsoft.com/office/powerpoint/2010/main" val="3164415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stockphoto-1397892955-612x6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37" y="992777"/>
            <a:ext cx="10371909" cy="54602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469C4E-4DDD-A6AD-03AA-B4A1BB53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LIFE &amp; WORKS OF ROLAND BARTHES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AC6B-F7B6-90A0-5B9C-44385BBEC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solidFill>
                  <a:srgbClr val="002060"/>
                </a:solidFill>
              </a:rPr>
              <a:t>Roland Gerard Barthes was a French literary philosopher.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solidFill>
                  <a:srgbClr val="002060"/>
                </a:solidFill>
              </a:rPr>
              <a:t>Known for influencing structuralism, semiotics and anthropology.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solidFill>
                  <a:srgbClr val="002060"/>
                </a:solidFill>
              </a:rPr>
              <a:t>Born on November 12, 1915, in Cherbourg, France.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solidFill>
                  <a:srgbClr val="002060"/>
                </a:solidFill>
              </a:rPr>
              <a:t> Son of Naval officer Louis Barthes ( Killed in a battle in the North Sea when Barthes was one year old).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solidFill>
                  <a:srgbClr val="002060"/>
                </a:solidFill>
              </a:rPr>
              <a:t> Then his mother, </a:t>
            </a:r>
            <a:r>
              <a:rPr lang="en-US" b="1" dirty="0" err="1">
                <a:solidFill>
                  <a:srgbClr val="002060"/>
                </a:solidFill>
              </a:rPr>
              <a:t>Henriette</a:t>
            </a:r>
            <a:r>
              <a:rPr lang="en-US" b="1" dirty="0">
                <a:solidFill>
                  <a:srgbClr val="002060"/>
                </a:solidFill>
              </a:rPr>
              <a:t> Barthes , moved the family to Bayonne.</a:t>
            </a: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1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C47998-D2BF-07FB-A1A1-3D104C002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sz="36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sz="66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CAREER</a:t>
            </a:r>
            <a:br>
              <a:rPr lang="en-IN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E1701-5640-741A-5CB8-78386EE3F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/>
              <a:t>Roland Barthes taught at many schools,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LcPeriod"/>
            </a:pPr>
            <a:r>
              <a:rPr lang="en-US" b="1" dirty="0"/>
              <a:t>Biarritz, Bayonne and Paris ( 1939-46)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LcPeriod"/>
            </a:pPr>
            <a:r>
              <a:rPr lang="en-US" b="1" dirty="0"/>
              <a:t>French Institute in Bucharest (1948-49)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LcPeriod"/>
            </a:pPr>
            <a:r>
              <a:rPr lang="en-US" b="1" dirty="0"/>
              <a:t>University of Alexandria in Egypt( 1949-50)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LcPeriod"/>
            </a:pPr>
            <a:r>
              <a:rPr lang="en-US" b="1" dirty="0"/>
              <a:t>Directorate General of Cultural Affairs </a:t>
            </a:r>
          </a:p>
          <a:p>
            <a:pPr marL="400050" indent="-400050">
              <a:lnSpc>
                <a:spcPct val="150000"/>
              </a:lnSpc>
              <a:buNone/>
            </a:pPr>
            <a:r>
              <a:rPr lang="en-US" b="1" dirty="0"/>
              <a:t>					(1950-52)</a:t>
            </a:r>
          </a:p>
        </p:txBody>
      </p:sp>
      <p:cxnSp>
        <p:nvCxnSpPr>
          <p:cNvPr id="11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8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C47998-D2BF-07FB-A1A1-3D104C002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sz="36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sz="66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CAREER</a:t>
            </a:r>
            <a:br>
              <a:rPr lang="en-IN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E1701-5640-741A-5CB8-78386EE3F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lnSpc>
                <a:spcPct val="160000"/>
              </a:lnSpc>
              <a:buNone/>
            </a:pPr>
            <a:endParaRPr lang="en-US" b="1" dirty="0"/>
          </a:p>
          <a:p>
            <a:pPr>
              <a:lnSpc>
                <a:spcPct val="160000"/>
              </a:lnSpc>
              <a:buNone/>
            </a:pPr>
            <a:endParaRPr lang="en-US" b="1" dirty="0"/>
          </a:p>
          <a:p>
            <a:pPr>
              <a:lnSpc>
                <a:spcPct val="160000"/>
              </a:lnSpc>
              <a:buNone/>
            </a:pPr>
            <a:r>
              <a:rPr lang="en-US" b="1" dirty="0"/>
              <a:t>v) National Centre for Scientific Research (1952-59)</a:t>
            </a:r>
          </a:p>
          <a:p>
            <a:pPr>
              <a:lnSpc>
                <a:spcPct val="160000"/>
              </a:lnSpc>
              <a:buNone/>
            </a:pPr>
            <a:r>
              <a:rPr lang="en-US" b="1" dirty="0"/>
              <a:t>		Barthes  came stateside to Johns Hopkins University in Baltimore(1967- 68) and went on to act as a chair person of the literary </a:t>
            </a:r>
            <a:r>
              <a:rPr lang="en-US" b="1" dirty="0" err="1"/>
              <a:t>semiology</a:t>
            </a:r>
            <a:r>
              <a:rPr lang="en-US" b="1" dirty="0"/>
              <a:t> at  the college of France, 1967-80)</a:t>
            </a:r>
          </a:p>
          <a:p>
            <a:pPr>
              <a:lnSpc>
                <a:spcPct val="160000"/>
              </a:lnSpc>
              <a:buNone/>
            </a:pPr>
            <a:endParaRPr lang="en-US" b="1" dirty="0"/>
          </a:p>
          <a:p>
            <a:pPr>
              <a:lnSpc>
                <a:spcPct val="160000"/>
              </a:lnSpc>
              <a:buNone/>
            </a:pPr>
            <a:endParaRPr lang="en-US" b="1" dirty="0"/>
          </a:p>
        </p:txBody>
      </p:sp>
      <p:cxnSp>
        <p:nvCxnSpPr>
          <p:cNvPr id="11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8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308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33"/>
            <a:ext cx="67536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1973" y="643464"/>
            <a:ext cx="4143830" cy="5566305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7364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BA365B-3DC9-7C08-99DC-3CC686E60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6281" y="1185059"/>
            <a:ext cx="3491832" cy="44878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sz="6600">
                <a:solidFill>
                  <a:srgbClr val="0070C0"/>
                </a:solidFill>
                <a:latin typeface="Algerian" pitchFamily="82" charset="0"/>
              </a:rPr>
              <a:t>WORKS</a:t>
            </a:r>
            <a:endParaRPr lang="en-US" sz="6600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3984B-0D6C-6865-C307-7F185B340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624" y="936416"/>
            <a:ext cx="4808630" cy="498516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/>
              <a:t>   </a:t>
            </a:r>
            <a:r>
              <a:rPr lang="en-US" b="1" dirty="0">
                <a:solidFill>
                  <a:srgbClr val="002060"/>
                </a:solidFill>
                <a:latin typeface="Lucida Calligraphy" pitchFamily="66" charset="0"/>
                <a:cs typeface="Times New Roman" pitchFamily="18" charset="0"/>
              </a:rPr>
              <a:t>WRITING DEGREE ZERO (1953)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>
                <a:solidFill>
                  <a:srgbClr val="002060"/>
                </a:solidFill>
                <a:latin typeface="Lucida Calligraphy" pitchFamily="66" charset="0"/>
                <a:cs typeface="Times New Roman" pitchFamily="18" charset="0"/>
              </a:rPr>
              <a:t>  CRITICISM AND TRUTH (1966)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>
                <a:solidFill>
                  <a:srgbClr val="002060"/>
                </a:solidFill>
                <a:latin typeface="Lucida Calligraphy" pitchFamily="66" charset="0"/>
                <a:cs typeface="Times New Roman" pitchFamily="18" charset="0"/>
              </a:rPr>
              <a:t> S/Z (1970)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>
                <a:solidFill>
                  <a:srgbClr val="002060"/>
                </a:solidFill>
                <a:latin typeface="Lucida Calligraphy" pitchFamily="66" charset="0"/>
                <a:cs typeface="Times New Roman" pitchFamily="18" charset="0"/>
              </a:rPr>
              <a:t> A LOVER’S DISCOURSE (1977)</a:t>
            </a:r>
          </a:p>
        </p:txBody>
      </p:sp>
    </p:spTree>
    <p:extLst>
      <p:ext uri="{BB962C8B-B14F-4D97-AF65-F5344CB8AC3E}">
        <p14:creationId xmlns:p14="http://schemas.microsoft.com/office/powerpoint/2010/main" val="3287730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8480B4-F3FB-8FA8-9772-10F392FD5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PERSONAL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8844D-AFDA-1AB7-B965-404A22DF3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Barthes fell ill during his young adult years.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He was unable to make close relationships, including with famed psychologist and writer JULIA KRISTEVA, of whom he once reportedly said “ She is the only person I’m really in love with, the only woman who could make me change my sexuality”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He got injuries while he was hit by a vehicle.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After a week he died in Paris on March 25, 1980 at the age of 64.</a:t>
            </a:r>
          </a:p>
        </p:txBody>
      </p:sp>
      <p:cxnSp>
        <p:nvCxnSpPr>
          <p:cNvPr id="24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78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Criticism as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ROLAND BARTHES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469C4E-4DDD-A6AD-03AA-B4A1BB53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EXISTENTIALISM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AC6B-F7B6-90A0-5B9C-44385BBEC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236317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appropriateness of the term is subject to discussion.</a:t>
            </a:r>
          </a:p>
          <a:p>
            <a:pPr>
              <a:lnSpc>
                <a:spcPct val="20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has produced Sartre’s critical works, his studies of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Bandelaire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Flanbert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his articles on Proust, Mauriac,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Girandouse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Ponge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his outstanding book on Genet.</a:t>
            </a:r>
          </a:p>
        </p:txBody>
      </p:sp>
    </p:spTree>
    <p:extLst>
      <p:ext uri="{BB962C8B-B14F-4D97-AF65-F5344CB8AC3E}">
        <p14:creationId xmlns:p14="http://schemas.microsoft.com/office/powerpoint/2010/main" val="3164415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469C4E-4DDD-A6AD-03AA-B4A1BB53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</a:rPr>
              <a:t>MARXISM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AC6B-F7B6-90A0-5B9C-44385BBEC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By providing mechanical explanation of works of literature and slogans rather than criteria of value, orthodox Marxism has become sterile. </a:t>
            </a:r>
          </a:p>
          <a:p>
            <a:pPr>
              <a:lnSpc>
                <a:spcPct val="20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would be difficult to imagine a more flexible and a creative form of criticism based on political and social history.</a:t>
            </a:r>
          </a:p>
          <a:p>
            <a:pPr>
              <a:lnSpc>
                <a:spcPct val="20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work of Lucien Gold man on Racine, Pascal, the ‘New Novel’, the avant-garde theatre and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Marlause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owes a much to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Lukacs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15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660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Aharoni</vt:lpstr>
      <vt:lpstr>Algerian</vt:lpstr>
      <vt:lpstr>Century Gothic</vt:lpstr>
      <vt:lpstr>Garamond</vt:lpstr>
      <vt:lpstr>Lucida Calligraphy</vt:lpstr>
      <vt:lpstr>Lucida Handwriting</vt:lpstr>
      <vt:lpstr>Times New Roman</vt:lpstr>
      <vt:lpstr>Wingdings</vt:lpstr>
      <vt:lpstr>Savon</vt:lpstr>
      <vt:lpstr>     Criticism  as language      -Roland barthes  </vt:lpstr>
      <vt:lpstr>LIFE &amp; WORKS OF ROLAND BARTHES</vt:lpstr>
      <vt:lpstr>   CAREER </vt:lpstr>
      <vt:lpstr>   CAREER </vt:lpstr>
      <vt:lpstr>WORKS</vt:lpstr>
      <vt:lpstr>PERSONAL LIFE</vt:lpstr>
      <vt:lpstr>Criticism as language</vt:lpstr>
      <vt:lpstr>EXISTENTIALISM</vt:lpstr>
      <vt:lpstr>MARXISM</vt:lpstr>
      <vt:lpstr>PSYCHO-ANALYSIS</vt:lpstr>
      <vt:lpstr>STRUCTURALISM</vt:lpstr>
      <vt:lpstr>REASONS FOR TENSION BETWEEN INTERPRETATIVE AND ACADEMIC CRITICISM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Famitha Banu</cp:lastModifiedBy>
  <cp:revision>166</cp:revision>
  <dcterms:created xsi:type="dcterms:W3CDTF">2023-04-06T15:54:58Z</dcterms:created>
  <dcterms:modified xsi:type="dcterms:W3CDTF">2023-04-10T17:07:52Z</dcterms:modified>
</cp:coreProperties>
</file>