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68" r:id="rId3"/>
    <p:sldId id="264" r:id="rId4"/>
    <p:sldId id="257" r:id="rId5"/>
    <p:sldId id="265" r:id="rId6"/>
    <p:sldId id="258" r:id="rId7"/>
    <p:sldId id="259" r:id="rId8"/>
    <p:sldId id="260" r:id="rId9"/>
    <p:sldId id="261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1962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3999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24600" y="304800"/>
            <a:ext cx="2471293" cy="2987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4394" y="1294587"/>
            <a:ext cx="6395211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0195" y="4438269"/>
            <a:ext cx="4483608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E07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E07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E07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6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D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145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8890">
            <a:solidFill>
              <a:srgbClr val="FC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12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B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75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A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734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8889">
            <a:solidFill>
              <a:srgbClr val="F8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1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7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33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096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5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31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3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493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2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255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1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890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0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651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EEEE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413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D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048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C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811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B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572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9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207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8E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3970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7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3970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7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4732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6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4732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6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5367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4E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5367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4E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6128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3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6128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3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6891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2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6891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2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7526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1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7526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1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8287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8287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9050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E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9050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E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9685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D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9685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D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0447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C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20447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C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21209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A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21209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A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21844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9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21844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9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22605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8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2605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8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3367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7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23367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7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24002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5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24002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5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4765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4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24765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4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25527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3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5527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3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6162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2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6162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2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6924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0D0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6924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0D0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7685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CF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83209" y="0"/>
            <a:ext cx="0" cy="275590"/>
          </a:xfrm>
          <a:custGeom>
            <a:avLst/>
            <a:gdLst/>
            <a:ahLst/>
            <a:cxnLst/>
            <a:rect l="l" t="t" r="r" b="b"/>
            <a:pathLst>
              <a:path h="275590">
                <a:moveTo>
                  <a:pt x="0" y="0"/>
                </a:moveTo>
                <a:lnTo>
                  <a:pt x="0" y="275590"/>
                </a:lnTo>
              </a:path>
            </a:pathLst>
          </a:custGeom>
          <a:ln w="7620">
            <a:solidFill>
              <a:srgbClr val="CECE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480059" y="13398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10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33400" y="133350"/>
            <a:ext cx="0" cy="276860"/>
          </a:xfrm>
          <a:custGeom>
            <a:avLst/>
            <a:gdLst/>
            <a:ahLst/>
            <a:cxnLst/>
            <a:rect l="l" t="t" r="r" b="b"/>
            <a:pathLst>
              <a:path h="276859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38100">
            <a:solidFill>
              <a:srgbClr val="FC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548640" y="275590"/>
            <a:ext cx="38100" cy="134620"/>
          </a:xfrm>
          <a:custGeom>
            <a:avLst/>
            <a:gdLst/>
            <a:ahLst/>
            <a:cxnLst/>
            <a:rect l="l" t="t" r="r" b="b"/>
            <a:pathLst>
              <a:path w="38100" h="134620">
                <a:moveTo>
                  <a:pt x="0" y="134619"/>
                </a:moveTo>
                <a:lnTo>
                  <a:pt x="38100" y="134619"/>
                </a:lnTo>
                <a:lnTo>
                  <a:pt x="38100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FB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582930" y="275590"/>
            <a:ext cx="38100" cy="134620"/>
          </a:xfrm>
          <a:custGeom>
            <a:avLst/>
            <a:gdLst/>
            <a:ahLst/>
            <a:cxnLst/>
            <a:rect l="l" t="t" r="r" b="b"/>
            <a:pathLst>
              <a:path w="38100" h="134620">
                <a:moveTo>
                  <a:pt x="0" y="134619"/>
                </a:moveTo>
                <a:lnTo>
                  <a:pt x="38100" y="134619"/>
                </a:lnTo>
                <a:lnTo>
                  <a:pt x="38100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617219" y="275590"/>
            <a:ext cx="38100" cy="134620"/>
          </a:xfrm>
          <a:custGeom>
            <a:avLst/>
            <a:gdLst/>
            <a:ahLst/>
            <a:cxnLst/>
            <a:rect l="l" t="t" r="r" b="b"/>
            <a:pathLst>
              <a:path w="38100" h="134620">
                <a:moveTo>
                  <a:pt x="0" y="134619"/>
                </a:moveTo>
                <a:lnTo>
                  <a:pt x="38100" y="134619"/>
                </a:lnTo>
                <a:lnTo>
                  <a:pt x="38100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F9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65150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8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6858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7F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7200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75438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5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78866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4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229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3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572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2F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9153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1F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92583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0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96011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FEF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99441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E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0287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DE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06298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09728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B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13156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AE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1658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2001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8E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23443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7E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26873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30301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5E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33731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4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37033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3E3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40461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2E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43891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1E1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47446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0E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50748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F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54178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E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57606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DD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61036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CD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6446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BD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67893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AD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7132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9D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74752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8D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78181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7D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8161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6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85038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5D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8846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4D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91897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3D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9532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2D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9875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1D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202183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0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205612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FC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209042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E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212471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D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21590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219328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CC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22275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AC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22606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9C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22961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8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23304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7C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236473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6C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239776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5C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24320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4C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246633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3C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25006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2C2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253492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1C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256921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0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26035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FB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263778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EBE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267207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DB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270637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C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27406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BB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27749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AB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280923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9B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28435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8B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287782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7B7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291211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6B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29464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5B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298068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4B4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30149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3B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304927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2B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30835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1B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31178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0B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315213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FA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318642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EA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322072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DA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32550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CA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32880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BA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332359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AA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33578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9A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339217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8A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34251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7A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345947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6A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349377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5A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35280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4A4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35623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3A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359664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2A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36309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1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366522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0A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369950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F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37338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E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37680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D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38023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C9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383667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B9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38709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A9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39052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393954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99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397382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79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400812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69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40424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5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40767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49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411099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3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41452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29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417957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19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421385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09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42481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F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428244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E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43154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D8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43497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C8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43853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B8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44196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A8A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445262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98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448690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8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45212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78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455549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68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45897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58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462407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48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46583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38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46926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28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472694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18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476122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08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479552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F7F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48298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E7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48641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D7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489839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C7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49326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B7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496697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A7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500125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97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50355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87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506857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77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51028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67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51371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575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517144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47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52057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37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524002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272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527430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17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53086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070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53428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F6F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537717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E6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541147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D6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54457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C6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54800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B6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551434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A6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55486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96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558292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86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56172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76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56515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6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56857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6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57200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46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575437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36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578865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26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58229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161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585724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06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89152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F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592582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E5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595884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D5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59944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C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602869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B5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60629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A5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60960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95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61302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85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616457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757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619887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65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62331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55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62674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45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630174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35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63360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252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637032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15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640460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05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64389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F4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64731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E4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650748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D4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54176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C4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65760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B4B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66103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A4A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664464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94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667893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848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671321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747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67475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64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67818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545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681609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44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685038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34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688466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24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691895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14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69532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04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698626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F3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70205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E3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705611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D3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70904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C3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712343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B3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715771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A3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719200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93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72263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83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72605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7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729488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63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732916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53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73634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43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73977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33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743204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33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746633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13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750061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03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753490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F2F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75692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E2E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76034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D2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763778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C2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767206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B2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770635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A2A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77406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92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777494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82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780923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72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784351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6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78778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52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79121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42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794639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32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798068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22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80137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12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80479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02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808228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F1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811784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E1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81508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D1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81851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C1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821944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B1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825373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A1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828801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91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832230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81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83566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71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83908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61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842518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51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845946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41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849375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31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85280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21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856234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111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859663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01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863091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F0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86652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E0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86995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D0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873379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C0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876808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B0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880236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A0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883665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90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88709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80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890524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70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893953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60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897381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50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900810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29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40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904113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303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907541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202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9109709" y="135889"/>
            <a:ext cx="31750" cy="274320"/>
          </a:xfrm>
          <a:custGeom>
            <a:avLst/>
            <a:gdLst/>
            <a:ahLst/>
            <a:cxnLst/>
            <a:rect l="l" t="t" r="r" b="b"/>
            <a:pathLst>
              <a:path w="31750" h="274320">
                <a:moveTo>
                  <a:pt x="0" y="274319"/>
                </a:moveTo>
                <a:lnTo>
                  <a:pt x="31750" y="274319"/>
                </a:lnTo>
                <a:lnTo>
                  <a:pt x="31750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010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408940" y="134620"/>
            <a:ext cx="138430" cy="137160"/>
          </a:xfrm>
          <a:custGeom>
            <a:avLst/>
            <a:gdLst/>
            <a:ahLst/>
            <a:cxnLst/>
            <a:rect l="l" t="t" r="r" b="b"/>
            <a:pathLst>
              <a:path w="138429" h="137160">
                <a:moveTo>
                  <a:pt x="0" y="137159"/>
                </a:moveTo>
                <a:lnTo>
                  <a:pt x="138429" y="137159"/>
                </a:lnTo>
                <a:lnTo>
                  <a:pt x="138429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547369" y="0"/>
            <a:ext cx="139700" cy="134620"/>
          </a:xfrm>
          <a:custGeom>
            <a:avLst/>
            <a:gdLst/>
            <a:ahLst/>
            <a:cxnLst/>
            <a:rect l="l" t="t" r="r" b="b"/>
            <a:pathLst>
              <a:path w="139700" h="134620">
                <a:moveTo>
                  <a:pt x="0" y="134620"/>
                </a:moveTo>
                <a:lnTo>
                  <a:pt x="139700" y="134620"/>
                </a:lnTo>
                <a:lnTo>
                  <a:pt x="139700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547369" y="134620"/>
            <a:ext cx="139700" cy="140970"/>
          </a:xfrm>
          <a:custGeom>
            <a:avLst/>
            <a:gdLst/>
            <a:ahLst/>
            <a:cxnLst/>
            <a:rect l="l" t="t" r="r" b="b"/>
            <a:pathLst>
              <a:path w="139700" h="140970">
                <a:moveTo>
                  <a:pt x="139700" y="0"/>
                </a:moveTo>
                <a:lnTo>
                  <a:pt x="0" y="0"/>
                </a:lnTo>
                <a:lnTo>
                  <a:pt x="0" y="140970"/>
                </a:lnTo>
                <a:lnTo>
                  <a:pt x="139700" y="140970"/>
                </a:lnTo>
                <a:lnTo>
                  <a:pt x="13970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274320" y="274320"/>
            <a:ext cx="135890" cy="134620"/>
          </a:xfrm>
          <a:custGeom>
            <a:avLst/>
            <a:gdLst/>
            <a:ahLst/>
            <a:cxnLst/>
            <a:rect l="l" t="t" r="r" b="b"/>
            <a:pathLst>
              <a:path w="135890" h="134620">
                <a:moveTo>
                  <a:pt x="0" y="134619"/>
                </a:moveTo>
                <a:lnTo>
                  <a:pt x="135889" y="134619"/>
                </a:lnTo>
                <a:lnTo>
                  <a:pt x="135889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132079" y="135889"/>
            <a:ext cx="140970" cy="138430"/>
          </a:xfrm>
          <a:custGeom>
            <a:avLst/>
            <a:gdLst/>
            <a:ahLst/>
            <a:cxnLst/>
            <a:rect l="l" t="t" r="r" b="b"/>
            <a:pathLst>
              <a:path w="140970" h="138429">
                <a:moveTo>
                  <a:pt x="140970" y="0"/>
                </a:moveTo>
                <a:lnTo>
                  <a:pt x="0" y="0"/>
                </a:lnTo>
                <a:lnTo>
                  <a:pt x="0" y="138429"/>
                </a:lnTo>
                <a:lnTo>
                  <a:pt x="140970" y="138429"/>
                </a:lnTo>
                <a:lnTo>
                  <a:pt x="140970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408940" y="271779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138429" y="0"/>
                </a:moveTo>
                <a:lnTo>
                  <a:pt x="0" y="0"/>
                </a:lnTo>
                <a:lnTo>
                  <a:pt x="0" y="138430"/>
                </a:lnTo>
                <a:lnTo>
                  <a:pt x="138429" y="138430"/>
                </a:lnTo>
                <a:lnTo>
                  <a:pt x="138429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274320" y="408940"/>
            <a:ext cx="135890" cy="137160"/>
          </a:xfrm>
          <a:custGeom>
            <a:avLst/>
            <a:gdLst/>
            <a:ahLst/>
            <a:cxnLst/>
            <a:rect l="l" t="t" r="r" b="b"/>
            <a:pathLst>
              <a:path w="135890" h="137159">
                <a:moveTo>
                  <a:pt x="135889" y="0"/>
                </a:moveTo>
                <a:lnTo>
                  <a:pt x="0" y="0"/>
                </a:lnTo>
                <a:lnTo>
                  <a:pt x="0" y="137160"/>
                </a:lnTo>
                <a:lnTo>
                  <a:pt x="135889" y="137160"/>
                </a:lnTo>
                <a:lnTo>
                  <a:pt x="135889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FF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FF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FF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19626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7595" y="1089405"/>
            <a:ext cx="718880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7E07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151839"/>
            <a:ext cx="7479665" cy="373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65464" y="6442818"/>
            <a:ext cx="2044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6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D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145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8890">
            <a:solidFill>
              <a:srgbClr val="FC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12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B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75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A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734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8889">
            <a:solidFill>
              <a:srgbClr val="F8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1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7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33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096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5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31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3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493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F2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255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1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890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F0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651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EEEE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413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D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048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C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8110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B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572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9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207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8E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3970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7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3970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7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4732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6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4732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6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5367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4E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5367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4E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6128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3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6128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3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6891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2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6891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2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7526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1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7526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1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8287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8287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9050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E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9050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E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9685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D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9685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D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0447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C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20447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C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21209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A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21209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A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21844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9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21844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9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22605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8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2605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8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3367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7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23367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7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240029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5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24002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5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4765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4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24765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4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25527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3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5527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3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6162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D2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6162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D2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69240" y="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D0D0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6924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D0D0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76859" y="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CF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83209" y="0"/>
            <a:ext cx="0" cy="275590"/>
          </a:xfrm>
          <a:custGeom>
            <a:avLst/>
            <a:gdLst/>
            <a:ahLst/>
            <a:cxnLst/>
            <a:rect l="l" t="t" r="r" b="b"/>
            <a:pathLst>
              <a:path h="275590">
                <a:moveTo>
                  <a:pt x="0" y="0"/>
                </a:moveTo>
                <a:lnTo>
                  <a:pt x="0" y="275590"/>
                </a:lnTo>
              </a:path>
            </a:pathLst>
          </a:custGeom>
          <a:ln w="7620">
            <a:solidFill>
              <a:srgbClr val="CECE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480059" y="13398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10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33400" y="133350"/>
            <a:ext cx="0" cy="276860"/>
          </a:xfrm>
          <a:custGeom>
            <a:avLst/>
            <a:gdLst/>
            <a:ahLst/>
            <a:cxnLst/>
            <a:rect l="l" t="t" r="r" b="b"/>
            <a:pathLst>
              <a:path h="276859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38100">
            <a:solidFill>
              <a:srgbClr val="FC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548640" y="275590"/>
            <a:ext cx="38100" cy="134620"/>
          </a:xfrm>
          <a:custGeom>
            <a:avLst/>
            <a:gdLst/>
            <a:ahLst/>
            <a:cxnLst/>
            <a:rect l="l" t="t" r="r" b="b"/>
            <a:pathLst>
              <a:path w="38100" h="134620">
                <a:moveTo>
                  <a:pt x="0" y="134619"/>
                </a:moveTo>
                <a:lnTo>
                  <a:pt x="38100" y="134619"/>
                </a:lnTo>
                <a:lnTo>
                  <a:pt x="38100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FB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582930" y="275590"/>
            <a:ext cx="38100" cy="134620"/>
          </a:xfrm>
          <a:custGeom>
            <a:avLst/>
            <a:gdLst/>
            <a:ahLst/>
            <a:cxnLst/>
            <a:rect l="l" t="t" r="r" b="b"/>
            <a:pathLst>
              <a:path w="38100" h="134620">
                <a:moveTo>
                  <a:pt x="0" y="134619"/>
                </a:moveTo>
                <a:lnTo>
                  <a:pt x="38100" y="134619"/>
                </a:lnTo>
                <a:lnTo>
                  <a:pt x="38100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617219" y="275590"/>
            <a:ext cx="38100" cy="134620"/>
          </a:xfrm>
          <a:custGeom>
            <a:avLst/>
            <a:gdLst/>
            <a:ahLst/>
            <a:cxnLst/>
            <a:rect l="l" t="t" r="r" b="b"/>
            <a:pathLst>
              <a:path w="38100" h="134620">
                <a:moveTo>
                  <a:pt x="0" y="134619"/>
                </a:moveTo>
                <a:lnTo>
                  <a:pt x="38100" y="134619"/>
                </a:lnTo>
                <a:lnTo>
                  <a:pt x="38100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F9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65150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8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6858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7F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72009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75438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5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78866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4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229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3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572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2F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9153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1F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92583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0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96011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FEF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99441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E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0287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DE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06298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09728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B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13156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AE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1658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2001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8E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23443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7E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26873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30301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5E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33731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4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37033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3E3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40461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2E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43891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1E1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47446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30" y="276860"/>
                </a:lnTo>
                <a:lnTo>
                  <a:pt x="3683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0E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50748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F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54178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E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57606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DD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61036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CD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6446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BD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67893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AD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7132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9D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74752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8D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78181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7D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8161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6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85038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5D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8846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4D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91897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3D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9532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2D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9875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1D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202183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0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205612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FC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209042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E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212471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D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215900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219328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CC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222757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AC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22606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9C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22961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8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233045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7C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2364739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6C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239776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5C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24320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4C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246633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3C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250062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2C2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253492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1C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256921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0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260350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FB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263778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EBE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2672079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DB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270637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C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2740660" y="133350"/>
            <a:ext cx="36830" cy="276860"/>
          </a:xfrm>
          <a:custGeom>
            <a:avLst/>
            <a:gdLst/>
            <a:ahLst/>
            <a:cxnLst/>
            <a:rect l="l" t="t" r="r" b="b"/>
            <a:pathLst>
              <a:path w="36830" h="276859">
                <a:moveTo>
                  <a:pt x="0" y="276860"/>
                </a:moveTo>
                <a:lnTo>
                  <a:pt x="36829" y="276860"/>
                </a:lnTo>
                <a:lnTo>
                  <a:pt x="3682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BB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2774950" y="133350"/>
            <a:ext cx="38100" cy="276860"/>
          </a:xfrm>
          <a:custGeom>
            <a:avLst/>
            <a:gdLst/>
            <a:ahLst/>
            <a:cxnLst/>
            <a:rect l="l" t="t" r="r" b="b"/>
            <a:pathLst>
              <a:path w="38100" h="276859">
                <a:moveTo>
                  <a:pt x="0" y="276860"/>
                </a:moveTo>
                <a:lnTo>
                  <a:pt x="38100" y="276860"/>
                </a:lnTo>
                <a:lnTo>
                  <a:pt x="381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AB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115570"/>
            <a:ext cx="1702435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FF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109" y="1445259"/>
            <a:ext cx="7120890" cy="431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6759" y="6415950"/>
            <a:ext cx="255270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1143000" y="1676400"/>
            <a:ext cx="5029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100"/>
              </a:spcBef>
            </a:pPr>
            <a:r>
              <a:rPr lang="en-US" b="1" spc="-15" dirty="0" smtClean="0"/>
              <a:t>Generation </a:t>
            </a:r>
            <a:r>
              <a:rPr lang="en-US" b="1" dirty="0" smtClean="0"/>
              <a:t>Time</a:t>
            </a:r>
            <a:endParaRPr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1</a:t>
            </a:fld>
            <a:endParaRPr spc="-5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05000" y="4724400"/>
            <a:ext cx="48006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4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N.Reehana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Asst. Prof- Microbiology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PG &amp; Research Dept. of Microbiology</a:t>
            </a:r>
            <a:b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Jamal Mohamed College (Autonomous)</a:t>
            </a:r>
            <a:b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Tiruchirappalli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620 020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0"/>
            <a:ext cx="42672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online classes-jmc\animated mosquitoes for ppt\Thn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753"/>
            <a:ext cx="9144000" cy="6841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188809" cy="492443"/>
          </a:xfrm>
        </p:spPr>
        <p:txBody>
          <a:bodyPr/>
          <a:lstStyle/>
          <a:p>
            <a:r>
              <a:rPr lang="en-US" sz="3200" spc="-15" dirty="0" smtClean="0"/>
              <a:t>Generation </a:t>
            </a:r>
            <a:r>
              <a:rPr lang="en-US" sz="3200" dirty="0" smtClean="0"/>
              <a:t>Time (Doubling</a:t>
            </a:r>
            <a:r>
              <a:rPr lang="en-US" sz="3200" spc="-70" dirty="0" smtClean="0"/>
              <a:t> </a:t>
            </a:r>
            <a:r>
              <a:rPr lang="en-US" sz="3200" dirty="0" smtClean="0"/>
              <a:t>time)</a:t>
            </a:r>
            <a:endParaRPr lang="en-US" dirty="0"/>
          </a:p>
        </p:txBody>
      </p:sp>
      <p:sp>
        <p:nvSpPr>
          <p:cNvPr id="4" name="object 7"/>
          <p:cNvSpPr txBox="1"/>
          <p:nvPr/>
        </p:nvSpPr>
        <p:spPr>
          <a:xfrm>
            <a:off x="2010536" y="1392173"/>
            <a:ext cx="2481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150" algn="l"/>
              </a:tabLst>
            </a:pP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is	</a:t>
            </a:r>
            <a:r>
              <a:rPr sz="3000" b="1" spc="-15" dirty="0">
                <a:solidFill>
                  <a:srgbClr val="006FC0"/>
                </a:solidFill>
                <a:latin typeface="Calibri"/>
                <a:cs typeface="Calibri"/>
              </a:rPr>
              <a:t>Generation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364642" y="1392173"/>
            <a:ext cx="4128770" cy="13970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2804795" indent="-342900">
              <a:lnSpc>
                <a:spcPts val="3240"/>
              </a:lnSpc>
              <a:spcBef>
                <a:spcPts val="505"/>
              </a:spcBef>
              <a:buSzPct val="96666"/>
              <a:buFont typeface="Wingdings"/>
              <a:buChar char=""/>
              <a:tabLst>
                <a:tab pos="355600" algn="l"/>
              </a:tabLst>
            </a:pPr>
            <a:r>
              <a:rPr sz="3000" b="1" spc="-10" dirty="0">
                <a:solidFill>
                  <a:srgbClr val="006FC0"/>
                </a:solidFill>
                <a:latin typeface="Calibri"/>
                <a:cs typeface="Calibri"/>
              </a:rPr>
              <a:t>What 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Time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55600" algn="l"/>
                <a:tab pos="1062355" algn="l"/>
                <a:tab pos="1902460" algn="l"/>
                <a:tab pos="3356610" algn="l"/>
                <a:tab pos="3932554" algn="l"/>
              </a:tabLst>
            </a:pP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Th</a:t>
            </a:r>
            <a:r>
              <a:rPr sz="3000" dirty="0">
                <a:solidFill>
                  <a:srgbClr val="00AF50"/>
                </a:solidFill>
                <a:latin typeface="Calibri"/>
                <a:cs typeface="Calibri"/>
              </a:rPr>
              <a:t>e	time	</a:t>
            </a:r>
            <a:r>
              <a:rPr sz="3000" spc="-4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00AF50"/>
                </a:solidFill>
                <a:latin typeface="Calibri"/>
                <a:cs typeface="Calibri"/>
              </a:rPr>
              <a:t>q</a:t>
            </a: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3000" spc="-1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50"/>
                </a:solidFill>
                <a:latin typeface="Calibri"/>
                <a:cs typeface="Calibri"/>
              </a:rPr>
              <a:t>ed	</a:t>
            </a:r>
            <a:r>
              <a:rPr sz="3000" spc="-6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50"/>
                </a:solidFill>
                <a:latin typeface="Calibri"/>
                <a:cs typeface="Calibri"/>
              </a:rPr>
              <a:t>r	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707542" y="2717749"/>
            <a:ext cx="3787775" cy="17176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59"/>
              </a:spcBef>
            </a:pP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cell </a:t>
            </a:r>
            <a:r>
              <a:rPr sz="3000" spc="-15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3000" spc="-10" dirty="0">
                <a:solidFill>
                  <a:srgbClr val="00AF50"/>
                </a:solidFill>
                <a:latin typeface="Calibri"/>
                <a:cs typeface="Calibri"/>
              </a:rPr>
              <a:t>divide (and </a:t>
            </a:r>
            <a:r>
              <a:rPr sz="3000" dirty="0">
                <a:solidFill>
                  <a:srgbClr val="00AF50"/>
                </a:solidFill>
                <a:latin typeface="Calibri"/>
                <a:cs typeface="Calibri"/>
              </a:rPr>
              <a:t>its  </a:t>
            </a:r>
            <a:r>
              <a:rPr sz="3000" spc="-10" dirty="0">
                <a:solidFill>
                  <a:srgbClr val="00AF50"/>
                </a:solidFill>
                <a:latin typeface="Calibri"/>
                <a:cs typeface="Calibri"/>
              </a:rPr>
              <a:t>population </a:t>
            </a:r>
            <a:r>
              <a:rPr sz="3000" spc="-15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double) is  </a:t>
            </a:r>
            <a:r>
              <a:rPr sz="3000" spc="-10" dirty="0">
                <a:solidFill>
                  <a:srgbClr val="00AF50"/>
                </a:solidFill>
                <a:latin typeface="Calibri"/>
                <a:cs typeface="Calibri"/>
              </a:rPr>
              <a:t>called </a:t>
            </a:r>
            <a:r>
              <a:rPr sz="3000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generation 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364642" y="4455921"/>
            <a:ext cx="1630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96666"/>
              <a:buFont typeface="Wingdings"/>
              <a:buChar char=""/>
              <a:tabLst>
                <a:tab pos="355600" algn="l"/>
                <a:tab pos="1048385" algn="l"/>
              </a:tabLst>
            </a:pPr>
            <a:r>
              <a:rPr sz="3000" dirty="0">
                <a:latin typeface="Calibri"/>
                <a:cs typeface="Calibri"/>
              </a:rPr>
              <a:t>As	</a:t>
            </a:r>
            <a:r>
              <a:rPr sz="3000" spc="-40" dirty="0">
                <a:latin typeface="Calibri"/>
                <a:cs typeface="Calibri"/>
              </a:rPr>
              <a:t>y</a:t>
            </a:r>
            <a:r>
              <a:rPr sz="3000" spc="-5" dirty="0">
                <a:latin typeface="Calibri"/>
                <a:cs typeface="Calibri"/>
              </a:rPr>
              <a:t>ou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707542" y="4455921"/>
            <a:ext cx="3786504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584960">
              <a:lnSpc>
                <a:spcPts val="3240"/>
              </a:lnSpc>
              <a:spcBef>
                <a:spcPts val="505"/>
              </a:spcBef>
              <a:tabLst>
                <a:tab pos="1521460" algn="l"/>
                <a:tab pos="2589530" algn="l"/>
                <a:tab pos="2647950" algn="l"/>
                <a:tab pos="3255645" algn="l"/>
              </a:tabLst>
            </a:pPr>
            <a:r>
              <a:rPr sz="3000" spc="-5" dirty="0">
                <a:latin typeface="Calibri"/>
                <a:cs typeface="Calibri"/>
              </a:rPr>
              <a:t>see</a:t>
            </a:r>
            <a:r>
              <a:rPr sz="3000" dirty="0">
                <a:latin typeface="Calibri"/>
                <a:cs typeface="Calibri"/>
              </a:rPr>
              <a:t>n		</a:t>
            </a:r>
            <a:r>
              <a:rPr sz="3000" spc="-2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	the  </a:t>
            </a:r>
            <a:r>
              <a:rPr sz="3000" spc="-5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ctu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,	ce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195" dirty="0">
                <a:latin typeface="Calibri"/>
                <a:cs typeface="Calibri"/>
              </a:rPr>
              <a:t>’</a:t>
            </a:r>
            <a:r>
              <a:rPr sz="3000" dirty="0">
                <a:latin typeface="Calibri"/>
                <a:cs typeface="Calibri"/>
              </a:rPr>
              <a:t>s	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15" dirty="0">
                <a:latin typeface="Calibri"/>
                <a:cs typeface="Calibri"/>
              </a:rPr>
              <a:t>iv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707542" y="5278932"/>
            <a:ext cx="3786504" cy="13061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59"/>
              </a:spcBef>
            </a:pPr>
            <a:r>
              <a:rPr sz="3000" spc="-15" dirty="0">
                <a:latin typeface="Calibri"/>
                <a:cs typeface="Calibri"/>
              </a:rPr>
              <a:t>produces </a:t>
            </a:r>
            <a:r>
              <a:rPr sz="3000" spc="-10" dirty="0">
                <a:latin typeface="Calibri"/>
                <a:cs typeface="Calibri"/>
              </a:rPr>
              <a:t>two </a:t>
            </a:r>
            <a:r>
              <a:rPr sz="3000" spc="-5" dirty="0">
                <a:latin typeface="Calibri"/>
                <a:cs typeface="Calibri"/>
              </a:rPr>
              <a:t>cells, </a:t>
            </a:r>
            <a:r>
              <a:rPr sz="3000" spc="-15" dirty="0">
                <a:latin typeface="Calibri"/>
                <a:cs typeface="Calibri"/>
              </a:rPr>
              <a:t>two  </a:t>
            </a:r>
            <a:r>
              <a:rPr sz="3000" spc="-5" dirty="0">
                <a:latin typeface="Calibri"/>
                <a:cs typeface="Calibri"/>
              </a:rPr>
              <a:t>cells’ divisions </a:t>
            </a:r>
            <a:r>
              <a:rPr sz="3000" spc="-10" dirty="0">
                <a:latin typeface="Calibri"/>
                <a:cs typeface="Calibri"/>
              </a:rPr>
              <a:t>produce  </a:t>
            </a:r>
            <a:r>
              <a:rPr sz="3000" spc="-20" dirty="0">
                <a:latin typeface="Calibri"/>
                <a:cs typeface="Calibri"/>
              </a:rPr>
              <a:t>four </a:t>
            </a:r>
            <a:r>
              <a:rPr sz="3000" spc="-5" dirty="0">
                <a:latin typeface="Calibri"/>
                <a:cs typeface="Calibri"/>
              </a:rPr>
              <a:t>cells, </a:t>
            </a:r>
            <a:r>
              <a:rPr sz="3000" dirty="0">
                <a:latin typeface="Calibri"/>
                <a:cs typeface="Calibri"/>
              </a:rPr>
              <a:t>and so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3"/>
          <p:cNvSpPr/>
          <p:nvPr/>
        </p:nvSpPr>
        <p:spPr>
          <a:xfrm>
            <a:off x="5068856" y="1929015"/>
            <a:ext cx="3536005" cy="3981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680" y="554177"/>
            <a:ext cx="6019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 Mathematics of</a:t>
            </a:r>
            <a:r>
              <a:rPr sz="3600" spc="-90" dirty="0"/>
              <a:t> </a:t>
            </a:r>
            <a:r>
              <a:rPr sz="3600" spc="-5" dirty="0"/>
              <a:t>Growth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151965"/>
            <a:ext cx="7590155" cy="386143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1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Generation (doubling)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 marL="756285" marR="445134" lvl="1" indent="-287020">
              <a:lnSpc>
                <a:spcPct val="100000"/>
              </a:lnSpc>
              <a:spcBef>
                <a:spcPts val="1230"/>
              </a:spcBef>
              <a:buChar char="–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time required for the population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double in  size</a:t>
            </a:r>
            <a:endParaRPr sz="26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230"/>
              </a:spcBef>
              <a:buChar char="–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varies depending on species of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microorganism  and environmental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conditions</a:t>
            </a:r>
            <a:endParaRPr sz="2600">
              <a:latin typeface="Arial"/>
              <a:cs typeface="Arial"/>
            </a:endParaRPr>
          </a:p>
          <a:p>
            <a:pPr marL="756285" marR="172720" lvl="1" indent="-287020">
              <a:lnSpc>
                <a:spcPct val="100000"/>
              </a:lnSpc>
              <a:spcBef>
                <a:spcPts val="1225"/>
              </a:spcBef>
              <a:buChar char="–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range is from 10 minutes for </a:t>
            </a:r>
            <a:r>
              <a:rPr sz="2600" spc="5" dirty="0">
                <a:latin typeface="Arial"/>
                <a:cs typeface="Arial"/>
              </a:rPr>
              <a:t>some </a:t>
            </a:r>
            <a:r>
              <a:rPr sz="2600" dirty="0">
                <a:latin typeface="Arial"/>
                <a:cs typeface="Arial"/>
              </a:rPr>
              <a:t>bacteria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 several days for some eukaryotic  microorganisms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188809" cy="492443"/>
          </a:xfrm>
        </p:spPr>
        <p:txBody>
          <a:bodyPr/>
          <a:lstStyle/>
          <a:p>
            <a:r>
              <a:rPr lang="en-US" sz="3200" spc="-10" dirty="0" smtClean="0"/>
              <a:t>Bacterial </a:t>
            </a:r>
            <a:r>
              <a:rPr lang="en-US" sz="3200" spc="-15" dirty="0" smtClean="0"/>
              <a:t>Generation </a:t>
            </a:r>
            <a:r>
              <a:rPr lang="en-US" sz="3200" dirty="0" smtClean="0"/>
              <a:t>(Doubling)</a:t>
            </a:r>
            <a:r>
              <a:rPr lang="en-US" sz="3200" spc="-100" dirty="0" smtClean="0"/>
              <a:t> </a:t>
            </a:r>
            <a:r>
              <a:rPr lang="en-US" sz="3200" dirty="0" smtClean="0"/>
              <a:t>Time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0" y="1286255"/>
            <a:ext cx="9143999" cy="7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0" y="1286255"/>
            <a:ext cx="9143999" cy="92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/>
          <p:nvPr/>
        </p:nvSpPr>
        <p:spPr>
          <a:xfrm>
            <a:off x="535940" y="1529461"/>
            <a:ext cx="6021070" cy="35655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700" i="1" spc="-10" dirty="0">
                <a:latin typeface="Calibri"/>
                <a:cs typeface="Calibri"/>
              </a:rPr>
              <a:t>Examples’;</a:t>
            </a:r>
            <a:endParaRPr sz="2700">
              <a:latin typeface="Calibri"/>
              <a:cs typeface="Calibri"/>
            </a:endParaRPr>
          </a:p>
          <a:p>
            <a:pPr marL="355600" marR="716280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i="1" dirty="0">
                <a:latin typeface="Calibri"/>
                <a:cs typeface="Calibri"/>
              </a:rPr>
              <a:t>Escherichia </a:t>
            </a:r>
            <a:r>
              <a:rPr sz="2700" i="1" spc="-10" dirty="0">
                <a:latin typeface="Calibri"/>
                <a:cs typeface="Calibri"/>
              </a:rPr>
              <a:t>coli </a:t>
            </a:r>
            <a:r>
              <a:rPr sz="2700" i="1" dirty="0">
                <a:latin typeface="Calibri"/>
                <a:cs typeface="Calibri"/>
              </a:rPr>
              <a:t>and </a:t>
            </a:r>
            <a:r>
              <a:rPr sz="2700" i="1" spc="-5" dirty="0">
                <a:latin typeface="Calibri"/>
                <a:cs typeface="Calibri"/>
              </a:rPr>
              <a:t>other </a:t>
            </a:r>
            <a:r>
              <a:rPr sz="2700" i="1" dirty="0">
                <a:latin typeface="Calibri"/>
                <a:cs typeface="Calibri"/>
              </a:rPr>
              <a:t>medically  </a:t>
            </a:r>
            <a:r>
              <a:rPr sz="2700" i="1" spc="-10" dirty="0">
                <a:latin typeface="Calibri"/>
                <a:cs typeface="Calibri"/>
              </a:rPr>
              <a:t>important </a:t>
            </a:r>
            <a:r>
              <a:rPr sz="2700" i="1" spc="-5" dirty="0">
                <a:latin typeface="Calibri"/>
                <a:cs typeface="Calibri"/>
              </a:rPr>
              <a:t>bacteria </a:t>
            </a:r>
            <a:r>
              <a:rPr sz="2700" i="1" dirty="0">
                <a:latin typeface="Calibri"/>
                <a:cs typeface="Calibri"/>
              </a:rPr>
              <a:t>-------20</a:t>
            </a:r>
            <a:r>
              <a:rPr sz="2700" i="1" spc="-7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mins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i="1" spc="-10" dirty="0">
                <a:latin typeface="Calibri"/>
                <a:cs typeface="Calibri"/>
              </a:rPr>
              <a:t>Staphylococcus</a:t>
            </a:r>
            <a:r>
              <a:rPr sz="2700" i="1" spc="-2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aureus----27-30mins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i="1" dirty="0">
                <a:latin typeface="Calibri"/>
                <a:cs typeface="Calibri"/>
              </a:rPr>
              <a:t>Bacillus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subtilis------25-27mins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i="1" spc="-5" dirty="0">
                <a:latin typeface="Calibri"/>
                <a:cs typeface="Calibri"/>
              </a:rPr>
              <a:t>Mycobacterium tuberculosis-----18</a:t>
            </a:r>
            <a:r>
              <a:rPr sz="2700" i="1" spc="-5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hours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i="1" spc="-5" dirty="0">
                <a:latin typeface="Calibri"/>
                <a:cs typeface="Calibri"/>
              </a:rPr>
              <a:t>Mycobacterium leprae------14</a:t>
            </a:r>
            <a:r>
              <a:rPr sz="2700" i="1" spc="-4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days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i="1" spc="-15" dirty="0">
                <a:latin typeface="Calibri"/>
                <a:cs typeface="Calibri"/>
              </a:rPr>
              <a:t>Treponema </a:t>
            </a:r>
            <a:r>
              <a:rPr sz="2700" i="1" dirty="0">
                <a:latin typeface="Calibri"/>
                <a:cs typeface="Calibri"/>
              </a:rPr>
              <a:t>pallidum---1980</a:t>
            </a:r>
            <a:r>
              <a:rPr sz="2700" i="1" spc="-5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mins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6858000" y="1499616"/>
            <a:ext cx="2095500" cy="1572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6858000" y="5000243"/>
            <a:ext cx="2122931" cy="1857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7001256" y="3214116"/>
            <a:ext cx="1857755" cy="1653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214884" y="5358384"/>
            <a:ext cx="6286500" cy="1284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316" y="1167015"/>
            <a:ext cx="7878191" cy="5209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5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398" y="653237"/>
            <a:ext cx="6840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Exponential Population</a:t>
            </a:r>
            <a:r>
              <a:rPr sz="3600" spc="-45" dirty="0"/>
              <a:t> </a:t>
            </a:r>
            <a:r>
              <a:rPr sz="3600" dirty="0"/>
              <a:t>Growth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998979"/>
            <a:ext cx="26854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Population is  doubling every  generation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1445" y="1447774"/>
            <a:ext cx="4164583" cy="516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6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806" y="542671"/>
            <a:ext cx="73132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3564" marR="5080" indent="-18415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Measurement of </a:t>
            </a:r>
            <a:r>
              <a:rPr sz="3600" spc="-5" dirty="0"/>
              <a:t>Growth Rate</a:t>
            </a:r>
            <a:r>
              <a:rPr sz="3600" spc="-90" dirty="0"/>
              <a:t> </a:t>
            </a:r>
            <a:r>
              <a:rPr sz="3600" dirty="0"/>
              <a:t>and  </a:t>
            </a:r>
            <a:r>
              <a:rPr sz="3600" spc="-5" dirty="0"/>
              <a:t>Generation Time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982901"/>
            <a:ext cx="9098786" cy="4416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62200" y="0"/>
            <a:ext cx="4191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8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51344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For example, suppose that a bacterial </a:t>
            </a:r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population increases from        cells to       cells in 10 hours.</a:t>
            </a:r>
          </a:p>
          <a:p>
            <a:pPr algn="just"/>
            <a:endParaRPr lang="en-US" sz="2400" i="1" dirty="0" smtClean="0">
              <a:latin typeface="Arial Rounded MT Bold" pitchFamily="34" charset="0"/>
              <a:cs typeface="Aharoni" pitchFamily="2" charset="-79"/>
            </a:endParaRPr>
          </a:p>
          <a:p>
            <a:pPr algn="just"/>
            <a:endParaRPr lang="en-US" sz="2400" i="1" dirty="0" smtClean="0">
              <a:latin typeface="Arial Rounded MT Bold" pitchFamily="34" charset="0"/>
              <a:cs typeface="Aharoni" pitchFamily="2" charset="-79"/>
            </a:endParaRPr>
          </a:p>
          <a:p>
            <a:pPr algn="just"/>
            <a:endParaRPr lang="en-US" sz="2400" i="1" dirty="0" smtClean="0">
              <a:latin typeface="Arial Rounded MT Bold" pitchFamily="34" charset="0"/>
              <a:cs typeface="Aharoni" pitchFamily="2" charset="-79"/>
            </a:endParaRPr>
          </a:p>
          <a:p>
            <a:pPr algn="just"/>
            <a:endParaRPr lang="en-US" sz="2400" dirty="0" smtClean="0">
              <a:latin typeface="Arial Rounded MT Bold" pitchFamily="34" charset="0"/>
              <a:cs typeface="Aharoni" pitchFamily="2" charset="-79"/>
            </a:endParaRPr>
          </a:p>
          <a:p>
            <a:pPr algn="just"/>
            <a:endParaRPr lang="en-US" sz="2400" dirty="0" smtClean="0">
              <a:latin typeface="Arial Rounded MT Bold" pitchFamily="34" charset="0"/>
              <a:cs typeface="Aharoni" pitchFamily="2" charset="-79"/>
            </a:endParaRPr>
          </a:p>
          <a:p>
            <a:pPr algn="just"/>
            <a:endParaRPr lang="en-US" sz="2400" dirty="0" smtClean="0">
              <a:latin typeface="Arial Rounded MT Bold" pitchFamily="34" charset="0"/>
              <a:cs typeface="Aharoni" pitchFamily="2" charset="-79"/>
            </a:endParaRPr>
          </a:p>
          <a:p>
            <a:pPr algn="just"/>
            <a:endParaRPr lang="en-US" sz="2400" dirty="0" smtClean="0">
              <a:latin typeface="Arial Rounded MT Bold" pitchFamily="34" charset="0"/>
              <a:cs typeface="Aharoni" pitchFamily="2" charset="-79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Generation times vary markedly with the species of microorganism and environmental conditions. They range from less than 10 minutes (0.17 hours) for a few bacteria to several days with some </a:t>
            </a:r>
            <a:r>
              <a:rPr lang="en-US" sz="2400" dirty="0" err="1" smtClean="0">
                <a:latin typeface="Arial Rounded MT Bold" pitchFamily="34" charset="0"/>
                <a:cs typeface="Aharoni" pitchFamily="2" charset="-79"/>
              </a:rPr>
              <a:t>eucaryotic</a:t>
            </a:r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 microorganisms. Generation</a:t>
            </a:r>
            <a:r>
              <a:rPr lang="en-US" sz="2400" b="1" dirty="0" smtClean="0"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2400" dirty="0" smtClean="0">
                <a:latin typeface="Arial Rounded MT Bold" pitchFamily="34" charset="0"/>
                <a:cs typeface="Aharoni" pitchFamily="2" charset="-79"/>
              </a:rPr>
              <a:t>times in nature are usually much longer than in culture.</a:t>
            </a:r>
            <a:endParaRPr lang="en-US" sz="2400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489603" cy="170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143000"/>
            <a:ext cx="533400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3000"/>
            <a:ext cx="444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218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Slide 1</vt:lpstr>
      <vt:lpstr>Generation Time (Doubling time)</vt:lpstr>
      <vt:lpstr>The Mathematics of Growth</vt:lpstr>
      <vt:lpstr>Bacterial Generation (Doubling) Time</vt:lpstr>
      <vt:lpstr>Slide 5</vt:lpstr>
      <vt:lpstr>Exponential Population Growth</vt:lpstr>
      <vt:lpstr>Measurement of Growth Rate and  Generation Time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Daddy</dc:creator>
  <cp:lastModifiedBy>dell</cp:lastModifiedBy>
  <cp:revision>5</cp:revision>
  <dcterms:created xsi:type="dcterms:W3CDTF">2006-08-16T00:00:00Z</dcterms:created>
  <dcterms:modified xsi:type="dcterms:W3CDTF">2020-08-28T06:30:06Z</dcterms:modified>
</cp:coreProperties>
</file>