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322" r:id="rId2"/>
    <p:sldId id="329" r:id="rId3"/>
    <p:sldId id="257" r:id="rId4"/>
    <p:sldId id="328" r:id="rId5"/>
    <p:sldId id="330" r:id="rId6"/>
    <p:sldId id="331" r:id="rId7"/>
    <p:sldId id="323" r:id="rId8"/>
    <p:sldId id="324" r:id="rId9"/>
    <p:sldId id="333" r:id="rId10"/>
    <p:sldId id="340" r:id="rId11"/>
    <p:sldId id="334" r:id="rId12"/>
    <p:sldId id="335" r:id="rId13"/>
    <p:sldId id="336" r:id="rId14"/>
    <p:sldId id="337" r:id="rId15"/>
    <p:sldId id="338" r:id="rId16"/>
    <p:sldId id="341" r:id="rId17"/>
    <p:sldId id="339" r:id="rId18"/>
    <p:sldId id="344" r:id="rId19"/>
    <p:sldId id="354" r:id="rId20"/>
    <p:sldId id="345" r:id="rId21"/>
    <p:sldId id="342" r:id="rId22"/>
    <p:sldId id="347" r:id="rId23"/>
    <p:sldId id="348" r:id="rId24"/>
    <p:sldId id="349" r:id="rId25"/>
    <p:sldId id="346" r:id="rId26"/>
    <p:sldId id="351" r:id="rId27"/>
    <p:sldId id="350" r:id="rId28"/>
    <p:sldId id="343" r:id="rId29"/>
    <p:sldId id="352" r:id="rId30"/>
    <p:sldId id="353" r:id="rId31"/>
    <p:sldId id="355" r:id="rId32"/>
    <p:sldId id="356" r:id="rId33"/>
    <p:sldId id="357" r:id="rId34"/>
    <p:sldId id="358" r:id="rId35"/>
    <p:sldId id="359" r:id="rId36"/>
    <p:sldId id="360" r:id="rId37"/>
    <p:sldId id="361" r:id="rId38"/>
    <p:sldId id="362" r:id="rId39"/>
    <p:sldId id="363" r:id="rId40"/>
    <p:sldId id="364" r:id="rId41"/>
    <p:sldId id="365" r:id="rId42"/>
    <p:sldId id="366" r:id="rId43"/>
    <p:sldId id="367" r:id="rId44"/>
    <p:sldId id="368" r:id="rId45"/>
    <p:sldId id="369" r:id="rId46"/>
    <p:sldId id="370" r:id="rId47"/>
    <p:sldId id="371" r:id="rId48"/>
    <p:sldId id="372" r:id="rId49"/>
    <p:sldId id="373" r:id="rId50"/>
    <p:sldId id="374" r:id="rId51"/>
    <p:sldId id="375" r:id="rId52"/>
    <p:sldId id="376" r:id="rId53"/>
    <p:sldId id="377" r:id="rId54"/>
    <p:sldId id="378" r:id="rId55"/>
    <p:sldId id="379" r:id="rId56"/>
    <p:sldId id="380" r:id="rId57"/>
    <p:sldId id="381" r:id="rId58"/>
    <p:sldId id="382" r:id="rId59"/>
    <p:sldId id="383" r:id="rId60"/>
    <p:sldId id="384" r:id="rId61"/>
    <p:sldId id="385" r:id="rId62"/>
    <p:sldId id="386" r:id="rId63"/>
    <p:sldId id="387" r:id="rId64"/>
    <p:sldId id="388" r:id="rId65"/>
    <p:sldId id="389" r:id="rId66"/>
    <p:sldId id="390" r:id="rId67"/>
    <p:sldId id="391" r:id="rId68"/>
    <p:sldId id="392"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D760D"/>
    <a:srgbClr val="0000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3A1941-2AB1-87C9-AEA9-6652C0A0E471}" v="2" dt="2020-07-11T02:17:09.317"/>
    <p1510:client id="{844AC31B-8E77-6CCB-09F1-B127BFC8AAEC}" v="792" dt="2020-07-09T17:41:56.414"/>
    <p1510:client id="{8777933B-CE21-3CBD-9711-A5396EE64BBC}" v="949" dt="2020-07-11T08:25:33.113"/>
    <p1510:client id="{90BAE1E0-82EB-F11F-30C7-39ECF05F3D13}" v="34" dt="2020-07-11T03:05:48.935"/>
    <p1510:client id="{92A7DB99-DDC9-F901-0D23-405B9761EAEA}" v="621" dt="2020-07-09T18:11:41.566"/>
    <p1510:client id="{D6A80707-2F1F-2A46-9E53-8C42783DA590}" v="1666" dt="2020-07-09T18:02:48.8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972" autoAdjust="0"/>
    <p:restoredTop sz="94660"/>
  </p:normalViewPr>
  <p:slideViewPr>
    <p:cSldViewPr snapToGrid="0">
      <p:cViewPr varScale="1">
        <p:scale>
          <a:sx n="69" d="100"/>
          <a:sy n="69" d="100"/>
        </p:scale>
        <p:origin x="-96" y="-19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0FF4A-4C33-45EC-BDE3-9B9D45B949ED}"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IN"/>
        </a:p>
      </dgm:t>
    </dgm:pt>
    <dgm:pt modelId="{D92FEE74-67C8-45FD-B546-E98CE702836F}">
      <dgm:prSet phldrT="[Text]"/>
      <dgm:spPr/>
      <dgm:t>
        <a:bodyPr/>
        <a:lstStyle/>
        <a:p>
          <a:r>
            <a:rPr lang="en-IN" b="1" dirty="0" smtClean="0">
              <a:solidFill>
                <a:srgbClr val="FF0000"/>
              </a:solidFill>
            </a:rPr>
            <a:t>ALGOL </a:t>
          </a:r>
          <a:endParaRPr lang="en-IN" b="1" dirty="0">
            <a:solidFill>
              <a:srgbClr val="FF0000"/>
            </a:solidFill>
          </a:endParaRPr>
        </a:p>
      </dgm:t>
    </dgm:pt>
    <dgm:pt modelId="{416996CF-B71A-4790-B98F-438AE258D07C}" type="parTrans" cxnId="{8580C5E8-0D36-40C2-9170-6DCD5040BE57}">
      <dgm:prSet/>
      <dgm:spPr/>
      <dgm:t>
        <a:bodyPr/>
        <a:lstStyle/>
        <a:p>
          <a:endParaRPr lang="en-IN"/>
        </a:p>
      </dgm:t>
    </dgm:pt>
    <dgm:pt modelId="{BFAD70B0-EB22-4A60-ABE5-6576741006EB}" type="sibTrans" cxnId="{8580C5E8-0D36-40C2-9170-6DCD5040BE57}">
      <dgm:prSet/>
      <dgm:spPr/>
      <dgm:t>
        <a:bodyPr/>
        <a:lstStyle/>
        <a:p>
          <a:endParaRPr lang="en-IN"/>
        </a:p>
      </dgm:t>
    </dgm:pt>
    <dgm:pt modelId="{D01CF78F-C5CD-4A23-A1F3-1023DDC5FD1B}">
      <dgm:prSet phldrT="[Text]"/>
      <dgm:spPr/>
      <dgm:t>
        <a:bodyPr/>
        <a:lstStyle/>
        <a:p>
          <a:r>
            <a:rPr lang="en-IN" b="1" dirty="0" smtClean="0">
              <a:solidFill>
                <a:srgbClr val="FF0000"/>
              </a:solidFill>
            </a:rPr>
            <a:t>BCPL </a:t>
          </a:r>
          <a:endParaRPr lang="en-IN" b="1" dirty="0">
            <a:solidFill>
              <a:srgbClr val="FF0000"/>
            </a:solidFill>
          </a:endParaRPr>
        </a:p>
      </dgm:t>
    </dgm:pt>
    <dgm:pt modelId="{FEED9D33-00A7-4DDF-A297-8B187509FBF7}" type="parTrans" cxnId="{BF03F411-6F02-45EB-BEB5-07A8462CFEFD}">
      <dgm:prSet/>
      <dgm:spPr/>
      <dgm:t>
        <a:bodyPr/>
        <a:lstStyle/>
        <a:p>
          <a:endParaRPr lang="en-IN"/>
        </a:p>
      </dgm:t>
    </dgm:pt>
    <dgm:pt modelId="{ABFC0D9A-5067-4D8C-8490-517285ECB527}" type="sibTrans" cxnId="{BF03F411-6F02-45EB-BEB5-07A8462CFEFD}">
      <dgm:prSet/>
      <dgm:spPr/>
      <dgm:t>
        <a:bodyPr/>
        <a:lstStyle/>
        <a:p>
          <a:endParaRPr lang="en-IN"/>
        </a:p>
      </dgm:t>
    </dgm:pt>
    <dgm:pt modelId="{91CF071F-2319-4018-B27B-CC290F46D401}">
      <dgm:prSet phldrT="[Text]"/>
      <dgm:spPr/>
      <dgm:t>
        <a:bodyPr/>
        <a:lstStyle/>
        <a:p>
          <a:r>
            <a:rPr lang="en-IN" b="1" dirty="0" smtClean="0">
              <a:solidFill>
                <a:srgbClr val="FF0000"/>
              </a:solidFill>
            </a:rPr>
            <a:t>B </a:t>
          </a:r>
          <a:endParaRPr lang="en-IN" b="1" dirty="0">
            <a:solidFill>
              <a:srgbClr val="FF0000"/>
            </a:solidFill>
          </a:endParaRPr>
        </a:p>
      </dgm:t>
    </dgm:pt>
    <dgm:pt modelId="{D0F46E34-E709-4743-ADBF-DF5BE03A663C}" type="parTrans" cxnId="{E11D1E2D-FC37-40BB-86AB-C0F879E5A98F}">
      <dgm:prSet/>
      <dgm:spPr/>
      <dgm:t>
        <a:bodyPr/>
        <a:lstStyle/>
        <a:p>
          <a:endParaRPr lang="en-IN"/>
        </a:p>
      </dgm:t>
    </dgm:pt>
    <dgm:pt modelId="{A577B7AD-1311-48E2-996C-61509733E68D}" type="sibTrans" cxnId="{E11D1E2D-FC37-40BB-86AB-C0F879E5A98F}">
      <dgm:prSet/>
      <dgm:spPr/>
      <dgm:t>
        <a:bodyPr/>
        <a:lstStyle/>
        <a:p>
          <a:endParaRPr lang="en-IN"/>
        </a:p>
      </dgm:t>
    </dgm:pt>
    <dgm:pt modelId="{2EC7CA23-7728-4C2D-8222-F6927F3295F2}">
      <dgm:prSet phldrT="[Text]"/>
      <dgm:spPr/>
      <dgm:t>
        <a:bodyPr/>
        <a:lstStyle/>
        <a:p>
          <a:r>
            <a:rPr lang="en-IN" b="1" dirty="0" smtClean="0">
              <a:solidFill>
                <a:srgbClr val="FF0000"/>
              </a:solidFill>
            </a:rPr>
            <a:t>C </a:t>
          </a:r>
          <a:endParaRPr lang="en-IN" b="1" dirty="0">
            <a:solidFill>
              <a:srgbClr val="FF0000"/>
            </a:solidFill>
          </a:endParaRPr>
        </a:p>
      </dgm:t>
    </dgm:pt>
    <dgm:pt modelId="{160E4A4E-DE32-47FA-A44E-C6FFEA2BBC0B}" type="parTrans" cxnId="{CBFF8946-DEA1-4C22-A18C-40E364B1DACD}">
      <dgm:prSet/>
      <dgm:spPr/>
      <dgm:t>
        <a:bodyPr/>
        <a:lstStyle/>
        <a:p>
          <a:endParaRPr lang="en-IN"/>
        </a:p>
      </dgm:t>
    </dgm:pt>
    <dgm:pt modelId="{304C8A4B-555E-409F-A715-72ED4C0E85AE}" type="sibTrans" cxnId="{CBFF8946-DEA1-4C22-A18C-40E364B1DACD}">
      <dgm:prSet/>
      <dgm:spPr/>
      <dgm:t>
        <a:bodyPr/>
        <a:lstStyle/>
        <a:p>
          <a:endParaRPr lang="en-IN"/>
        </a:p>
      </dgm:t>
    </dgm:pt>
    <dgm:pt modelId="{9215E83B-AFBB-4CE7-BE18-BB65863E1F86}">
      <dgm:prSet phldrT="[Text]"/>
      <dgm:spPr/>
      <dgm:t>
        <a:bodyPr/>
        <a:lstStyle/>
        <a:p>
          <a:r>
            <a:rPr lang="en-IN" b="1" dirty="0" smtClean="0">
              <a:solidFill>
                <a:srgbClr val="FF0000"/>
              </a:solidFill>
            </a:rPr>
            <a:t>ANSI C</a:t>
          </a:r>
          <a:endParaRPr lang="en-IN" b="1" dirty="0">
            <a:solidFill>
              <a:srgbClr val="FF0000"/>
            </a:solidFill>
          </a:endParaRPr>
        </a:p>
      </dgm:t>
    </dgm:pt>
    <dgm:pt modelId="{2FD9095F-F2DA-49CE-B851-AC24F4AAEF84}" type="parTrans" cxnId="{5987FD5E-7C7F-4751-A3CF-3D000C7BB879}">
      <dgm:prSet/>
      <dgm:spPr/>
      <dgm:t>
        <a:bodyPr/>
        <a:lstStyle/>
        <a:p>
          <a:endParaRPr lang="en-IN"/>
        </a:p>
      </dgm:t>
    </dgm:pt>
    <dgm:pt modelId="{C329955F-D64F-4366-B779-9AC17DF38636}" type="sibTrans" cxnId="{5987FD5E-7C7F-4751-A3CF-3D000C7BB879}">
      <dgm:prSet/>
      <dgm:spPr/>
      <dgm:t>
        <a:bodyPr/>
        <a:lstStyle/>
        <a:p>
          <a:endParaRPr lang="en-IN"/>
        </a:p>
      </dgm:t>
    </dgm:pt>
    <dgm:pt modelId="{58AFE6FC-33A6-40FF-A94B-9464E1304AB9}">
      <dgm:prSet phldrT="[Text]"/>
      <dgm:spPr/>
      <dgm:t>
        <a:bodyPr/>
        <a:lstStyle/>
        <a:p>
          <a:r>
            <a:rPr lang="en-IN" b="1" dirty="0" smtClean="0">
              <a:solidFill>
                <a:srgbClr val="FF0000"/>
              </a:solidFill>
            </a:rPr>
            <a:t>ISO C </a:t>
          </a:r>
          <a:endParaRPr lang="en-IN" b="1" dirty="0">
            <a:solidFill>
              <a:srgbClr val="FF0000"/>
            </a:solidFill>
          </a:endParaRPr>
        </a:p>
      </dgm:t>
    </dgm:pt>
    <dgm:pt modelId="{AD31D548-0AAA-4A32-B1DD-449795FC372B}" type="parTrans" cxnId="{1BFBFA8B-4FA3-46BC-92C2-E3E659A908F1}">
      <dgm:prSet/>
      <dgm:spPr/>
      <dgm:t>
        <a:bodyPr/>
        <a:lstStyle/>
        <a:p>
          <a:endParaRPr lang="en-IN"/>
        </a:p>
      </dgm:t>
    </dgm:pt>
    <dgm:pt modelId="{B7C63911-D43A-4B90-8CE4-87937FFAD8E6}" type="sibTrans" cxnId="{1BFBFA8B-4FA3-46BC-92C2-E3E659A908F1}">
      <dgm:prSet/>
      <dgm:spPr/>
      <dgm:t>
        <a:bodyPr/>
        <a:lstStyle/>
        <a:p>
          <a:endParaRPr lang="en-IN"/>
        </a:p>
      </dgm:t>
    </dgm:pt>
    <dgm:pt modelId="{6BDBE349-9C6D-4B19-B8A5-365556E430DF}">
      <dgm:prSet phldrT="[Text]"/>
      <dgm:spPr/>
      <dgm:t>
        <a:bodyPr/>
        <a:lstStyle/>
        <a:p>
          <a:r>
            <a:rPr lang="en-IN" b="1" dirty="0" smtClean="0">
              <a:solidFill>
                <a:srgbClr val="FF0000"/>
              </a:solidFill>
            </a:rPr>
            <a:t>C99/C18/C2X </a:t>
          </a:r>
          <a:endParaRPr lang="en-IN" b="1" dirty="0">
            <a:solidFill>
              <a:srgbClr val="FF0000"/>
            </a:solidFill>
          </a:endParaRPr>
        </a:p>
      </dgm:t>
    </dgm:pt>
    <dgm:pt modelId="{F562E2B8-5AF8-4B79-B03A-7BFB3C50F0DC}" type="parTrans" cxnId="{46315511-87E0-4630-9569-A28B44F586BB}">
      <dgm:prSet/>
      <dgm:spPr/>
      <dgm:t>
        <a:bodyPr/>
        <a:lstStyle/>
        <a:p>
          <a:endParaRPr lang="en-IN"/>
        </a:p>
      </dgm:t>
    </dgm:pt>
    <dgm:pt modelId="{F55C6A78-9E04-4B29-BBC2-66FF16E08A4D}" type="sibTrans" cxnId="{46315511-87E0-4630-9569-A28B44F586BB}">
      <dgm:prSet/>
      <dgm:spPr/>
      <dgm:t>
        <a:bodyPr/>
        <a:lstStyle/>
        <a:p>
          <a:endParaRPr lang="en-IN"/>
        </a:p>
      </dgm:t>
    </dgm:pt>
    <dgm:pt modelId="{9BE25BAF-DCB8-43F2-9CFC-E349A580D4CF}" type="pres">
      <dgm:prSet presAssocID="{EAA0FF4A-4C33-45EC-BDE3-9B9D45B949ED}" presName="Name0" presStyleCnt="0">
        <dgm:presLayoutVars>
          <dgm:dir/>
          <dgm:animLvl val="lvl"/>
          <dgm:resizeHandles val="exact"/>
        </dgm:presLayoutVars>
      </dgm:prSet>
      <dgm:spPr/>
      <dgm:t>
        <a:bodyPr/>
        <a:lstStyle/>
        <a:p>
          <a:endParaRPr lang="en-IN"/>
        </a:p>
      </dgm:t>
    </dgm:pt>
    <dgm:pt modelId="{760ACB43-1875-47FD-A913-7C062453F468}" type="pres">
      <dgm:prSet presAssocID="{D92FEE74-67C8-45FD-B546-E98CE702836F}" presName="linNode" presStyleCnt="0"/>
      <dgm:spPr/>
    </dgm:pt>
    <dgm:pt modelId="{16BBFF68-88E8-44E1-B5FD-B09EF9DC3F23}" type="pres">
      <dgm:prSet presAssocID="{D92FEE74-67C8-45FD-B546-E98CE702836F}" presName="parentText" presStyleLbl="node1" presStyleIdx="0" presStyleCnt="7">
        <dgm:presLayoutVars>
          <dgm:chMax val="1"/>
          <dgm:bulletEnabled val="1"/>
        </dgm:presLayoutVars>
      </dgm:prSet>
      <dgm:spPr/>
      <dgm:t>
        <a:bodyPr/>
        <a:lstStyle/>
        <a:p>
          <a:endParaRPr lang="en-IN"/>
        </a:p>
      </dgm:t>
    </dgm:pt>
    <dgm:pt modelId="{C98E29D4-798B-45C3-BC1F-075175570BBB}" type="pres">
      <dgm:prSet presAssocID="{BFAD70B0-EB22-4A60-ABE5-6576741006EB}" presName="sp" presStyleCnt="0"/>
      <dgm:spPr/>
    </dgm:pt>
    <dgm:pt modelId="{02FE9F1B-1711-42E6-B15F-76E1267D38E5}" type="pres">
      <dgm:prSet presAssocID="{D01CF78F-C5CD-4A23-A1F3-1023DDC5FD1B}" presName="linNode" presStyleCnt="0"/>
      <dgm:spPr/>
    </dgm:pt>
    <dgm:pt modelId="{2A99770A-4E74-4022-8C75-0E58CA44B22B}" type="pres">
      <dgm:prSet presAssocID="{D01CF78F-C5CD-4A23-A1F3-1023DDC5FD1B}" presName="parentText" presStyleLbl="node1" presStyleIdx="1" presStyleCnt="7">
        <dgm:presLayoutVars>
          <dgm:chMax val="1"/>
          <dgm:bulletEnabled val="1"/>
        </dgm:presLayoutVars>
      </dgm:prSet>
      <dgm:spPr/>
      <dgm:t>
        <a:bodyPr/>
        <a:lstStyle/>
        <a:p>
          <a:endParaRPr lang="en-IN"/>
        </a:p>
      </dgm:t>
    </dgm:pt>
    <dgm:pt modelId="{C54EE822-F7F5-4BE5-A861-5D5A5BAFBA60}" type="pres">
      <dgm:prSet presAssocID="{ABFC0D9A-5067-4D8C-8490-517285ECB527}" presName="sp" presStyleCnt="0"/>
      <dgm:spPr/>
    </dgm:pt>
    <dgm:pt modelId="{C1564122-8C1D-45B3-9E8B-1FD60D13589E}" type="pres">
      <dgm:prSet presAssocID="{91CF071F-2319-4018-B27B-CC290F46D401}" presName="linNode" presStyleCnt="0"/>
      <dgm:spPr/>
    </dgm:pt>
    <dgm:pt modelId="{8F8D7206-073A-4CC0-BFC9-01E1A5D47156}" type="pres">
      <dgm:prSet presAssocID="{91CF071F-2319-4018-B27B-CC290F46D401}" presName="parentText" presStyleLbl="node1" presStyleIdx="2" presStyleCnt="7">
        <dgm:presLayoutVars>
          <dgm:chMax val="1"/>
          <dgm:bulletEnabled val="1"/>
        </dgm:presLayoutVars>
      </dgm:prSet>
      <dgm:spPr/>
      <dgm:t>
        <a:bodyPr/>
        <a:lstStyle/>
        <a:p>
          <a:endParaRPr lang="en-IN"/>
        </a:p>
      </dgm:t>
    </dgm:pt>
    <dgm:pt modelId="{20C8A1D0-39ED-4578-9268-9EAEA03D9E42}" type="pres">
      <dgm:prSet presAssocID="{A577B7AD-1311-48E2-996C-61509733E68D}" presName="sp" presStyleCnt="0"/>
      <dgm:spPr/>
    </dgm:pt>
    <dgm:pt modelId="{4DADC8DF-3D90-4F57-9D6F-F239828233A4}" type="pres">
      <dgm:prSet presAssocID="{2EC7CA23-7728-4C2D-8222-F6927F3295F2}" presName="linNode" presStyleCnt="0"/>
      <dgm:spPr/>
    </dgm:pt>
    <dgm:pt modelId="{C107EB4F-1931-45FE-AAA7-0082A489F213}" type="pres">
      <dgm:prSet presAssocID="{2EC7CA23-7728-4C2D-8222-F6927F3295F2}" presName="parentText" presStyleLbl="node1" presStyleIdx="3" presStyleCnt="7">
        <dgm:presLayoutVars>
          <dgm:chMax val="1"/>
          <dgm:bulletEnabled val="1"/>
        </dgm:presLayoutVars>
      </dgm:prSet>
      <dgm:spPr/>
      <dgm:t>
        <a:bodyPr/>
        <a:lstStyle/>
        <a:p>
          <a:endParaRPr lang="en-IN"/>
        </a:p>
      </dgm:t>
    </dgm:pt>
    <dgm:pt modelId="{8C6DA8EF-905A-4412-979E-063007F2E3D7}" type="pres">
      <dgm:prSet presAssocID="{304C8A4B-555E-409F-A715-72ED4C0E85AE}" presName="sp" presStyleCnt="0"/>
      <dgm:spPr/>
    </dgm:pt>
    <dgm:pt modelId="{6139435C-2617-408C-8B32-130D3F911B1C}" type="pres">
      <dgm:prSet presAssocID="{9215E83B-AFBB-4CE7-BE18-BB65863E1F86}" presName="linNode" presStyleCnt="0"/>
      <dgm:spPr/>
    </dgm:pt>
    <dgm:pt modelId="{D8791CD9-8E2F-4E34-8E2E-52358C25F331}" type="pres">
      <dgm:prSet presAssocID="{9215E83B-AFBB-4CE7-BE18-BB65863E1F86}" presName="parentText" presStyleLbl="node1" presStyleIdx="4" presStyleCnt="7">
        <dgm:presLayoutVars>
          <dgm:chMax val="1"/>
          <dgm:bulletEnabled val="1"/>
        </dgm:presLayoutVars>
      </dgm:prSet>
      <dgm:spPr/>
      <dgm:t>
        <a:bodyPr/>
        <a:lstStyle/>
        <a:p>
          <a:endParaRPr lang="en-IN"/>
        </a:p>
      </dgm:t>
    </dgm:pt>
    <dgm:pt modelId="{C52FF5CC-7C06-4A22-B0BA-B5B2DAD79A99}" type="pres">
      <dgm:prSet presAssocID="{C329955F-D64F-4366-B779-9AC17DF38636}" presName="sp" presStyleCnt="0"/>
      <dgm:spPr/>
    </dgm:pt>
    <dgm:pt modelId="{A640330E-AF89-4379-A7B4-218DA9458587}" type="pres">
      <dgm:prSet presAssocID="{58AFE6FC-33A6-40FF-A94B-9464E1304AB9}" presName="linNode" presStyleCnt="0"/>
      <dgm:spPr/>
    </dgm:pt>
    <dgm:pt modelId="{01CFB477-DD54-4775-93A6-C6C5A7370788}" type="pres">
      <dgm:prSet presAssocID="{58AFE6FC-33A6-40FF-A94B-9464E1304AB9}" presName="parentText" presStyleLbl="node1" presStyleIdx="5" presStyleCnt="7">
        <dgm:presLayoutVars>
          <dgm:chMax val="1"/>
          <dgm:bulletEnabled val="1"/>
        </dgm:presLayoutVars>
      </dgm:prSet>
      <dgm:spPr/>
      <dgm:t>
        <a:bodyPr/>
        <a:lstStyle/>
        <a:p>
          <a:endParaRPr lang="en-IN"/>
        </a:p>
      </dgm:t>
    </dgm:pt>
    <dgm:pt modelId="{EC42D0AB-0CF7-4B2B-9131-4819C651D55F}" type="pres">
      <dgm:prSet presAssocID="{B7C63911-D43A-4B90-8CE4-87937FFAD8E6}" presName="sp" presStyleCnt="0"/>
      <dgm:spPr/>
    </dgm:pt>
    <dgm:pt modelId="{8157C307-C357-4F36-AD6E-77922533C057}" type="pres">
      <dgm:prSet presAssocID="{6BDBE349-9C6D-4B19-B8A5-365556E430DF}" presName="linNode" presStyleCnt="0"/>
      <dgm:spPr/>
    </dgm:pt>
    <dgm:pt modelId="{D965BF94-33C0-4721-94B8-54EBC2707443}" type="pres">
      <dgm:prSet presAssocID="{6BDBE349-9C6D-4B19-B8A5-365556E430DF}" presName="parentText" presStyleLbl="node1" presStyleIdx="6" presStyleCnt="7">
        <dgm:presLayoutVars>
          <dgm:chMax val="1"/>
          <dgm:bulletEnabled val="1"/>
        </dgm:presLayoutVars>
      </dgm:prSet>
      <dgm:spPr/>
      <dgm:t>
        <a:bodyPr/>
        <a:lstStyle/>
        <a:p>
          <a:endParaRPr lang="en-IN"/>
        </a:p>
      </dgm:t>
    </dgm:pt>
  </dgm:ptLst>
  <dgm:cxnLst>
    <dgm:cxn modelId="{5987FD5E-7C7F-4751-A3CF-3D000C7BB879}" srcId="{EAA0FF4A-4C33-45EC-BDE3-9B9D45B949ED}" destId="{9215E83B-AFBB-4CE7-BE18-BB65863E1F86}" srcOrd="4" destOrd="0" parTransId="{2FD9095F-F2DA-49CE-B851-AC24F4AAEF84}" sibTransId="{C329955F-D64F-4366-B779-9AC17DF38636}"/>
    <dgm:cxn modelId="{1BFBFA8B-4FA3-46BC-92C2-E3E659A908F1}" srcId="{EAA0FF4A-4C33-45EC-BDE3-9B9D45B949ED}" destId="{58AFE6FC-33A6-40FF-A94B-9464E1304AB9}" srcOrd="5" destOrd="0" parTransId="{AD31D548-0AAA-4A32-B1DD-449795FC372B}" sibTransId="{B7C63911-D43A-4B90-8CE4-87937FFAD8E6}"/>
    <dgm:cxn modelId="{469D37BD-A7A7-4D21-8AE3-238A622DA3F7}" type="presOf" srcId="{D92FEE74-67C8-45FD-B546-E98CE702836F}" destId="{16BBFF68-88E8-44E1-B5FD-B09EF9DC3F23}" srcOrd="0" destOrd="0" presId="urn:microsoft.com/office/officeart/2005/8/layout/vList5"/>
    <dgm:cxn modelId="{CBFF8946-DEA1-4C22-A18C-40E364B1DACD}" srcId="{EAA0FF4A-4C33-45EC-BDE3-9B9D45B949ED}" destId="{2EC7CA23-7728-4C2D-8222-F6927F3295F2}" srcOrd="3" destOrd="0" parTransId="{160E4A4E-DE32-47FA-A44E-C6FFEA2BBC0B}" sibTransId="{304C8A4B-555E-409F-A715-72ED4C0E85AE}"/>
    <dgm:cxn modelId="{327C845B-00D7-484B-B1D3-A385F425A6C0}" type="presOf" srcId="{EAA0FF4A-4C33-45EC-BDE3-9B9D45B949ED}" destId="{9BE25BAF-DCB8-43F2-9CFC-E349A580D4CF}" srcOrd="0" destOrd="0" presId="urn:microsoft.com/office/officeart/2005/8/layout/vList5"/>
    <dgm:cxn modelId="{6567A28A-4F25-4C97-B5D2-7C0A17DDDAE5}" type="presOf" srcId="{6BDBE349-9C6D-4B19-B8A5-365556E430DF}" destId="{D965BF94-33C0-4721-94B8-54EBC2707443}" srcOrd="0" destOrd="0" presId="urn:microsoft.com/office/officeart/2005/8/layout/vList5"/>
    <dgm:cxn modelId="{EDF7FB11-AE73-4F31-8A7A-F8921DDD3B78}" type="presOf" srcId="{2EC7CA23-7728-4C2D-8222-F6927F3295F2}" destId="{C107EB4F-1931-45FE-AAA7-0082A489F213}" srcOrd="0" destOrd="0" presId="urn:microsoft.com/office/officeart/2005/8/layout/vList5"/>
    <dgm:cxn modelId="{56F25EF0-D5D7-4966-ADEB-24F0DFBAB45F}" type="presOf" srcId="{9215E83B-AFBB-4CE7-BE18-BB65863E1F86}" destId="{D8791CD9-8E2F-4E34-8E2E-52358C25F331}" srcOrd="0" destOrd="0" presId="urn:microsoft.com/office/officeart/2005/8/layout/vList5"/>
    <dgm:cxn modelId="{A9E352D4-05F3-4648-AD5F-F1B1B5EC7E32}" type="presOf" srcId="{58AFE6FC-33A6-40FF-A94B-9464E1304AB9}" destId="{01CFB477-DD54-4775-93A6-C6C5A7370788}" srcOrd="0" destOrd="0" presId="urn:microsoft.com/office/officeart/2005/8/layout/vList5"/>
    <dgm:cxn modelId="{BF03F411-6F02-45EB-BEB5-07A8462CFEFD}" srcId="{EAA0FF4A-4C33-45EC-BDE3-9B9D45B949ED}" destId="{D01CF78F-C5CD-4A23-A1F3-1023DDC5FD1B}" srcOrd="1" destOrd="0" parTransId="{FEED9D33-00A7-4DDF-A297-8B187509FBF7}" sibTransId="{ABFC0D9A-5067-4D8C-8490-517285ECB527}"/>
    <dgm:cxn modelId="{8580C5E8-0D36-40C2-9170-6DCD5040BE57}" srcId="{EAA0FF4A-4C33-45EC-BDE3-9B9D45B949ED}" destId="{D92FEE74-67C8-45FD-B546-E98CE702836F}" srcOrd="0" destOrd="0" parTransId="{416996CF-B71A-4790-B98F-438AE258D07C}" sibTransId="{BFAD70B0-EB22-4A60-ABE5-6576741006EB}"/>
    <dgm:cxn modelId="{CAA09CE9-3E4E-49AB-BFEF-5F7A91618934}" type="presOf" srcId="{91CF071F-2319-4018-B27B-CC290F46D401}" destId="{8F8D7206-073A-4CC0-BFC9-01E1A5D47156}" srcOrd="0" destOrd="0" presId="urn:microsoft.com/office/officeart/2005/8/layout/vList5"/>
    <dgm:cxn modelId="{67B17729-0005-4CF8-BEF3-12DA9252A1A2}" type="presOf" srcId="{D01CF78F-C5CD-4A23-A1F3-1023DDC5FD1B}" destId="{2A99770A-4E74-4022-8C75-0E58CA44B22B}" srcOrd="0" destOrd="0" presId="urn:microsoft.com/office/officeart/2005/8/layout/vList5"/>
    <dgm:cxn modelId="{E11D1E2D-FC37-40BB-86AB-C0F879E5A98F}" srcId="{EAA0FF4A-4C33-45EC-BDE3-9B9D45B949ED}" destId="{91CF071F-2319-4018-B27B-CC290F46D401}" srcOrd="2" destOrd="0" parTransId="{D0F46E34-E709-4743-ADBF-DF5BE03A663C}" sibTransId="{A577B7AD-1311-48E2-996C-61509733E68D}"/>
    <dgm:cxn modelId="{46315511-87E0-4630-9569-A28B44F586BB}" srcId="{EAA0FF4A-4C33-45EC-BDE3-9B9D45B949ED}" destId="{6BDBE349-9C6D-4B19-B8A5-365556E430DF}" srcOrd="6" destOrd="0" parTransId="{F562E2B8-5AF8-4B79-B03A-7BFB3C50F0DC}" sibTransId="{F55C6A78-9E04-4B29-BBC2-66FF16E08A4D}"/>
    <dgm:cxn modelId="{715E79C0-3B43-45CF-9C4B-D864E4D22742}" type="presParOf" srcId="{9BE25BAF-DCB8-43F2-9CFC-E349A580D4CF}" destId="{760ACB43-1875-47FD-A913-7C062453F468}" srcOrd="0" destOrd="0" presId="urn:microsoft.com/office/officeart/2005/8/layout/vList5"/>
    <dgm:cxn modelId="{8B1A3417-56A3-43DE-9666-0764632801BE}" type="presParOf" srcId="{760ACB43-1875-47FD-A913-7C062453F468}" destId="{16BBFF68-88E8-44E1-B5FD-B09EF9DC3F23}" srcOrd="0" destOrd="0" presId="urn:microsoft.com/office/officeart/2005/8/layout/vList5"/>
    <dgm:cxn modelId="{15062CDD-14CE-4FA2-B517-9395247E1904}" type="presParOf" srcId="{9BE25BAF-DCB8-43F2-9CFC-E349A580D4CF}" destId="{C98E29D4-798B-45C3-BC1F-075175570BBB}" srcOrd="1" destOrd="0" presId="urn:microsoft.com/office/officeart/2005/8/layout/vList5"/>
    <dgm:cxn modelId="{FBACFE71-8E3D-4FFA-B6E8-830230FE1F96}" type="presParOf" srcId="{9BE25BAF-DCB8-43F2-9CFC-E349A580D4CF}" destId="{02FE9F1B-1711-42E6-B15F-76E1267D38E5}" srcOrd="2" destOrd="0" presId="urn:microsoft.com/office/officeart/2005/8/layout/vList5"/>
    <dgm:cxn modelId="{26B7CB17-FC28-4BCB-8AF3-B47C2F6C70C0}" type="presParOf" srcId="{02FE9F1B-1711-42E6-B15F-76E1267D38E5}" destId="{2A99770A-4E74-4022-8C75-0E58CA44B22B}" srcOrd="0" destOrd="0" presId="urn:microsoft.com/office/officeart/2005/8/layout/vList5"/>
    <dgm:cxn modelId="{B717521E-43D9-4C85-843F-A214ABA52F3C}" type="presParOf" srcId="{9BE25BAF-DCB8-43F2-9CFC-E349A580D4CF}" destId="{C54EE822-F7F5-4BE5-A861-5D5A5BAFBA60}" srcOrd="3" destOrd="0" presId="urn:microsoft.com/office/officeart/2005/8/layout/vList5"/>
    <dgm:cxn modelId="{D5FFA142-68CE-429D-8B4D-17CEFD29B11A}" type="presParOf" srcId="{9BE25BAF-DCB8-43F2-9CFC-E349A580D4CF}" destId="{C1564122-8C1D-45B3-9E8B-1FD60D13589E}" srcOrd="4" destOrd="0" presId="urn:microsoft.com/office/officeart/2005/8/layout/vList5"/>
    <dgm:cxn modelId="{06D85A22-E388-42CD-9EC4-DB451132BF3F}" type="presParOf" srcId="{C1564122-8C1D-45B3-9E8B-1FD60D13589E}" destId="{8F8D7206-073A-4CC0-BFC9-01E1A5D47156}" srcOrd="0" destOrd="0" presId="urn:microsoft.com/office/officeart/2005/8/layout/vList5"/>
    <dgm:cxn modelId="{A18C722A-07E6-43BB-9A04-23344541DEC9}" type="presParOf" srcId="{9BE25BAF-DCB8-43F2-9CFC-E349A580D4CF}" destId="{20C8A1D0-39ED-4578-9268-9EAEA03D9E42}" srcOrd="5" destOrd="0" presId="urn:microsoft.com/office/officeart/2005/8/layout/vList5"/>
    <dgm:cxn modelId="{D95E1292-144D-40BD-B046-248E32DD43BE}" type="presParOf" srcId="{9BE25BAF-DCB8-43F2-9CFC-E349A580D4CF}" destId="{4DADC8DF-3D90-4F57-9D6F-F239828233A4}" srcOrd="6" destOrd="0" presId="urn:microsoft.com/office/officeart/2005/8/layout/vList5"/>
    <dgm:cxn modelId="{2660F7A3-6957-40A7-ADD3-1DBE7349E12A}" type="presParOf" srcId="{4DADC8DF-3D90-4F57-9D6F-F239828233A4}" destId="{C107EB4F-1931-45FE-AAA7-0082A489F213}" srcOrd="0" destOrd="0" presId="urn:microsoft.com/office/officeart/2005/8/layout/vList5"/>
    <dgm:cxn modelId="{92893EAC-357D-4921-A955-CE58DD3F2CF6}" type="presParOf" srcId="{9BE25BAF-DCB8-43F2-9CFC-E349A580D4CF}" destId="{8C6DA8EF-905A-4412-979E-063007F2E3D7}" srcOrd="7" destOrd="0" presId="urn:microsoft.com/office/officeart/2005/8/layout/vList5"/>
    <dgm:cxn modelId="{BE2A984E-B477-427F-A61B-1EB3040C42AD}" type="presParOf" srcId="{9BE25BAF-DCB8-43F2-9CFC-E349A580D4CF}" destId="{6139435C-2617-408C-8B32-130D3F911B1C}" srcOrd="8" destOrd="0" presId="urn:microsoft.com/office/officeart/2005/8/layout/vList5"/>
    <dgm:cxn modelId="{08C9B90D-CDEA-4E59-ACEE-B398057F253C}" type="presParOf" srcId="{6139435C-2617-408C-8B32-130D3F911B1C}" destId="{D8791CD9-8E2F-4E34-8E2E-52358C25F331}" srcOrd="0" destOrd="0" presId="urn:microsoft.com/office/officeart/2005/8/layout/vList5"/>
    <dgm:cxn modelId="{6F2BBF3C-C34F-44AD-B69B-00EF24A613F2}" type="presParOf" srcId="{9BE25BAF-DCB8-43F2-9CFC-E349A580D4CF}" destId="{C52FF5CC-7C06-4A22-B0BA-B5B2DAD79A99}" srcOrd="9" destOrd="0" presId="urn:microsoft.com/office/officeart/2005/8/layout/vList5"/>
    <dgm:cxn modelId="{4B0AB63B-4A70-4976-A9CF-F6E74EDC3E3D}" type="presParOf" srcId="{9BE25BAF-DCB8-43F2-9CFC-E349A580D4CF}" destId="{A640330E-AF89-4379-A7B4-218DA9458587}" srcOrd="10" destOrd="0" presId="urn:microsoft.com/office/officeart/2005/8/layout/vList5"/>
    <dgm:cxn modelId="{11594B94-16BF-4567-B5DE-79DA0DD44120}" type="presParOf" srcId="{A640330E-AF89-4379-A7B4-218DA9458587}" destId="{01CFB477-DD54-4775-93A6-C6C5A7370788}" srcOrd="0" destOrd="0" presId="urn:microsoft.com/office/officeart/2005/8/layout/vList5"/>
    <dgm:cxn modelId="{B7A7F9BA-0CEF-4C5F-AE47-28A6C15532D5}" type="presParOf" srcId="{9BE25BAF-DCB8-43F2-9CFC-E349A580D4CF}" destId="{EC42D0AB-0CF7-4B2B-9131-4819C651D55F}" srcOrd="11" destOrd="0" presId="urn:microsoft.com/office/officeart/2005/8/layout/vList5"/>
    <dgm:cxn modelId="{820A136C-BDCA-4E6C-919B-1FE8DD2612A2}" type="presParOf" srcId="{9BE25BAF-DCB8-43F2-9CFC-E349A580D4CF}" destId="{8157C307-C357-4F36-AD6E-77922533C057}" srcOrd="12" destOrd="0" presId="urn:microsoft.com/office/officeart/2005/8/layout/vList5"/>
    <dgm:cxn modelId="{4E5BF087-53FB-4411-BF42-6BBB3AF0ECD5}" type="presParOf" srcId="{8157C307-C357-4F36-AD6E-77922533C057}" destId="{D965BF94-33C0-4721-94B8-54EBC2707443}" srcOrd="0" destOrd="0" presId="urn:microsoft.com/office/officeart/2005/8/layout/vList5"/>
  </dgm:cxnLst>
  <dgm:bg/>
  <dgm:whole/>
</dgm:dataModel>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4DE1A06-8754-4870-9E44-E39BADAD984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527F020-BBC3-49BB-91C2-5B2CBD64B3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767C0C22-EBDA-4130-87AE-CB28BC19B077}"/>
              </a:ext>
            </a:extLst>
          </p:cNvPr>
          <p:cNvSpPr>
            <a:spLocks noGrp="1"/>
          </p:cNvSpPr>
          <p:nvPr>
            <p:ph type="dt" sz="half" idx="10"/>
          </p:nvPr>
        </p:nvSpPr>
        <p:spPr/>
        <p:txBody>
          <a:bodyPr/>
          <a:lstStyle/>
          <a:p>
            <a:fld id="{82EDB8D0-98ED-4B86-9D5F-E61ADC70144D}" type="datetimeFigureOut">
              <a:rPr lang="en-US" smtClean="0"/>
              <a:pPr/>
              <a:t>4/1/2023</a:t>
            </a:fld>
            <a:endParaRPr lang="en-US" dirty="0"/>
          </a:p>
        </p:txBody>
      </p:sp>
      <p:sp>
        <p:nvSpPr>
          <p:cNvPr id="5" name="Footer Placeholder 4">
            <a:extLst>
              <a:ext uri="{FF2B5EF4-FFF2-40B4-BE49-F238E27FC236}">
                <a16:creationId xmlns="" xmlns:a16="http://schemas.microsoft.com/office/drawing/2014/main" id="{E2A419A8-07CA-4A4C-AEC2-C40D4D50AF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09FA7B86-E610-42EA-B4DC-C2F44778527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8A7BA06D-B3FF-4E91-8639-B4569AE3AA23}"/>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c 7">
            <a:extLst>
              <a:ext uri="{FF2B5EF4-FFF2-40B4-BE49-F238E27FC236}">
                <a16:creationId xmlns="" xmlns:a16="http://schemas.microsoft.com/office/drawing/2014/main" id="{2B30C86D-5A07-48BC-9C9D-6F9A2DB1E9E1}"/>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78427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FF6E5D1-6D19-4E7F-9B4E-42326B7716F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EAD2A06C-F91A-4ADC-9CD2-61F0A4D7EE1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7643AA9A-2280-4F63-8B3D-20742AE6901F}"/>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5" name="Footer Placeholder 4">
            <a:extLst>
              <a:ext uri="{FF2B5EF4-FFF2-40B4-BE49-F238E27FC236}">
                <a16:creationId xmlns="" xmlns:a16="http://schemas.microsoft.com/office/drawing/2014/main" id="{E40D986B-E58E-43B6-8A80-FFA9D8F74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2140D36-2E71-4F27-967F-7A3E4C6EE19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C1609904-5327-4D2C-A445-B270A00F3B5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30FC7BEC-08C5-4D95-9C84-B48BC8AD1C9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996647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281FEA3D-0C7F-45CD-B6A0-942F707B363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FE8B8A12-BCE6-4D03-A637-1DEC8924BEF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06749755-9FF4-428A-AEB7-1A6477466741}"/>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5" name="Footer Placeholder 4">
            <a:extLst>
              <a:ext uri="{FF2B5EF4-FFF2-40B4-BE49-F238E27FC236}">
                <a16:creationId xmlns="" xmlns:a16="http://schemas.microsoft.com/office/drawing/2014/main" id="{A5141836-11E2-49FD-877D-53B74514A9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4D24C42-4B05-4EEF-BE14-29041EC9C0E5}"/>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5BADDEB1-F604-408B-B02A-A2814606E6AF}"/>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D8DF7987-332F-4D6C-81C3-990F39C76C96}"/>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31969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49FF209-11EE-4A3F-9685-A155FECD0D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0A47AF11-F208-4FDA-9E19-D6CA3472134E}"/>
              </a:ext>
            </a:extLst>
          </p:cNvPr>
          <p:cNvSpPr>
            <a:spLocks noGrp="1"/>
          </p:cNvSpPr>
          <p:nvPr>
            <p:ph idx="1"/>
          </p:nvPr>
        </p:nvSpPr>
        <p:spPr>
          <a:xfrm>
            <a:off x="838200" y="1825625"/>
            <a:ext cx="10515600" cy="38597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6E82FA1-02B7-467E-9F16-D178149407C5}"/>
              </a:ext>
            </a:extLst>
          </p:cNvPr>
          <p:cNvSpPr>
            <a:spLocks noGrp="1"/>
          </p:cNvSpPr>
          <p:nvPr>
            <p:ph type="dt" sz="half" idx="10"/>
          </p:nvPr>
        </p:nvSpPr>
        <p:spPr/>
        <p:txBody>
          <a:bodyPr/>
          <a:lstStyle/>
          <a:p>
            <a:fld id="{82EDB8D0-98ED-4B86-9D5F-E61ADC70144D}" type="datetimeFigureOut">
              <a:rPr lang="en-US" smtClean="0"/>
              <a:pPr/>
              <a:t>4/1/2023</a:t>
            </a:fld>
            <a:endParaRPr lang="en-US" dirty="0"/>
          </a:p>
        </p:txBody>
      </p:sp>
      <p:sp>
        <p:nvSpPr>
          <p:cNvPr id="5" name="Footer Placeholder 4">
            <a:extLst>
              <a:ext uri="{FF2B5EF4-FFF2-40B4-BE49-F238E27FC236}">
                <a16:creationId xmlns="" xmlns:a16="http://schemas.microsoft.com/office/drawing/2014/main" id="{6D389247-FB8A-4494-859B-B3754B02A5EE}"/>
              </a:ext>
            </a:extLst>
          </p:cNvPr>
          <p:cNvSpPr>
            <a:spLocks noGrp="1"/>
          </p:cNvSpPr>
          <p:nvPr>
            <p:ph type="ftr" sz="quarter" idx="11"/>
          </p:nvPr>
        </p:nvSpPr>
        <p:spPr/>
        <p:txBody>
          <a:bodyPr/>
          <a:lstStyle/>
          <a:p>
            <a:r>
              <a:rPr lang="en-US" dirty="0" smtClean="0"/>
              <a:t>Dr. S. Abdul </a:t>
            </a:r>
            <a:r>
              <a:rPr lang="en-US" dirty="0" err="1" smtClean="0"/>
              <a:t>Saleem</a:t>
            </a:r>
            <a:endParaRPr lang="en-US" dirty="0"/>
          </a:p>
        </p:txBody>
      </p:sp>
      <p:sp>
        <p:nvSpPr>
          <p:cNvPr id="6" name="Slide Number Placeholder 5">
            <a:extLst>
              <a:ext uri="{FF2B5EF4-FFF2-40B4-BE49-F238E27FC236}">
                <a16:creationId xmlns="" xmlns:a16="http://schemas.microsoft.com/office/drawing/2014/main" id="{52CA5B62-3338-46A5-B381-A63B88CB0DDA}"/>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7" name="Freeform: Shape 6">
            <a:extLst>
              <a:ext uri="{FF2B5EF4-FFF2-40B4-BE49-F238E27FC236}">
                <a16:creationId xmlns="" xmlns:a16="http://schemas.microsoft.com/office/drawing/2014/main" id="{23DA7759-3209-4FE2-96D1-4EEDD81E9EA0}"/>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Freeform: Shape 7">
            <a:extLst>
              <a:ext uri="{FF2B5EF4-FFF2-40B4-BE49-F238E27FC236}">
                <a16:creationId xmlns="" xmlns:a16="http://schemas.microsoft.com/office/drawing/2014/main" id="{41460DAD-8769-4C9F-9C8C-BB0443909D76}"/>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254494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04C0001-5D76-45A0-A9F4-7172BDDD5D2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9E1462C4-0E4B-4DB7-A8BF-FE55142760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2AA5F313-1240-47AE-A026-7F349292B5CA}"/>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5" name="Footer Placeholder 4">
            <a:extLst>
              <a:ext uri="{FF2B5EF4-FFF2-40B4-BE49-F238E27FC236}">
                <a16:creationId xmlns="" xmlns:a16="http://schemas.microsoft.com/office/drawing/2014/main" id="{22448158-6132-4335-B8E1-F6A8963837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A494C5B6-1598-48B4-9B3A-3078FDBE90B7}"/>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9" name="Freeform: Shape 8">
            <a:extLst>
              <a:ext uri="{FF2B5EF4-FFF2-40B4-BE49-F238E27FC236}">
                <a16:creationId xmlns="" xmlns:a16="http://schemas.microsoft.com/office/drawing/2014/main" id="{FEDBDD32-D3EE-4848-A112-BA814D4631CD}"/>
              </a:ext>
            </a:extLst>
          </p:cNvPr>
          <p:cNvSpPr/>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 xmlns:a16="http://schemas.microsoft.com/office/drawing/2014/main" id="{61350361-843C-49D0-BD6A-ECDBA3842BA0}"/>
              </a:ext>
            </a:extLst>
          </p:cNvPr>
          <p:cNvSpPr/>
          <p:nvPr/>
        </p:nvSpPr>
        <p:spPr>
          <a:xfrm rot="10800000" flipV="1">
            <a:off x="555710" y="106482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7134466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ABFD05-2CB2-4A7E-89E7-57615BA82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F9532B8-D460-476D-816F-725E8D96C0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26F7120F-70AF-4ED5-B364-3AA55C6B44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63D8B65F-F709-469F-9961-4D01896CAA12}"/>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6" name="Footer Placeholder 5">
            <a:extLst>
              <a:ext uri="{FF2B5EF4-FFF2-40B4-BE49-F238E27FC236}">
                <a16:creationId xmlns="" xmlns:a16="http://schemas.microsoft.com/office/drawing/2014/main" id="{B781C6BC-B23D-48BC-AD44-654DDB8D01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100D60B-86A1-479D-BCE8-06D2C3DBC94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B4EC5136-99DA-40B5-8F79-5C3A56D38BA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4F8FB775-26C4-41BA-837C-4478D48D215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586136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92983E-E761-4429-9203-7FE8B2DB67E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B921E9B7-62BE-49BA-AC6B-55250D6627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BC41A3FD-B90A-4C31-BD6B-581F9E2E0E5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060D1D55-B722-4968-B171-AF3B462DDA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D71085A8-02C2-4E7F-935E-5AEECBAD19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9A8A5018-8A77-40E8-B159-4894ECF228B1}"/>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8" name="Footer Placeholder 7">
            <a:extLst>
              <a:ext uri="{FF2B5EF4-FFF2-40B4-BE49-F238E27FC236}">
                <a16:creationId xmlns="" xmlns:a16="http://schemas.microsoft.com/office/drawing/2014/main" id="{8AD79441-8908-4461-9FDD-BCE6388370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C8D29F7D-B101-4950-A2C0-F350FB26D45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10" name="Freeform: Shape 9">
            <a:extLst>
              <a:ext uri="{FF2B5EF4-FFF2-40B4-BE49-F238E27FC236}">
                <a16:creationId xmlns="" xmlns:a16="http://schemas.microsoft.com/office/drawing/2014/main" id="{862D7398-9A79-4B24-9C7D-F0DEED57C70B}"/>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Freeform: Shape 10">
            <a:extLst>
              <a:ext uri="{FF2B5EF4-FFF2-40B4-BE49-F238E27FC236}">
                <a16:creationId xmlns="" xmlns:a16="http://schemas.microsoft.com/office/drawing/2014/main" id="{C07F28CD-1873-4E36-A064-2D25E0A8501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034861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0E11BF3-02E8-4EB7-818E-652B82CF2C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254D3190-B78C-42F1-9D62-F523886BBE51}"/>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4" name="Footer Placeholder 3">
            <a:extLst>
              <a:ext uri="{FF2B5EF4-FFF2-40B4-BE49-F238E27FC236}">
                <a16:creationId xmlns="" xmlns:a16="http://schemas.microsoft.com/office/drawing/2014/main" id="{EA381C40-F9FC-4D58-8508-F0632DF5A01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2101CBCC-4CC2-49BD-B155-01E0F4D798BE}"/>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6" name="Freeform: Shape 5">
            <a:extLst>
              <a:ext uri="{FF2B5EF4-FFF2-40B4-BE49-F238E27FC236}">
                <a16:creationId xmlns="" xmlns:a16="http://schemas.microsoft.com/office/drawing/2014/main" id="{DC13EF9C-0B5A-4364-91AA-E5DD5B536E54}"/>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Freeform: Shape 6">
            <a:extLst>
              <a:ext uri="{FF2B5EF4-FFF2-40B4-BE49-F238E27FC236}">
                <a16:creationId xmlns="" xmlns:a16="http://schemas.microsoft.com/office/drawing/2014/main" id="{8F674475-6327-490A-BD7F-084F5C07F2E4}"/>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824334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7024287-C9B9-48AC-8E4D-A282DE2F44F5}"/>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3" name="Footer Placeholder 2">
            <a:extLst>
              <a:ext uri="{FF2B5EF4-FFF2-40B4-BE49-F238E27FC236}">
                <a16:creationId xmlns="" xmlns:a16="http://schemas.microsoft.com/office/drawing/2014/main" id="{2D34C9A2-75A7-4164-B3B8-E6A9D60BA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ECBE73CE-2859-4D49-A9EC-26AF3FBDF6A3}"/>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5" name="Freeform: Shape 4">
            <a:extLst>
              <a:ext uri="{FF2B5EF4-FFF2-40B4-BE49-F238E27FC236}">
                <a16:creationId xmlns="" xmlns:a16="http://schemas.microsoft.com/office/drawing/2014/main" id="{AA5ED585-FEBB-4DAD-84C0-97BEE6C360C3}"/>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reeform: Shape 5">
            <a:extLst>
              <a:ext uri="{FF2B5EF4-FFF2-40B4-BE49-F238E27FC236}">
                <a16:creationId xmlns="" xmlns:a16="http://schemas.microsoft.com/office/drawing/2014/main" id="{EF6AC352-A720-4DB3-87CA-A33B0607CA2F}"/>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116217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FFC812-4DB6-4F98-9404-29C191D3BA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92F0855E-0CD6-47DD-B648-4C84C783D7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ED50082B-17D7-4D61-8AEB-81517D85D25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81A70783-FF31-4C4E-9196-EB169B209747}"/>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6" name="Footer Placeholder 5">
            <a:extLst>
              <a:ext uri="{FF2B5EF4-FFF2-40B4-BE49-F238E27FC236}">
                <a16:creationId xmlns="" xmlns:a16="http://schemas.microsoft.com/office/drawing/2014/main" id="{7D92E260-747D-40FD-A062-9DD5E6835A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887E50A0-1E05-49C5-88C9-46267751201F}"/>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2C155C63-9F58-4422-B669-F97486280671}"/>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385DBA62-0EDB-47AA-86C7-90463BC9B308}"/>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4191359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1D7521-E43D-41D1-B458-26B20DC6DD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A2472CF2-2653-4B98-A416-D7A0A860EC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 xmlns:a16="http://schemas.microsoft.com/office/drawing/2014/main" id="{A6EF87F5-0B10-4AC7-9599-F088C5E796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62A07CB7-0520-4D64-B76C-C31AC557832D}"/>
              </a:ext>
            </a:extLst>
          </p:cNvPr>
          <p:cNvSpPr>
            <a:spLocks noGrp="1"/>
          </p:cNvSpPr>
          <p:nvPr>
            <p:ph type="dt" sz="half" idx="10"/>
          </p:nvPr>
        </p:nvSpPr>
        <p:spPr/>
        <p:txBody>
          <a:bodyPr/>
          <a:lstStyle/>
          <a:p>
            <a:fld id="{82EDB8D0-98ED-4B86-9D5F-E61ADC70144D}" type="datetimeFigureOut">
              <a:rPr lang="en-US" smtClean="0"/>
              <a:pPr/>
              <a:t>4/1/2023</a:t>
            </a:fld>
            <a:endParaRPr lang="en-US"/>
          </a:p>
        </p:txBody>
      </p:sp>
      <p:sp>
        <p:nvSpPr>
          <p:cNvPr id="6" name="Footer Placeholder 5">
            <a:extLst>
              <a:ext uri="{FF2B5EF4-FFF2-40B4-BE49-F238E27FC236}">
                <a16:creationId xmlns="" xmlns:a16="http://schemas.microsoft.com/office/drawing/2014/main" id="{92EEB226-AD45-45DF-AAB5-5513AE732A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95E96AEB-9481-4CCE-B110-FEDD334835B8}"/>
              </a:ext>
            </a:extLst>
          </p:cNvPr>
          <p:cNvSpPr>
            <a:spLocks noGrp="1"/>
          </p:cNvSpPr>
          <p:nvPr>
            <p:ph type="sldNum" sz="quarter" idx="12"/>
          </p:nvPr>
        </p:nvSpPr>
        <p:spPr/>
        <p:txBody>
          <a:bodyPr/>
          <a:lstStyle/>
          <a:p>
            <a:fld id="{4854181D-6920-4594-9A5D-6CE56DC9F8B2}" type="slidenum">
              <a:rPr lang="en-US" smtClean="0"/>
              <a:pPr/>
              <a:t>‹#›</a:t>
            </a:fld>
            <a:endParaRPr lang="en-US"/>
          </a:p>
        </p:txBody>
      </p:sp>
      <p:sp>
        <p:nvSpPr>
          <p:cNvPr id="8" name="Freeform: Shape 7">
            <a:extLst>
              <a:ext uri="{FF2B5EF4-FFF2-40B4-BE49-F238E27FC236}">
                <a16:creationId xmlns="" xmlns:a16="http://schemas.microsoft.com/office/drawing/2014/main" id="{6BA9707F-7BCE-464F-BF45-E216527084EE}"/>
              </a:ext>
            </a:extLst>
          </p:cNvPr>
          <p:cNvSpPr/>
          <p:nvPr/>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 name="Freeform: Shape 8">
            <a:extLst>
              <a:ext uri="{FF2B5EF4-FFF2-40B4-BE49-F238E27FC236}">
                <a16:creationId xmlns="" xmlns:a16="http://schemas.microsoft.com/office/drawing/2014/main" id="{BC589723-2CC8-49D1-B4E1-36FECED6A2D7}"/>
              </a:ext>
            </a:extLst>
          </p:cNvPr>
          <p:cNvSpPr/>
          <p:nvPr/>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 xmlns:p14="http://schemas.microsoft.com/office/powerpoint/2010/main" val="2638439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17EC5685-19F1-49DA-ADE5-D5D32F1659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AFFC0A4D-22A1-4554-B5DE-887974F4DF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E99D5CDC-F2CE-410E-AD13-DDC235C71C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cap="none" spc="0" baseline="0">
                <a:solidFill>
                  <a:schemeClr val="tx1">
                    <a:tint val="75000"/>
                  </a:schemeClr>
                </a:solidFill>
                <a:latin typeface="+mn-lt"/>
              </a:defRPr>
            </a:lvl1pPr>
          </a:lstStyle>
          <a:p>
            <a:fld id="{82EDB8D0-98ED-4B86-9D5F-E61ADC70144D}" type="datetimeFigureOut">
              <a:rPr lang="en-US" smtClean="0"/>
              <a:pPr/>
              <a:t>4/1/2023</a:t>
            </a:fld>
            <a:endParaRPr lang="en-US" dirty="0"/>
          </a:p>
        </p:txBody>
      </p:sp>
      <p:sp>
        <p:nvSpPr>
          <p:cNvPr id="5" name="Footer Placeholder 4">
            <a:extLst>
              <a:ext uri="{FF2B5EF4-FFF2-40B4-BE49-F238E27FC236}">
                <a16:creationId xmlns="" xmlns:a16="http://schemas.microsoft.com/office/drawing/2014/main" id="{9340CD45-794A-4BB0-A427-0CE61AEAF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cap="none" spc="0" baseline="0">
                <a:solidFill>
                  <a:schemeClr val="tx1">
                    <a:tint val="75000"/>
                  </a:schemeClr>
                </a:solidFill>
                <a:latin typeface="+mn-lt"/>
              </a:defRPr>
            </a:lvl1pPr>
          </a:lstStyle>
          <a:p>
            <a:endParaRPr lang="en-US"/>
          </a:p>
        </p:txBody>
      </p:sp>
      <p:sp>
        <p:nvSpPr>
          <p:cNvPr id="6" name="Slide Number Placeholder 5">
            <a:extLst>
              <a:ext uri="{FF2B5EF4-FFF2-40B4-BE49-F238E27FC236}">
                <a16:creationId xmlns="" xmlns:a16="http://schemas.microsoft.com/office/drawing/2014/main" id="{FCB3AB91-9588-4071-92D2-364F4A6ED0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cap="none" spc="0" baseline="0">
                <a:solidFill>
                  <a:schemeClr val="tx1">
                    <a:tint val="75000"/>
                  </a:schemeClr>
                </a:solidFill>
                <a:latin typeface="+mn-lt"/>
              </a:defRPr>
            </a:lvl1pPr>
          </a:lstStyle>
          <a:p>
            <a:fld id="{4854181D-6920-4594-9A5D-6CE56DC9F8B2}" type="slidenum">
              <a:rPr lang="en-US" smtClean="0"/>
              <a:pPr/>
              <a:t>‹#›</a:t>
            </a:fld>
            <a:endParaRPr lang="en-US"/>
          </a:p>
        </p:txBody>
      </p:sp>
    </p:spTree>
    <p:extLst>
      <p:ext uri="{BB962C8B-B14F-4D97-AF65-F5344CB8AC3E}">
        <p14:creationId xmlns="" xmlns:p14="http://schemas.microsoft.com/office/powerpoint/2010/main" val="1608822534"/>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1" r:id="rId6"/>
    <p:sldLayoutId id="2147483687" r:id="rId7"/>
    <p:sldLayoutId id="2147483688" r:id="rId8"/>
    <p:sldLayoutId id="2147483689" r:id="rId9"/>
    <p:sldLayoutId id="2147483690" r:id="rId10"/>
    <p:sldLayoutId id="214748369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onlinegdb.com/online_c_compiler"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022764" y="5288340"/>
            <a:ext cx="8382000" cy="1569660"/>
          </a:xfrm>
          <a:prstGeom prst="rect">
            <a:avLst/>
          </a:prstGeom>
          <a:noFill/>
        </p:spPr>
        <p:txBody>
          <a:bodyPr wrap="square" rtlCol="0">
            <a:spAutoFit/>
          </a:bodyPr>
          <a:lstStyle/>
          <a:p>
            <a:pPr algn="ctr"/>
            <a:r>
              <a:rPr lang="en-IN" sz="2400" b="1" spc="300" dirty="0" smtClean="0">
                <a:solidFill>
                  <a:schemeClr val="accent6">
                    <a:lumMod val="20000"/>
                    <a:lumOff val="80000"/>
                  </a:schemeClr>
                </a:solidFill>
              </a:rPr>
              <a:t>Dr. S. Abdul </a:t>
            </a:r>
            <a:r>
              <a:rPr lang="en-IN" sz="2400" b="1" spc="300" dirty="0" err="1" smtClean="0">
                <a:solidFill>
                  <a:schemeClr val="accent6">
                    <a:lumMod val="20000"/>
                    <a:lumOff val="80000"/>
                  </a:schemeClr>
                </a:solidFill>
              </a:rPr>
              <a:t>Saleem</a:t>
            </a:r>
            <a:endParaRPr lang="en-IN" sz="2400" b="1" spc="300" dirty="0" smtClean="0">
              <a:solidFill>
                <a:schemeClr val="accent6">
                  <a:lumMod val="20000"/>
                  <a:lumOff val="80000"/>
                </a:schemeClr>
              </a:solidFill>
            </a:endParaRPr>
          </a:p>
          <a:p>
            <a:pPr algn="ctr"/>
            <a:r>
              <a:rPr lang="en-IN" sz="2400" b="1" spc="300" dirty="0" smtClean="0">
                <a:solidFill>
                  <a:schemeClr val="accent6">
                    <a:lumMod val="20000"/>
                    <a:lumOff val="80000"/>
                  </a:schemeClr>
                </a:solidFill>
              </a:rPr>
              <a:t>Associate Professor of Comp. Science</a:t>
            </a:r>
          </a:p>
          <a:p>
            <a:pPr algn="ctr"/>
            <a:r>
              <a:rPr lang="en-IN" sz="2400" b="1" spc="300" dirty="0" smtClean="0">
                <a:solidFill>
                  <a:schemeClr val="accent6">
                    <a:lumMod val="20000"/>
                    <a:lumOff val="80000"/>
                  </a:schemeClr>
                </a:solidFill>
              </a:rPr>
              <a:t>Jamal Mohamed College(Autonomous)</a:t>
            </a:r>
          </a:p>
          <a:p>
            <a:pPr algn="ctr"/>
            <a:r>
              <a:rPr lang="en-IN" sz="2400" b="1" spc="300" dirty="0" smtClean="0">
                <a:solidFill>
                  <a:schemeClr val="accent6">
                    <a:lumMod val="20000"/>
                    <a:lumOff val="80000"/>
                  </a:schemeClr>
                </a:solidFill>
              </a:rPr>
              <a:t>Tiruchirappalli-20</a:t>
            </a:r>
            <a:r>
              <a:rPr lang="en-IN" sz="2400" b="1" spc="300" dirty="0" smtClean="0">
                <a:solidFill>
                  <a:srgbClr val="C00000"/>
                </a:solidFill>
              </a:rPr>
              <a:t> </a:t>
            </a:r>
            <a:endParaRPr lang="en-IN" sz="2400" b="1" spc="300" dirty="0">
              <a:solidFill>
                <a:srgbClr val="C00000"/>
              </a:solidFill>
            </a:endParaRPr>
          </a:p>
        </p:txBody>
      </p:sp>
      <p:pic>
        <p:nvPicPr>
          <p:cNvPr id="3074" name="Picture 2" descr="F:\dept\IT-Dept\ERP\presentation\IBCA-C\c-download.jpg"/>
          <p:cNvPicPr>
            <a:picLocks noChangeAspect="1" noChangeArrowheads="1"/>
          </p:cNvPicPr>
          <p:nvPr/>
        </p:nvPicPr>
        <p:blipFill>
          <a:blip r:embed="rId2"/>
          <a:srcRect/>
          <a:stretch>
            <a:fillRect/>
          </a:stretch>
        </p:blipFill>
        <p:spPr bwMode="auto">
          <a:xfrm>
            <a:off x="0" y="0"/>
            <a:ext cx="12191999" cy="6858000"/>
          </a:xfrm>
          <a:prstGeom prst="rect">
            <a:avLst/>
          </a:prstGeom>
          <a:noFill/>
        </p:spPr>
      </p:pic>
      <p:sp>
        <p:nvSpPr>
          <p:cNvPr id="6" name="Title 1"/>
          <p:cNvSpPr txBox="1">
            <a:spLocks/>
          </p:cNvSpPr>
          <p:nvPr/>
        </p:nvSpPr>
        <p:spPr>
          <a:xfrm>
            <a:off x="4558145" y="5680423"/>
            <a:ext cx="7633855" cy="1177577"/>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Dr. S. Abdul </a:t>
            </a:r>
            <a:r>
              <a:rPr kumimoji="0" lang="en-US" sz="3600" b="0" i="0" u="none" strike="noStrike" kern="1200" cap="none" spc="0" normalizeH="0" baseline="0" noProof="0" dirty="0" err="1" smtClean="0">
                <a:ln>
                  <a:noFill/>
                </a:ln>
                <a:solidFill>
                  <a:schemeClr val="bg1"/>
                </a:solidFill>
                <a:effectLst/>
                <a:uLnTx/>
                <a:uFillTx/>
                <a:latin typeface="+mj-lt"/>
                <a:ea typeface="+mj-ea"/>
                <a:cs typeface="+mj-cs"/>
              </a:rPr>
              <a:t>Saleem</a:t>
            </a:r>
            <a:endParaRPr kumimoji="0" lang="en-US" sz="3600" b="0" i="0" u="none" strike="noStrike" kern="1200" cap="none" spc="0" normalizeH="0" baseline="0" noProof="0" dirty="0" smtClean="0">
              <a:ln>
                <a:noFill/>
              </a:ln>
              <a:solidFill>
                <a:schemeClr val="bg1"/>
              </a:solidFill>
              <a:effectLst/>
              <a:uLnTx/>
              <a:uFillTx/>
              <a:latin typeface="+mj-lt"/>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lang="en-US" sz="3600" dirty="0" smtClean="0">
                <a:solidFill>
                  <a:schemeClr val="bg1"/>
                </a:solidFill>
                <a:latin typeface="+mj-lt"/>
                <a:ea typeface="+mj-ea"/>
                <a:cs typeface="+mj-cs"/>
              </a:rPr>
              <a:t>Associate Professor of Computer Science</a:t>
            </a:r>
          </a:p>
          <a:p>
            <a:pPr lvl="0">
              <a:lnSpc>
                <a:spcPct val="90000"/>
              </a:lnSpc>
              <a:spcBef>
                <a:spcPct val="0"/>
              </a:spcBef>
              <a:defRPr/>
            </a:pPr>
            <a:r>
              <a:rPr lang="en-IN" sz="3600" dirty="0" smtClean="0">
                <a:hlinkClick r:id="rId3"/>
              </a:rPr>
              <a:t>https://www.onlinegdb.com/online_c_compiler#</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1355725"/>
            <a:ext cx="10515600" cy="2657475"/>
          </a:xfrm>
        </p:spPr>
        <p:txBody>
          <a:bodyPr/>
          <a:lstStyle/>
          <a:p>
            <a:r>
              <a:rPr lang="en-IN" dirty="0" smtClean="0">
                <a:latin typeface="Calibri" pitchFamily="34" charset="0"/>
              </a:rPr>
              <a:t>A constant is a fixed quantity</a:t>
            </a:r>
          </a:p>
          <a:p>
            <a:endParaRPr lang="en-IN" dirty="0" smtClean="0">
              <a:latin typeface="Calibri" pitchFamily="34" charset="0"/>
            </a:endParaRPr>
          </a:p>
          <a:p>
            <a:r>
              <a:rPr lang="en-IN" dirty="0" smtClean="0">
                <a:latin typeface="Calibri" pitchFamily="34" charset="0"/>
              </a:rPr>
              <a:t>It will not change during the execution of a program</a:t>
            </a:r>
          </a:p>
          <a:p>
            <a:endParaRPr lang="en-IN" dirty="0" smtClean="0">
              <a:latin typeface="Calibri" pitchFamily="34" charset="0"/>
            </a:endParaRPr>
          </a:p>
          <a:p>
            <a:pPr>
              <a:buNone/>
            </a:pPr>
            <a:r>
              <a:rPr lang="en-IN" dirty="0" smtClean="0">
                <a:latin typeface="Calibri" pitchFamily="34" charset="0"/>
              </a:rPr>
              <a:t>    For example  234    56.72   -0.75e+3   </a:t>
            </a:r>
            <a:endParaRPr lang="en-IN" dirty="0">
              <a:latin typeface="Calibri" pitchFamily="34" charset="0"/>
            </a:endParaRPr>
          </a:p>
        </p:txBody>
      </p:sp>
      <p:sp>
        <p:nvSpPr>
          <p:cNvPr id="4" name="Title 1"/>
          <p:cNvSpPr>
            <a:spLocks noGrp="1"/>
          </p:cNvSpPr>
          <p:nvPr>
            <p:ph type="title"/>
          </p:nvPr>
        </p:nvSpPr>
        <p:spPr>
          <a:xfrm>
            <a:off x="3695700" y="301625"/>
            <a:ext cx="4800600" cy="561975"/>
          </a:xfrm>
        </p:spPr>
        <p:txBody>
          <a:bodyPr>
            <a:normAutofit fontScale="90000"/>
          </a:bodyPr>
          <a:lstStyle/>
          <a:p>
            <a:r>
              <a:rPr lang="en-US" b="1" dirty="0" smtClean="0">
                <a:solidFill>
                  <a:srgbClr val="CD760D"/>
                </a:solidFill>
                <a:latin typeface="Times New Roman" pitchFamily="18" charset="0"/>
                <a:cs typeface="Times New Roman" pitchFamily="18" charset="0"/>
              </a:rPr>
              <a:t>What is a Constant ?</a:t>
            </a:r>
            <a:endParaRPr lang="en-IN" dirty="0">
              <a:solidFill>
                <a:srgbClr val="CD760D"/>
              </a:solidFill>
              <a:latin typeface="Times New Roman" pitchFamily="18" charset="0"/>
              <a:cs typeface="Times New Roman" pitchFamily="18" charset="0"/>
            </a:endParaRPr>
          </a:p>
        </p:txBody>
      </p:sp>
      <p:pic>
        <p:nvPicPr>
          <p:cNvPr id="5" name="Picture 2"/>
          <p:cNvPicPr>
            <a:picLocks noChangeAspect="1" noChangeArrowheads="1"/>
          </p:cNvPicPr>
          <p:nvPr/>
        </p:nvPicPr>
        <p:blipFill>
          <a:blip r:embed="rId2"/>
          <a:srcRect/>
          <a:stretch>
            <a:fillRect/>
          </a:stretch>
        </p:blipFill>
        <p:spPr bwMode="auto">
          <a:xfrm>
            <a:off x="844550" y="3937000"/>
            <a:ext cx="7105650" cy="2171700"/>
          </a:xfrm>
          <a:prstGeom prst="rect">
            <a:avLst/>
          </a:prstGeom>
          <a:noFill/>
          <a:ln w="9525">
            <a:noFill/>
            <a:miter lim="800000"/>
            <a:headEnd/>
            <a:tailEnd/>
          </a:ln>
          <a:effectLst/>
        </p:spPr>
      </p:pic>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1016000" y="711200"/>
            <a:ext cx="10121900" cy="5859834"/>
          </a:xfrm>
          <a:prstGeom prst="rect">
            <a:avLst/>
          </a:prstGeom>
          <a:noFill/>
          <a:ln w="9525">
            <a:noFill/>
            <a:miter lim="800000"/>
            <a:headEnd/>
            <a:tailEnd/>
          </a:ln>
          <a:effectLst/>
        </p:spPr>
      </p:pic>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a:stretch>
            <a:fillRect/>
          </a:stretch>
        </p:blipFill>
        <p:spPr bwMode="auto">
          <a:xfrm>
            <a:off x="989809" y="698500"/>
            <a:ext cx="10490991" cy="55372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3082925" y="6200774"/>
            <a:ext cx="5269940" cy="4413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800100" y="655693"/>
            <a:ext cx="10629900" cy="57656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2"/>
          <a:srcRect/>
          <a:stretch>
            <a:fillRect/>
          </a:stretch>
        </p:blipFill>
        <p:spPr bwMode="auto">
          <a:xfrm>
            <a:off x="3671888" y="6261099"/>
            <a:ext cx="3795712" cy="427039"/>
          </a:xfrm>
          <a:prstGeom prst="rect">
            <a:avLst/>
          </a:prstGeom>
          <a:noFill/>
          <a:ln w="9525">
            <a:noFill/>
            <a:miter lim="800000"/>
            <a:headEnd/>
            <a:tailEnd/>
          </a:ln>
          <a:effectLst/>
        </p:spPr>
      </p:pic>
      <p:pic>
        <p:nvPicPr>
          <p:cNvPr id="2050" name="Picture 2"/>
          <p:cNvPicPr>
            <a:picLocks noGrp="1" noChangeAspect="1" noChangeArrowheads="1"/>
          </p:cNvPicPr>
          <p:nvPr>
            <p:ph idx="1"/>
          </p:nvPr>
        </p:nvPicPr>
        <p:blipFill>
          <a:blip r:embed="rId3"/>
          <a:srcRect/>
          <a:stretch>
            <a:fillRect/>
          </a:stretch>
        </p:blipFill>
        <p:spPr bwMode="auto">
          <a:xfrm>
            <a:off x="872836" y="235527"/>
            <a:ext cx="10432473" cy="640657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idx="1"/>
          </p:nvPr>
        </p:nvPicPr>
        <p:blipFill>
          <a:blip r:embed="rId2"/>
          <a:srcRect/>
          <a:stretch>
            <a:fillRect/>
          </a:stretch>
        </p:blipFill>
        <p:spPr bwMode="auto">
          <a:xfrm>
            <a:off x="772972" y="673100"/>
            <a:ext cx="10263328" cy="537688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 y="1355725"/>
            <a:ext cx="10515600" cy="1806575"/>
          </a:xfrm>
        </p:spPr>
        <p:txBody>
          <a:bodyPr/>
          <a:lstStyle/>
          <a:p>
            <a:r>
              <a:rPr lang="en-IN" b="1" dirty="0" smtClean="0">
                <a:solidFill>
                  <a:srgbClr val="002060"/>
                </a:solidFill>
              </a:rPr>
              <a:t> A variable is a quantity which will change during the execution of a program</a:t>
            </a:r>
          </a:p>
          <a:p>
            <a:r>
              <a:rPr lang="en-IN" b="1" dirty="0" smtClean="0">
                <a:solidFill>
                  <a:srgbClr val="002060"/>
                </a:solidFill>
              </a:rPr>
              <a:t> The variables are also called as Identifiers</a:t>
            </a:r>
          </a:p>
          <a:p>
            <a:endParaRPr lang="en-IN" dirty="0" smtClean="0"/>
          </a:p>
        </p:txBody>
      </p:sp>
      <p:sp>
        <p:nvSpPr>
          <p:cNvPr id="4" name="Title 1"/>
          <p:cNvSpPr>
            <a:spLocks noGrp="1"/>
          </p:cNvSpPr>
          <p:nvPr>
            <p:ph type="title"/>
          </p:nvPr>
        </p:nvSpPr>
        <p:spPr>
          <a:xfrm>
            <a:off x="3695700" y="301625"/>
            <a:ext cx="4800600" cy="561975"/>
          </a:xfrm>
        </p:spPr>
        <p:txBody>
          <a:bodyPr>
            <a:normAutofit fontScale="90000"/>
          </a:bodyPr>
          <a:lstStyle/>
          <a:p>
            <a:r>
              <a:rPr lang="en-US" b="1" dirty="0" smtClean="0">
                <a:solidFill>
                  <a:srgbClr val="CD760D"/>
                </a:solidFill>
                <a:latin typeface="Times New Roman" pitchFamily="18" charset="0"/>
                <a:cs typeface="Times New Roman" pitchFamily="18" charset="0"/>
              </a:rPr>
              <a:t>What is a Variable ?</a:t>
            </a:r>
            <a:endParaRPr lang="en-IN" dirty="0">
              <a:solidFill>
                <a:srgbClr val="CD760D"/>
              </a:solidFill>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srcRect/>
          <a:stretch>
            <a:fillRect/>
          </a:stretch>
        </p:blipFill>
        <p:spPr bwMode="auto">
          <a:xfrm>
            <a:off x="940377" y="3019136"/>
            <a:ext cx="10242550" cy="3118428"/>
          </a:xfrm>
          <a:prstGeom prst="rect">
            <a:avLst/>
          </a:prstGeom>
          <a:noFill/>
          <a:ln w="9525">
            <a:noFill/>
            <a:miter lim="800000"/>
            <a:headEnd/>
            <a:tailEnd/>
          </a:ln>
          <a:effectLst/>
        </p:spPr>
      </p:pic>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4" name="Picture 6"/>
          <p:cNvPicPr>
            <a:picLocks noGrp="1" noChangeAspect="1" noChangeArrowheads="1"/>
          </p:cNvPicPr>
          <p:nvPr>
            <p:ph idx="1"/>
          </p:nvPr>
        </p:nvPicPr>
        <p:blipFill>
          <a:blip r:embed="rId2"/>
          <a:srcRect/>
          <a:stretch>
            <a:fillRect/>
          </a:stretch>
        </p:blipFill>
        <p:spPr bwMode="auto">
          <a:xfrm>
            <a:off x="1041400" y="571500"/>
            <a:ext cx="9956800" cy="58290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1600" y="365125"/>
            <a:ext cx="4902200" cy="523875"/>
          </a:xfrm>
        </p:spPr>
        <p:txBody>
          <a:bodyPr>
            <a:normAutofit fontScale="90000"/>
          </a:bodyPr>
          <a:lstStyle/>
          <a:p>
            <a:r>
              <a:rPr lang="en-IN" b="1" dirty="0" smtClean="0">
                <a:solidFill>
                  <a:srgbClr val="CD760D"/>
                </a:solidFill>
              </a:rPr>
              <a:t>Variable Declaration</a:t>
            </a:r>
            <a:endParaRPr lang="en-IN" b="1" dirty="0">
              <a:solidFill>
                <a:srgbClr val="CD760D"/>
              </a:solidFill>
            </a:endParaRPr>
          </a:p>
        </p:txBody>
      </p:sp>
      <p:sp>
        <p:nvSpPr>
          <p:cNvPr id="3" name="Content Placeholder 2"/>
          <p:cNvSpPr>
            <a:spLocks noGrp="1"/>
          </p:cNvSpPr>
          <p:nvPr>
            <p:ph idx="1"/>
          </p:nvPr>
        </p:nvSpPr>
        <p:spPr>
          <a:xfrm>
            <a:off x="800100" y="1191492"/>
            <a:ext cx="10515600" cy="4807526"/>
          </a:xfrm>
        </p:spPr>
        <p:txBody>
          <a:bodyPr>
            <a:normAutofit fontScale="92500" lnSpcReduction="20000"/>
          </a:bodyPr>
          <a:lstStyle/>
          <a:p>
            <a:pPr algn="just"/>
            <a:r>
              <a:rPr lang="en-IN" dirty="0" smtClean="0">
                <a:latin typeface="Calibri" pitchFamily="34" charset="0"/>
              </a:rPr>
              <a:t>Variable declaration is used to distinguish the variable name in a C program and it tells the compiler what type the variable name belongs to and how many bytes memory location to be allocated to the variable</a:t>
            </a:r>
          </a:p>
          <a:p>
            <a:r>
              <a:rPr lang="en-IN" dirty="0" smtClean="0">
                <a:latin typeface="Calibri" pitchFamily="34" charset="0"/>
              </a:rPr>
              <a:t>Variable declaration is done at the beginning of the program</a:t>
            </a:r>
          </a:p>
          <a:p>
            <a:r>
              <a:rPr lang="en-IN" dirty="0" smtClean="0">
                <a:latin typeface="Calibri" pitchFamily="34" charset="0"/>
              </a:rPr>
              <a:t>Variable names are case </a:t>
            </a:r>
            <a:r>
              <a:rPr lang="en-IN" dirty="0" err="1" smtClean="0">
                <a:latin typeface="Calibri" pitchFamily="34" charset="0"/>
              </a:rPr>
              <a:t>sensitives</a:t>
            </a:r>
            <a:r>
              <a:rPr lang="en-IN" dirty="0" smtClean="0">
                <a:latin typeface="Calibri" pitchFamily="34" charset="0"/>
              </a:rPr>
              <a:t>.  So  the variable names </a:t>
            </a:r>
            <a:r>
              <a:rPr lang="en-IN" dirty="0" smtClean="0">
                <a:solidFill>
                  <a:srgbClr val="FF0000"/>
                </a:solidFill>
                <a:latin typeface="Calibri" pitchFamily="34" charset="0"/>
              </a:rPr>
              <a:t>Age, age </a:t>
            </a:r>
            <a:r>
              <a:rPr lang="en-IN" dirty="0" smtClean="0">
                <a:latin typeface="Calibri" pitchFamily="34" charset="0"/>
              </a:rPr>
              <a:t>and</a:t>
            </a:r>
            <a:r>
              <a:rPr lang="en-IN" dirty="0" smtClean="0">
                <a:solidFill>
                  <a:srgbClr val="FF0000"/>
                </a:solidFill>
                <a:latin typeface="Calibri" pitchFamily="34" charset="0"/>
              </a:rPr>
              <a:t> AGE </a:t>
            </a:r>
            <a:r>
              <a:rPr lang="en-IN" dirty="0" smtClean="0">
                <a:latin typeface="Calibri" pitchFamily="34" charset="0"/>
              </a:rPr>
              <a:t>are distinct and different.</a:t>
            </a:r>
          </a:p>
          <a:p>
            <a:r>
              <a:rPr lang="en-IN" dirty="0" smtClean="0">
                <a:latin typeface="Calibri" pitchFamily="34" charset="0"/>
              </a:rPr>
              <a:t>C keywords cannot be used as variable names</a:t>
            </a:r>
          </a:p>
          <a:p>
            <a:endParaRPr lang="en-IN" dirty="0" smtClean="0">
              <a:latin typeface="Calibri" pitchFamily="34" charset="0"/>
            </a:endParaRPr>
          </a:p>
          <a:p>
            <a:pPr>
              <a:buNone/>
            </a:pPr>
            <a:r>
              <a:rPr lang="en-IN" dirty="0" smtClean="0">
                <a:latin typeface="Calibri" pitchFamily="34" charset="0"/>
              </a:rPr>
              <a:t>   For example</a:t>
            </a:r>
          </a:p>
          <a:p>
            <a:pPr>
              <a:buNone/>
            </a:pPr>
            <a:r>
              <a:rPr lang="en-IN" dirty="0" smtClean="0">
                <a:latin typeface="Calibri" pitchFamily="34" charset="0"/>
              </a:rPr>
              <a:t>    </a:t>
            </a:r>
            <a:r>
              <a:rPr lang="en-IN" dirty="0" err="1" smtClean="0">
                <a:latin typeface="Calibri" pitchFamily="34" charset="0"/>
              </a:rPr>
              <a:t>int</a:t>
            </a:r>
            <a:r>
              <a:rPr lang="en-IN" dirty="0" smtClean="0">
                <a:latin typeface="Calibri" pitchFamily="34" charset="0"/>
              </a:rPr>
              <a:t>   </a:t>
            </a:r>
            <a:r>
              <a:rPr lang="en-IN" dirty="0" err="1" smtClean="0">
                <a:latin typeface="Calibri" pitchFamily="34" charset="0"/>
              </a:rPr>
              <a:t>Rollno</a:t>
            </a:r>
            <a:r>
              <a:rPr lang="en-IN" dirty="0" smtClean="0">
                <a:latin typeface="Calibri" pitchFamily="34" charset="0"/>
              </a:rPr>
              <a:t>,  age,   </a:t>
            </a:r>
            <a:r>
              <a:rPr lang="en-IN" dirty="0" err="1" smtClean="0">
                <a:latin typeface="Calibri" pitchFamily="34" charset="0"/>
              </a:rPr>
              <a:t>room_no</a:t>
            </a:r>
            <a:r>
              <a:rPr lang="en-IN" dirty="0" smtClean="0">
                <a:latin typeface="Calibri" pitchFamily="34" charset="0"/>
              </a:rPr>
              <a:t> ;</a:t>
            </a:r>
          </a:p>
          <a:p>
            <a:pPr>
              <a:buNone/>
            </a:pPr>
            <a:r>
              <a:rPr lang="en-IN" dirty="0" smtClean="0">
                <a:latin typeface="Calibri" pitchFamily="34" charset="0"/>
              </a:rPr>
              <a:t>    float   </a:t>
            </a:r>
            <a:r>
              <a:rPr lang="en-IN" dirty="0" err="1" smtClean="0">
                <a:latin typeface="Calibri" pitchFamily="34" charset="0"/>
              </a:rPr>
              <a:t>basic_pay</a:t>
            </a:r>
            <a:r>
              <a:rPr lang="en-IN" dirty="0" smtClean="0">
                <a:latin typeface="Calibri" pitchFamily="34" charset="0"/>
              </a:rPr>
              <a:t>, total, tax;</a:t>
            </a:r>
          </a:p>
          <a:p>
            <a:pPr>
              <a:buNone/>
            </a:pPr>
            <a:r>
              <a:rPr lang="en-IN" dirty="0" smtClean="0">
                <a:latin typeface="Calibri" pitchFamily="34" charset="0"/>
              </a:rPr>
              <a:t>    char   gender, flag, option;</a:t>
            </a:r>
            <a:endParaRPr lang="en-IN" dirty="0">
              <a:latin typeface="Calibri" pitchFamily="34" charset="0"/>
            </a:endParaRPr>
          </a:p>
        </p:txBody>
      </p:sp>
      <p:sp>
        <p:nvSpPr>
          <p:cNvPr id="5" name="Rounded Rectangle 4"/>
          <p:cNvSpPr/>
          <p:nvPr/>
        </p:nvSpPr>
        <p:spPr>
          <a:xfrm>
            <a:off x="6303818" y="3934691"/>
            <a:ext cx="5527964" cy="2660073"/>
          </a:xfrm>
          <a:prstGeom prst="roundRect">
            <a:avLst/>
          </a:prstGeom>
          <a:solidFill>
            <a:schemeClr val="accent2">
              <a:lumMod val="20000"/>
              <a:lumOff val="80000"/>
            </a:schemeClr>
          </a:solid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nchorCtr="1"/>
          <a:lstStyle/>
          <a:p>
            <a:r>
              <a:rPr lang="en-IN" b="1" dirty="0" smtClean="0">
                <a:solidFill>
                  <a:srgbClr val="FF0000"/>
                </a:solidFill>
              </a:rPr>
              <a:t>A Bit  is a Binary Digit (either 0 or 1)</a:t>
            </a:r>
          </a:p>
          <a:p>
            <a:r>
              <a:rPr lang="en-IN" b="1" dirty="0" smtClean="0"/>
              <a:t>8 Bits  	-  1 Byte</a:t>
            </a:r>
          </a:p>
          <a:p>
            <a:r>
              <a:rPr lang="en-IN" b="1" dirty="0" smtClean="0"/>
              <a:t>1024 Bytes  	-  1 Kilobyte (KB)</a:t>
            </a:r>
          </a:p>
          <a:p>
            <a:r>
              <a:rPr lang="en-IN" b="1" dirty="0" smtClean="0"/>
              <a:t>1024  KB	-  1 Megabyte  (MB)	</a:t>
            </a:r>
          </a:p>
          <a:p>
            <a:r>
              <a:rPr lang="en-IN" b="1" dirty="0" smtClean="0"/>
              <a:t>1024 MB		-  1 Gigabyte  (GB)</a:t>
            </a:r>
          </a:p>
          <a:p>
            <a:r>
              <a:rPr lang="en-IN" b="1" dirty="0" smtClean="0"/>
              <a:t>1024 GB		-  1 Terabyte  (TB)</a:t>
            </a:r>
          </a:p>
          <a:p>
            <a:r>
              <a:rPr lang="en-IN" b="1" dirty="0" smtClean="0"/>
              <a:t>1024 TB		-  1 </a:t>
            </a:r>
            <a:r>
              <a:rPr lang="en-IN" b="1" dirty="0" err="1" smtClean="0"/>
              <a:t>Petabyte</a:t>
            </a:r>
            <a:r>
              <a:rPr lang="en-IN" b="1" dirty="0" smtClean="0"/>
              <a:t>  (PB)</a:t>
            </a:r>
          </a:p>
          <a:p>
            <a:pPr algn="ctr"/>
            <a:r>
              <a:rPr lang="en-IN" b="1" dirty="0" err="1" smtClean="0"/>
              <a:t>Exa</a:t>
            </a:r>
            <a:r>
              <a:rPr lang="en-IN" b="1" dirty="0" smtClean="0"/>
              <a:t>, </a:t>
            </a:r>
            <a:r>
              <a:rPr lang="en-IN" b="1" dirty="0" err="1" smtClean="0"/>
              <a:t>Zetta</a:t>
            </a:r>
            <a:r>
              <a:rPr lang="en-IN" b="1" dirty="0" smtClean="0"/>
              <a:t>, </a:t>
            </a:r>
            <a:r>
              <a:rPr lang="en-IN" b="1" dirty="0" err="1" smtClean="0"/>
              <a:t>Yotta</a:t>
            </a:r>
            <a:endParaRPr lang="en-IN"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3566" y="352063"/>
            <a:ext cx="2580640" cy="523875"/>
          </a:xfrm>
        </p:spPr>
        <p:txBody>
          <a:bodyPr>
            <a:normAutofit fontScale="90000"/>
          </a:bodyPr>
          <a:lstStyle/>
          <a:p>
            <a:r>
              <a:rPr lang="en-IN" b="1" dirty="0" smtClean="0">
                <a:solidFill>
                  <a:srgbClr val="CD760D"/>
                </a:solidFill>
              </a:rPr>
              <a:t>Data Types</a:t>
            </a:r>
            <a:endParaRPr lang="en-IN" b="1" dirty="0">
              <a:solidFill>
                <a:srgbClr val="CD760D"/>
              </a:solidFill>
            </a:endParaRPr>
          </a:p>
        </p:txBody>
      </p:sp>
      <p:sp>
        <p:nvSpPr>
          <p:cNvPr id="3" name="Content Placeholder 2"/>
          <p:cNvSpPr>
            <a:spLocks noGrp="1"/>
          </p:cNvSpPr>
          <p:nvPr>
            <p:ph idx="1"/>
          </p:nvPr>
        </p:nvSpPr>
        <p:spPr>
          <a:xfrm>
            <a:off x="800100" y="1191492"/>
            <a:ext cx="10515600" cy="4807526"/>
          </a:xfrm>
        </p:spPr>
        <p:txBody>
          <a:bodyPr>
            <a:normAutofit fontScale="92500" lnSpcReduction="20000"/>
          </a:bodyPr>
          <a:lstStyle/>
          <a:p>
            <a:pPr>
              <a:buNone/>
            </a:pPr>
            <a:r>
              <a:rPr lang="en-IN" dirty="0" smtClean="0">
                <a:latin typeface="Calibri" pitchFamily="34" charset="0"/>
              </a:rPr>
              <a:t>  1.  Basic / Primary/ Primitive Data Types</a:t>
            </a:r>
          </a:p>
          <a:p>
            <a:pPr>
              <a:buNone/>
            </a:pPr>
            <a:r>
              <a:rPr lang="en-IN" dirty="0" smtClean="0">
                <a:latin typeface="Calibri" pitchFamily="34" charset="0"/>
              </a:rPr>
              <a:t>     char   - 1 Byte</a:t>
            </a:r>
          </a:p>
          <a:p>
            <a:pPr>
              <a:buNone/>
            </a:pPr>
            <a:r>
              <a:rPr lang="en-IN" dirty="0" smtClean="0">
                <a:latin typeface="Calibri" pitchFamily="34" charset="0"/>
              </a:rPr>
              <a:t>     </a:t>
            </a:r>
            <a:r>
              <a:rPr lang="en-IN" dirty="0" err="1" smtClean="0">
                <a:latin typeface="Calibri" pitchFamily="34" charset="0"/>
              </a:rPr>
              <a:t>int</a:t>
            </a:r>
            <a:r>
              <a:rPr lang="en-IN" dirty="0" smtClean="0">
                <a:latin typeface="Calibri" pitchFamily="34" charset="0"/>
              </a:rPr>
              <a:t>       - 4 Bytes</a:t>
            </a:r>
          </a:p>
          <a:p>
            <a:pPr>
              <a:buNone/>
            </a:pPr>
            <a:r>
              <a:rPr lang="en-IN" dirty="0" smtClean="0">
                <a:latin typeface="Calibri" pitchFamily="34" charset="0"/>
              </a:rPr>
              <a:t>     float   - 4 Bytes</a:t>
            </a:r>
          </a:p>
          <a:p>
            <a:pPr>
              <a:buNone/>
            </a:pPr>
            <a:r>
              <a:rPr lang="en-IN" dirty="0" smtClean="0">
                <a:latin typeface="Calibri" pitchFamily="34" charset="0"/>
              </a:rPr>
              <a:t>     double – 8 Bytes</a:t>
            </a:r>
          </a:p>
          <a:p>
            <a:pPr>
              <a:buNone/>
            </a:pPr>
            <a:endParaRPr lang="en-IN" dirty="0" smtClean="0">
              <a:latin typeface="Calibri" pitchFamily="34" charset="0"/>
            </a:endParaRPr>
          </a:p>
          <a:p>
            <a:pPr>
              <a:buNone/>
            </a:pPr>
            <a:r>
              <a:rPr lang="en-IN" dirty="0" smtClean="0">
                <a:latin typeface="Calibri" pitchFamily="34" charset="0"/>
              </a:rPr>
              <a:t>2. Derived Data Types</a:t>
            </a:r>
          </a:p>
          <a:p>
            <a:pPr>
              <a:buNone/>
            </a:pPr>
            <a:r>
              <a:rPr lang="en-IN" dirty="0" smtClean="0">
                <a:latin typeface="Calibri" pitchFamily="34" charset="0"/>
              </a:rPr>
              <a:t>     arrays</a:t>
            </a:r>
          </a:p>
          <a:p>
            <a:pPr>
              <a:buNone/>
            </a:pPr>
            <a:r>
              <a:rPr lang="en-IN" dirty="0" smtClean="0">
                <a:latin typeface="Calibri" pitchFamily="34" charset="0"/>
              </a:rPr>
              <a:t>     structures</a:t>
            </a:r>
          </a:p>
          <a:p>
            <a:pPr>
              <a:buNone/>
            </a:pPr>
            <a:r>
              <a:rPr lang="en-IN" dirty="0" smtClean="0">
                <a:latin typeface="Calibri" pitchFamily="34" charset="0"/>
              </a:rPr>
              <a:t>     union</a:t>
            </a:r>
          </a:p>
          <a:p>
            <a:pPr>
              <a:buNone/>
            </a:pPr>
            <a:r>
              <a:rPr lang="en-IN" dirty="0" smtClean="0">
                <a:latin typeface="Calibri" pitchFamily="34" charset="0"/>
              </a:rPr>
              <a:t>     </a:t>
            </a:r>
            <a:r>
              <a:rPr lang="en-IN" dirty="0" err="1" smtClean="0">
                <a:latin typeface="Calibri" pitchFamily="34" charset="0"/>
              </a:rPr>
              <a:t>poniters</a:t>
            </a:r>
            <a:r>
              <a:rPr lang="en-IN" dirty="0" smtClean="0">
                <a:latin typeface="Calibri" pitchFamily="34" charset="0"/>
              </a:rPr>
              <a:t> </a:t>
            </a:r>
          </a:p>
        </p:txBody>
      </p:sp>
      <p:sp>
        <p:nvSpPr>
          <p:cNvPr id="6" name="TextBox 5"/>
          <p:cNvSpPr txBox="1"/>
          <p:nvPr/>
        </p:nvSpPr>
        <p:spPr>
          <a:xfrm>
            <a:off x="6191794" y="2116183"/>
            <a:ext cx="5225143" cy="2585323"/>
          </a:xfrm>
          <a:prstGeom prst="rect">
            <a:avLst/>
          </a:prstGeom>
          <a:solidFill>
            <a:schemeClr val="bg2">
              <a:lumMod val="75000"/>
            </a:schemeClr>
          </a:solidFill>
          <a:ln w="25400">
            <a:solidFill>
              <a:srgbClr val="C00000"/>
            </a:solidFill>
          </a:ln>
        </p:spPr>
        <p:txBody>
          <a:bodyPr wrap="square" rtlCol="0">
            <a:spAutoFit/>
          </a:bodyPr>
          <a:lstStyle/>
          <a:p>
            <a:r>
              <a:rPr lang="en-US" sz="2400" dirty="0" smtClean="0"/>
              <a:t>Qualifiers</a:t>
            </a:r>
          </a:p>
          <a:p>
            <a:endParaRPr lang="en-US" sz="2400" dirty="0" smtClean="0"/>
          </a:p>
          <a:p>
            <a:pPr>
              <a:buFont typeface="Wingdings" pitchFamily="2" charset="2"/>
              <a:buChar char="ü"/>
            </a:pPr>
            <a:r>
              <a:rPr lang="en-US" sz="2400" dirty="0" smtClean="0"/>
              <a:t> signed</a:t>
            </a:r>
          </a:p>
          <a:p>
            <a:pPr>
              <a:buFont typeface="Wingdings" pitchFamily="2" charset="2"/>
              <a:buChar char="ü"/>
            </a:pPr>
            <a:r>
              <a:rPr lang="en-US" sz="2400" dirty="0" smtClean="0"/>
              <a:t> unsigned</a:t>
            </a:r>
          </a:p>
          <a:p>
            <a:pPr>
              <a:buFont typeface="Wingdings" pitchFamily="2" charset="2"/>
              <a:buChar char="ü"/>
            </a:pPr>
            <a:r>
              <a:rPr lang="en-US" sz="2400" dirty="0" smtClean="0"/>
              <a:t> short</a:t>
            </a:r>
          </a:p>
          <a:p>
            <a:pPr>
              <a:buFont typeface="Wingdings" pitchFamily="2" charset="2"/>
              <a:buChar char="ü"/>
            </a:pPr>
            <a:r>
              <a:rPr lang="en-US" sz="2400" dirty="0" smtClean="0"/>
              <a:t> long</a:t>
            </a:r>
            <a:endParaRPr lang="en-US" dirty="0" smtClean="0"/>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solidFill>
                  <a:srgbClr val="002060"/>
                </a:solidFill>
                <a:latin typeface="Times New Roman" pitchFamily="18" charset="0"/>
                <a:cs typeface="Times New Roman" pitchFamily="18" charset="0"/>
              </a:rPr>
              <a:t>What is C ?</a:t>
            </a:r>
            <a:endParaRPr lang="en-IN" dirty="0">
              <a:solidFill>
                <a:srgbClr val="002060"/>
              </a:solidFill>
              <a:latin typeface="Times New Roman" pitchFamily="18" charset="0"/>
              <a:cs typeface="Times New Roman" pitchFamily="18" charset="0"/>
            </a:endParaRPr>
          </a:p>
        </p:txBody>
      </p:sp>
      <p:sp>
        <p:nvSpPr>
          <p:cNvPr id="3" name="Content Placeholder 2"/>
          <p:cNvSpPr>
            <a:spLocks noGrp="1"/>
          </p:cNvSpPr>
          <p:nvPr>
            <p:ph idx="1"/>
          </p:nvPr>
        </p:nvSpPr>
        <p:spPr>
          <a:xfrm>
            <a:off x="635000" y="2133600"/>
            <a:ext cx="11023600" cy="3949699"/>
          </a:xfrm>
        </p:spPr>
        <p:txBody>
          <a:bodyPr>
            <a:normAutofit/>
          </a:bodyPr>
          <a:lstStyle/>
          <a:p>
            <a:r>
              <a:rPr lang="en-US" dirty="0" smtClean="0"/>
              <a:t> </a:t>
            </a:r>
            <a:r>
              <a:rPr lang="en-US" sz="3600" b="1" dirty="0" smtClean="0"/>
              <a:t>C is a </a:t>
            </a:r>
            <a:r>
              <a:rPr lang="en-US" sz="3600" b="1" dirty="0" smtClean="0">
                <a:solidFill>
                  <a:srgbClr val="FF0000"/>
                </a:solidFill>
              </a:rPr>
              <a:t>General Purpose Structured Programming Language</a:t>
            </a:r>
          </a:p>
          <a:p>
            <a:pPr>
              <a:buNone/>
            </a:pPr>
            <a:endParaRPr lang="en-US" sz="3600" b="1" dirty="0" smtClean="0"/>
          </a:p>
          <a:p>
            <a:r>
              <a:rPr lang="en-US" sz="3600" b="1" dirty="0" smtClean="0"/>
              <a:t> C is a </a:t>
            </a:r>
            <a:r>
              <a:rPr lang="en-US" sz="3600" b="1" dirty="0" smtClean="0">
                <a:solidFill>
                  <a:srgbClr val="FF0000"/>
                </a:solidFill>
              </a:rPr>
              <a:t>High-level Language</a:t>
            </a:r>
          </a:p>
          <a:p>
            <a:endParaRPr lang="en-US" sz="3600" b="1" dirty="0" smtClean="0"/>
          </a:p>
          <a:p>
            <a:r>
              <a:rPr lang="en-US" sz="3600" b="1" dirty="0" smtClean="0"/>
              <a:t> C is a </a:t>
            </a:r>
            <a:r>
              <a:rPr lang="en-US" sz="3600" b="1" dirty="0" smtClean="0">
                <a:solidFill>
                  <a:srgbClr val="FF0000"/>
                </a:solidFill>
              </a:rPr>
              <a:t>Machine Independent  Language</a:t>
            </a:r>
          </a:p>
          <a:p>
            <a:endParaRPr lang="en-IN" sz="3600"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Grp="1" noChangeAspect="1" noChangeArrowheads="1"/>
          </p:cNvPicPr>
          <p:nvPr>
            <p:ph idx="1"/>
          </p:nvPr>
        </p:nvPicPr>
        <p:blipFill>
          <a:blip r:embed="rId2"/>
          <a:srcRect/>
          <a:stretch>
            <a:fillRect/>
          </a:stretch>
        </p:blipFill>
        <p:spPr bwMode="auto">
          <a:xfrm>
            <a:off x="1260763" y="324901"/>
            <a:ext cx="9642763" cy="62282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idx="1"/>
          </p:nvPr>
        </p:nvPicPr>
        <p:blipFill>
          <a:blip r:embed="rId2"/>
          <a:srcRect/>
          <a:stretch>
            <a:fillRect/>
          </a:stretch>
        </p:blipFill>
        <p:spPr bwMode="auto">
          <a:xfrm>
            <a:off x="309947" y="469900"/>
            <a:ext cx="11259753" cy="5765800"/>
          </a:xfrm>
          <a:prstGeom prst="rect">
            <a:avLst/>
          </a:prstGeom>
          <a:noFill/>
          <a:ln w="9525">
            <a:noFill/>
            <a:miter lim="800000"/>
            <a:headEnd/>
            <a:tailEnd/>
          </a:ln>
          <a:effectLst/>
        </p:spPr>
      </p:pic>
      <p:sp>
        <p:nvSpPr>
          <p:cNvPr id="3" name="Rectangle 2"/>
          <p:cNvSpPr/>
          <p:nvPr/>
        </p:nvSpPr>
        <p:spPr>
          <a:xfrm>
            <a:off x="444137" y="1672046"/>
            <a:ext cx="6322423" cy="548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21566"/>
          </a:xfrm>
        </p:spPr>
        <p:txBody>
          <a:bodyPr>
            <a:normAutofit fontScale="90000"/>
          </a:bodyPr>
          <a:lstStyle/>
          <a:p>
            <a:pPr algn="ctr"/>
            <a:r>
              <a:rPr lang="en-IN" dirty="0" smtClean="0">
                <a:solidFill>
                  <a:srgbClr val="FF0000"/>
                </a:solidFill>
              </a:rPr>
              <a:t>Structure of a C Program</a:t>
            </a:r>
            <a:endParaRPr lang="en-IN" dirty="0">
              <a:solidFill>
                <a:srgbClr val="FF0000"/>
              </a:solidFill>
            </a:endParaRPr>
          </a:p>
        </p:txBody>
      </p:sp>
      <p:pic>
        <p:nvPicPr>
          <p:cNvPr id="1026" name="Picture 2"/>
          <p:cNvPicPr>
            <a:picLocks noGrp="1" noChangeAspect="1" noChangeArrowheads="1"/>
          </p:cNvPicPr>
          <p:nvPr>
            <p:ph idx="1"/>
          </p:nvPr>
        </p:nvPicPr>
        <p:blipFill>
          <a:blip r:embed="rId2"/>
          <a:srcRect/>
          <a:stretch>
            <a:fillRect/>
          </a:stretch>
        </p:blipFill>
        <p:spPr bwMode="auto">
          <a:xfrm>
            <a:off x="3255818" y="948209"/>
            <a:ext cx="6497782" cy="566755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84908"/>
            <a:ext cx="10515600" cy="6373091"/>
          </a:xfrm>
        </p:spPr>
        <p:txBody>
          <a:bodyPr>
            <a:normAutofit fontScale="92500" lnSpcReduction="10000"/>
          </a:bodyPr>
          <a:lstStyle/>
          <a:p>
            <a:pPr lvl="0" algn="just">
              <a:spcBef>
                <a:spcPts val="600"/>
              </a:spcBef>
            </a:pPr>
            <a:r>
              <a:rPr lang="en-US" dirty="0" smtClean="0">
                <a:latin typeface="Times New Roman" pitchFamily="18" charset="0"/>
                <a:ea typeface="Tahoma" pitchFamily="34" charset="0"/>
                <a:cs typeface="Times New Roman" pitchFamily="18" charset="0"/>
              </a:rPr>
              <a:t>The </a:t>
            </a:r>
            <a:r>
              <a:rPr lang="en-US" dirty="0" smtClean="0">
                <a:solidFill>
                  <a:srgbClr val="C00000"/>
                </a:solidFill>
                <a:latin typeface="Times New Roman" pitchFamily="18" charset="0"/>
                <a:ea typeface="Tahoma" pitchFamily="34" charset="0"/>
                <a:cs typeface="Times New Roman" pitchFamily="18" charset="0"/>
              </a:rPr>
              <a:t>Documentation Section  </a:t>
            </a:r>
            <a:r>
              <a:rPr lang="en-US" dirty="0" smtClean="0">
                <a:latin typeface="Times New Roman" pitchFamily="18" charset="0"/>
                <a:ea typeface="Tahoma" pitchFamily="34" charset="0"/>
                <a:cs typeface="Times New Roman" pitchFamily="18" charset="0"/>
              </a:rPr>
              <a:t>consists of a set of comment lines giving the name of the program, the author and other details, which the programmer would like to use later.</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The </a:t>
            </a:r>
            <a:r>
              <a:rPr lang="en-US" dirty="0" smtClean="0">
                <a:solidFill>
                  <a:srgbClr val="C00000"/>
                </a:solidFill>
                <a:latin typeface="Times New Roman" pitchFamily="18" charset="0"/>
                <a:ea typeface="Tahoma" pitchFamily="34" charset="0"/>
                <a:cs typeface="Times New Roman" pitchFamily="18" charset="0"/>
              </a:rPr>
              <a:t>Link Section </a:t>
            </a:r>
            <a:r>
              <a:rPr lang="en-US" dirty="0" smtClean="0">
                <a:latin typeface="Times New Roman" pitchFamily="18" charset="0"/>
                <a:ea typeface="Tahoma" pitchFamily="34" charset="0"/>
                <a:cs typeface="Times New Roman" pitchFamily="18" charset="0"/>
              </a:rPr>
              <a:t>provides instructions to the compiler to link functions from the system library.</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The </a:t>
            </a:r>
            <a:r>
              <a:rPr lang="en-US" dirty="0" smtClean="0">
                <a:solidFill>
                  <a:srgbClr val="C00000"/>
                </a:solidFill>
                <a:latin typeface="Times New Roman" pitchFamily="18" charset="0"/>
                <a:ea typeface="Tahoma" pitchFamily="34" charset="0"/>
                <a:cs typeface="Times New Roman" pitchFamily="18" charset="0"/>
              </a:rPr>
              <a:t>Definition Section  </a:t>
            </a:r>
            <a:r>
              <a:rPr lang="en-US" dirty="0" smtClean="0">
                <a:latin typeface="Times New Roman" pitchFamily="18" charset="0"/>
                <a:ea typeface="Tahoma" pitchFamily="34" charset="0"/>
                <a:cs typeface="Times New Roman" pitchFamily="18" charset="0"/>
              </a:rPr>
              <a:t>defined all symbolic constants.</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The global Declaration Section is used to specify all the global variables, which are common to all the functions in a program.</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The </a:t>
            </a:r>
            <a:r>
              <a:rPr lang="en-US" dirty="0" smtClean="0">
                <a:solidFill>
                  <a:srgbClr val="C00000"/>
                </a:solidFill>
                <a:latin typeface="Times New Roman" pitchFamily="18" charset="0"/>
                <a:ea typeface="Tahoma" pitchFamily="34" charset="0"/>
                <a:cs typeface="Times New Roman" pitchFamily="18" charset="0"/>
              </a:rPr>
              <a:t>Main() function </a:t>
            </a:r>
            <a:r>
              <a:rPr lang="en-US" dirty="0" smtClean="0">
                <a:latin typeface="Times New Roman" pitchFamily="18" charset="0"/>
                <a:ea typeface="Tahoma" pitchFamily="34" charset="0"/>
                <a:cs typeface="Times New Roman" pitchFamily="18" charset="0"/>
              </a:rPr>
              <a:t>Section consists of two parts namely declaration part and executable part. The declaration part declares all the local variables used in the executable part. There is at least one statement in the executable part. These two parts must appear between the opening and closing braces. All the statements in these parts are end with semi-colon.</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The </a:t>
            </a:r>
            <a:r>
              <a:rPr lang="en-US" dirty="0" smtClean="0">
                <a:solidFill>
                  <a:srgbClr val="C00000"/>
                </a:solidFill>
                <a:latin typeface="Times New Roman" pitchFamily="18" charset="0"/>
                <a:ea typeface="Tahoma" pitchFamily="34" charset="0"/>
                <a:cs typeface="Times New Roman" pitchFamily="18" charset="0"/>
              </a:rPr>
              <a:t>Sub program Section </a:t>
            </a:r>
            <a:r>
              <a:rPr lang="en-US" dirty="0" smtClean="0">
                <a:latin typeface="Times New Roman" pitchFamily="18" charset="0"/>
                <a:ea typeface="Tahoma" pitchFamily="34" charset="0"/>
                <a:cs typeface="Times New Roman" pitchFamily="18" charset="0"/>
              </a:rPr>
              <a:t>contains all the user-defined functions that are used in the main() function. </a:t>
            </a:r>
            <a:endParaRPr lang="en-IN" dirty="0" smtClean="0">
              <a:latin typeface="Times New Roman" pitchFamily="18" charset="0"/>
              <a:ea typeface="Tahoma" pitchFamily="34" charset="0"/>
              <a:cs typeface="Times New Roman" pitchFamily="18" charset="0"/>
            </a:endParaRPr>
          </a:p>
          <a:p>
            <a:pPr lvl="0" algn="just">
              <a:spcBef>
                <a:spcPts val="600"/>
              </a:spcBef>
            </a:pPr>
            <a:r>
              <a:rPr lang="en-US" dirty="0" smtClean="0">
                <a:latin typeface="Times New Roman" pitchFamily="18" charset="0"/>
                <a:ea typeface="Tahoma" pitchFamily="34" charset="0"/>
                <a:cs typeface="Times New Roman" pitchFamily="18" charset="0"/>
              </a:rPr>
              <a:t>All the sections except main() section may be absent, when they are not required.</a:t>
            </a:r>
            <a:endParaRPr lang="en-IN" dirty="0" smtClean="0">
              <a:latin typeface="Times New Roman" pitchFamily="18" charset="0"/>
              <a:ea typeface="Tahoma" pitchFamily="34" charset="0"/>
              <a:cs typeface="Times New Roman" pitchFamily="18" charset="0"/>
            </a:endParaRPr>
          </a:p>
          <a:p>
            <a:pPr algn="just">
              <a:buNone/>
            </a:pPr>
            <a:endParaRPr lang="en-IN"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2055" y="304799"/>
            <a:ext cx="10515600" cy="6373091"/>
          </a:xfrm>
        </p:spPr>
        <p:txBody>
          <a:bodyPr>
            <a:normAutofit fontScale="62500" lnSpcReduction="20000"/>
          </a:bodyPr>
          <a:lstStyle/>
          <a:p>
            <a:pPr lvl="0" algn="just">
              <a:spcBef>
                <a:spcPts val="600"/>
              </a:spcBef>
              <a:buNone/>
            </a:pPr>
            <a:r>
              <a:rPr lang="en-US" dirty="0" smtClean="0">
                <a:latin typeface="Times New Roman" pitchFamily="18" charset="0"/>
                <a:ea typeface="Tahoma" pitchFamily="34" charset="0"/>
                <a:cs typeface="Times New Roman" pitchFamily="18" charset="0"/>
              </a:rPr>
              <a:t>/******************************************************</a:t>
            </a:r>
          </a:p>
          <a:p>
            <a:pPr lvl="0" algn="just">
              <a:spcBef>
                <a:spcPts val="600"/>
              </a:spcBef>
              <a:buNone/>
            </a:pPr>
            <a:r>
              <a:rPr lang="en-US" dirty="0" smtClean="0">
                <a:latin typeface="Times New Roman" pitchFamily="18" charset="0"/>
                <a:ea typeface="Tahoma" pitchFamily="34" charset="0"/>
                <a:cs typeface="Times New Roman" pitchFamily="18" charset="0"/>
              </a:rPr>
              <a:t>Compiler Type       : Online C Compiler.</a:t>
            </a:r>
          </a:p>
          <a:p>
            <a:pPr lvl="0" algn="just">
              <a:spcBef>
                <a:spcPts val="600"/>
              </a:spcBef>
              <a:buNone/>
            </a:pPr>
            <a:r>
              <a:rPr lang="en-US" dirty="0" smtClean="0">
                <a:latin typeface="Times New Roman" pitchFamily="18" charset="0"/>
                <a:ea typeface="Tahoma" pitchFamily="34" charset="0"/>
                <a:cs typeface="Times New Roman" pitchFamily="18" charset="0"/>
              </a:rPr>
              <a:t>Author of the Code  : </a:t>
            </a:r>
            <a:r>
              <a:rPr lang="en-US" dirty="0" err="1" smtClean="0">
                <a:latin typeface="Times New Roman" pitchFamily="18" charset="0"/>
                <a:ea typeface="Tahoma" pitchFamily="34" charset="0"/>
                <a:cs typeface="Times New Roman" pitchFamily="18" charset="0"/>
              </a:rPr>
              <a:t>Rahman</a:t>
            </a:r>
            <a:r>
              <a:rPr lang="en-US" dirty="0" smtClean="0">
                <a:latin typeface="Times New Roman" pitchFamily="18" charset="0"/>
                <a:ea typeface="Tahoma" pitchFamily="34" charset="0"/>
                <a:cs typeface="Times New Roman" pitchFamily="18" charset="0"/>
              </a:rPr>
              <a:t> K</a:t>
            </a:r>
          </a:p>
          <a:p>
            <a:pPr lvl="0" algn="just">
              <a:spcBef>
                <a:spcPts val="600"/>
              </a:spcBef>
              <a:buNone/>
            </a:pPr>
            <a:r>
              <a:rPr lang="en-US" dirty="0" smtClean="0">
                <a:latin typeface="Times New Roman" pitchFamily="18" charset="0"/>
                <a:ea typeface="Tahoma" pitchFamily="34" charset="0"/>
                <a:cs typeface="Times New Roman" pitchFamily="18" charset="0"/>
              </a:rPr>
              <a:t>Date of written     : 29-03-2023</a:t>
            </a:r>
          </a:p>
          <a:p>
            <a:pPr lvl="0">
              <a:spcBef>
                <a:spcPts val="600"/>
              </a:spcBef>
              <a:buNone/>
            </a:pPr>
            <a:r>
              <a:rPr lang="en-US" dirty="0" smtClean="0">
                <a:latin typeface="Times New Roman" pitchFamily="18" charset="0"/>
                <a:ea typeface="Tahoma" pitchFamily="34" charset="0"/>
                <a:cs typeface="Times New Roman" pitchFamily="18" charset="0"/>
              </a:rPr>
              <a:t>Name of the program : Finding area of a circle</a:t>
            </a:r>
          </a:p>
          <a:p>
            <a:pPr lvl="0">
              <a:spcBef>
                <a:spcPts val="600"/>
              </a:spcBef>
              <a:buNone/>
            </a:pPr>
            <a:r>
              <a:rPr lang="en-US" dirty="0" smtClean="0">
                <a:latin typeface="Times New Roman" pitchFamily="18" charset="0"/>
                <a:ea typeface="Tahoma" pitchFamily="34" charset="0"/>
                <a:cs typeface="Times New Roman" pitchFamily="18" charset="0"/>
              </a:rPr>
              <a:t>******************************************************/</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#include &lt;</a:t>
            </a:r>
            <a:r>
              <a:rPr lang="en-US" b="1" dirty="0" err="1" smtClean="0">
                <a:latin typeface="Times New Roman" pitchFamily="18" charset="0"/>
                <a:ea typeface="Tahoma" pitchFamily="34" charset="0"/>
                <a:cs typeface="Times New Roman" pitchFamily="18" charset="0"/>
              </a:rPr>
              <a:t>stdio.h</a:t>
            </a:r>
            <a:r>
              <a:rPr lang="en-US" b="1" dirty="0" smtClean="0">
                <a:latin typeface="Times New Roman" pitchFamily="18" charset="0"/>
                <a:ea typeface="Tahoma" pitchFamily="34" charset="0"/>
                <a:cs typeface="Times New Roman" pitchFamily="18" charset="0"/>
              </a:rPr>
              <a:t>&gt;</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#include &lt;</a:t>
            </a:r>
            <a:r>
              <a:rPr lang="en-US" b="1" dirty="0" err="1" smtClean="0">
                <a:latin typeface="Times New Roman" pitchFamily="18" charset="0"/>
                <a:ea typeface="Tahoma" pitchFamily="34" charset="0"/>
                <a:cs typeface="Times New Roman" pitchFamily="18" charset="0"/>
              </a:rPr>
              <a:t>math.h</a:t>
            </a:r>
            <a:r>
              <a:rPr lang="en-US" b="1" dirty="0" smtClean="0">
                <a:latin typeface="Times New Roman" pitchFamily="18" charset="0"/>
                <a:ea typeface="Tahoma" pitchFamily="34" charset="0"/>
                <a:cs typeface="Times New Roman" pitchFamily="18" charset="0"/>
              </a:rPr>
              <a:t>&gt;</a:t>
            </a:r>
          </a:p>
          <a:p>
            <a:pPr marL="1074738" lvl="0" indent="6350">
              <a:spcBef>
                <a:spcPts val="600"/>
              </a:spcBef>
              <a:buNone/>
            </a:pPr>
            <a:endParaRPr lang="en-US" sz="1400" b="1" dirty="0" smtClean="0">
              <a:latin typeface="Times New Roman" pitchFamily="18" charset="0"/>
              <a:ea typeface="Tahoma" pitchFamily="34" charset="0"/>
              <a:cs typeface="Times New Roman" pitchFamily="18" charset="0"/>
            </a:endParaRPr>
          </a:p>
          <a:p>
            <a:pPr marL="1074738" lvl="0" indent="6350">
              <a:spcBef>
                <a:spcPts val="600"/>
              </a:spcBef>
              <a:buNone/>
            </a:pPr>
            <a:r>
              <a:rPr lang="en-US" b="1" dirty="0" smtClean="0">
                <a:latin typeface="Times New Roman" pitchFamily="18" charset="0"/>
                <a:ea typeface="Tahoma" pitchFamily="34" charset="0"/>
                <a:cs typeface="Times New Roman" pitchFamily="18" charset="0"/>
              </a:rPr>
              <a:t>#define pi 3.142</a:t>
            </a:r>
          </a:p>
          <a:p>
            <a:pPr marL="1074738" lvl="0" indent="6350">
              <a:spcBef>
                <a:spcPts val="600"/>
              </a:spcBef>
              <a:buNone/>
            </a:pPr>
            <a:endParaRPr lang="en-US" sz="1400" b="1" dirty="0" smtClean="0">
              <a:latin typeface="Times New Roman" pitchFamily="18" charset="0"/>
              <a:ea typeface="Tahoma" pitchFamily="34" charset="0"/>
              <a:cs typeface="Times New Roman" pitchFamily="18" charset="0"/>
            </a:endParaRPr>
          </a:p>
          <a:p>
            <a:pPr marL="1074738" lvl="0" indent="6350">
              <a:spcBef>
                <a:spcPts val="600"/>
              </a:spcBef>
              <a:buNone/>
            </a:pPr>
            <a:r>
              <a:rPr lang="en-US" b="1" dirty="0" smtClean="0">
                <a:latin typeface="Times New Roman" pitchFamily="18" charset="0"/>
                <a:ea typeface="Tahoma" pitchFamily="34" charset="0"/>
                <a:cs typeface="Times New Roman" pitchFamily="18" charset="0"/>
              </a:rPr>
              <a:t>float radius;</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float func1();</a:t>
            </a:r>
          </a:p>
          <a:p>
            <a:pPr marL="1074738" lvl="0" indent="6350">
              <a:spcBef>
                <a:spcPts val="600"/>
              </a:spcBef>
              <a:buNone/>
            </a:pPr>
            <a:r>
              <a:rPr lang="en-US" b="1" dirty="0" err="1" smtClean="0">
                <a:latin typeface="Times New Roman" pitchFamily="18" charset="0"/>
                <a:ea typeface="Tahoma" pitchFamily="34" charset="0"/>
                <a:cs typeface="Times New Roman" pitchFamily="18" charset="0"/>
              </a:rPr>
              <a:t>int</a:t>
            </a:r>
            <a:r>
              <a:rPr lang="en-US" b="1" dirty="0" smtClean="0">
                <a:latin typeface="Times New Roman" pitchFamily="18" charset="0"/>
                <a:ea typeface="Tahoma" pitchFamily="34" charset="0"/>
                <a:cs typeface="Times New Roman" pitchFamily="18" charset="0"/>
              </a:rPr>
              <a:t> main()</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float area; </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printf</a:t>
            </a:r>
            <a:r>
              <a:rPr lang="en-US" b="1" dirty="0" smtClean="0">
                <a:latin typeface="Times New Roman" pitchFamily="18" charset="0"/>
                <a:ea typeface="Tahoma" pitchFamily="34" charset="0"/>
                <a:cs typeface="Times New Roman" pitchFamily="18" charset="0"/>
              </a:rPr>
              <a:t>("\n Enter the radius");</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scanf</a:t>
            </a:r>
            <a:r>
              <a:rPr lang="en-US" b="1" dirty="0" smtClean="0">
                <a:latin typeface="Times New Roman" pitchFamily="18" charset="0"/>
                <a:ea typeface="Tahoma" pitchFamily="34" charset="0"/>
                <a:cs typeface="Times New Roman" pitchFamily="18" charset="0"/>
              </a:rPr>
              <a:t>("%f", &amp;radius);  </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area = func1();    </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a:t>
            </a:r>
            <a:r>
              <a:rPr lang="en-US" b="1" dirty="0" err="1" smtClean="0">
                <a:latin typeface="Times New Roman" pitchFamily="18" charset="0"/>
                <a:ea typeface="Tahoma" pitchFamily="34" charset="0"/>
                <a:cs typeface="Times New Roman" pitchFamily="18" charset="0"/>
              </a:rPr>
              <a:t>printf</a:t>
            </a:r>
            <a:r>
              <a:rPr lang="en-US" b="1" dirty="0" smtClean="0">
                <a:latin typeface="Times New Roman" pitchFamily="18" charset="0"/>
                <a:ea typeface="Tahoma" pitchFamily="34" charset="0"/>
                <a:cs typeface="Times New Roman" pitchFamily="18" charset="0"/>
              </a:rPr>
              <a:t>("\n Area of the Circle = %f", area); </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return 0;</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float func1()</a:t>
            </a:r>
          </a:p>
          <a:p>
            <a:pPr marL="1074738" lvl="0" indent="6350">
              <a:spcBef>
                <a:spcPts val="600"/>
              </a:spcBef>
              <a:buNone/>
            </a:pPr>
            <a:r>
              <a:rPr lang="en-US" b="1" dirty="0" smtClean="0">
                <a:latin typeface="Times New Roman" pitchFamily="18" charset="0"/>
                <a:ea typeface="Tahoma" pitchFamily="34" charset="0"/>
                <a:cs typeface="Times New Roman" pitchFamily="18" charset="0"/>
              </a:rPr>
              <a:t>{ return pi * </a:t>
            </a:r>
            <a:r>
              <a:rPr lang="en-US" b="1" dirty="0" err="1" smtClean="0">
                <a:latin typeface="Times New Roman" pitchFamily="18" charset="0"/>
                <a:ea typeface="Tahoma" pitchFamily="34" charset="0"/>
                <a:cs typeface="Times New Roman" pitchFamily="18" charset="0"/>
              </a:rPr>
              <a:t>pow</a:t>
            </a:r>
            <a:r>
              <a:rPr lang="en-US" b="1" dirty="0" smtClean="0">
                <a:latin typeface="Times New Roman" pitchFamily="18" charset="0"/>
                <a:ea typeface="Tahoma" pitchFamily="34" charset="0"/>
                <a:cs typeface="Times New Roman" pitchFamily="18" charset="0"/>
              </a:rPr>
              <a:t>(radius,2);}</a:t>
            </a:r>
            <a:endParaRPr lang="en-IN" b="1" dirty="0">
              <a:latin typeface="Verdana" pitchFamily="34" charset="0"/>
              <a:ea typeface="Verdana" pitchFamily="34" charset="0"/>
              <a:cs typeface="Verdana" pitchFamily="34" charset="0"/>
            </a:endParaRPr>
          </a:p>
        </p:txBody>
      </p:sp>
      <p:sp>
        <p:nvSpPr>
          <p:cNvPr id="4" name="Rounded Rectangle 3"/>
          <p:cNvSpPr/>
          <p:nvPr/>
        </p:nvSpPr>
        <p:spPr>
          <a:xfrm>
            <a:off x="4779817" y="720436"/>
            <a:ext cx="3006437"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Documentation Section </a:t>
            </a:r>
            <a:endParaRPr lang="en-IN" b="1" dirty="0"/>
          </a:p>
        </p:txBody>
      </p:sp>
      <p:sp>
        <p:nvSpPr>
          <p:cNvPr id="5" name="Rounded Rectangle 4"/>
          <p:cNvSpPr/>
          <p:nvPr/>
        </p:nvSpPr>
        <p:spPr>
          <a:xfrm>
            <a:off x="4239491" y="1911926"/>
            <a:ext cx="2369128"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Link Section </a:t>
            </a:r>
            <a:endParaRPr lang="en-IN" b="1" dirty="0"/>
          </a:p>
        </p:txBody>
      </p:sp>
      <p:sp>
        <p:nvSpPr>
          <p:cNvPr id="6" name="Rounded Rectangle 5"/>
          <p:cNvSpPr/>
          <p:nvPr/>
        </p:nvSpPr>
        <p:spPr>
          <a:xfrm>
            <a:off x="4239490" y="2618507"/>
            <a:ext cx="3006437"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Definition Section </a:t>
            </a:r>
            <a:endParaRPr lang="en-IN" b="1" dirty="0"/>
          </a:p>
        </p:txBody>
      </p:sp>
      <p:sp>
        <p:nvSpPr>
          <p:cNvPr id="7" name="Rounded Rectangle 6"/>
          <p:cNvSpPr/>
          <p:nvPr/>
        </p:nvSpPr>
        <p:spPr>
          <a:xfrm>
            <a:off x="4239490" y="3394364"/>
            <a:ext cx="3657601"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Global Declaration Section </a:t>
            </a:r>
            <a:endParaRPr lang="en-IN" b="1" dirty="0"/>
          </a:p>
        </p:txBody>
      </p:sp>
      <p:sp>
        <p:nvSpPr>
          <p:cNvPr id="8" name="Rounded Rectangle 7"/>
          <p:cNvSpPr/>
          <p:nvPr/>
        </p:nvSpPr>
        <p:spPr>
          <a:xfrm>
            <a:off x="5181599" y="4585854"/>
            <a:ext cx="3006437"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Main( ) function </a:t>
            </a:r>
            <a:endParaRPr lang="en-IN" b="1" dirty="0"/>
          </a:p>
        </p:txBody>
      </p:sp>
      <p:sp>
        <p:nvSpPr>
          <p:cNvPr id="9" name="Rounded Rectangle 8"/>
          <p:cNvSpPr/>
          <p:nvPr/>
        </p:nvSpPr>
        <p:spPr>
          <a:xfrm>
            <a:off x="5264726" y="6109854"/>
            <a:ext cx="3006437" cy="48490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t>Sub-program Section </a:t>
            </a:r>
            <a:endParaRPr lang="en-IN" b="1" dirty="0"/>
          </a:p>
        </p:txBody>
      </p:sp>
      <p:cxnSp>
        <p:nvCxnSpPr>
          <p:cNvPr id="11" name="Straight Arrow Connector 10"/>
          <p:cNvCxnSpPr>
            <a:stCxn id="4" idx="1"/>
          </p:cNvCxnSpPr>
          <p:nvPr/>
        </p:nvCxnSpPr>
        <p:spPr>
          <a:xfrm rot="10800000" flipV="1">
            <a:off x="4142509" y="962891"/>
            <a:ext cx="637308" cy="2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5" idx="1"/>
          </p:cNvCxnSpPr>
          <p:nvPr/>
        </p:nvCxnSpPr>
        <p:spPr>
          <a:xfrm rot="10800000">
            <a:off x="3768437" y="2147455"/>
            <a:ext cx="471054" cy="692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3560618" y="2847109"/>
            <a:ext cx="637308" cy="2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3325091" y="3581399"/>
            <a:ext cx="886690" cy="692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4544291" y="4911437"/>
            <a:ext cx="637308" cy="2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flipV="1">
            <a:off x="4585855" y="6172200"/>
            <a:ext cx="637308" cy="2078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a:stretch>
            <a:fillRect/>
          </a:stretch>
        </p:blipFill>
        <p:spPr bwMode="auto">
          <a:xfrm>
            <a:off x="1288473" y="403999"/>
            <a:ext cx="9476509" cy="62195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6710" y="309707"/>
            <a:ext cx="5354781" cy="383020"/>
          </a:xfrm>
        </p:spPr>
        <p:txBody>
          <a:bodyPr>
            <a:normAutofit fontScale="90000"/>
          </a:bodyPr>
          <a:lstStyle/>
          <a:p>
            <a:r>
              <a:rPr lang="en-IN" dirty="0" smtClean="0">
                <a:solidFill>
                  <a:srgbClr val="FF0000"/>
                </a:solidFill>
              </a:rPr>
              <a:t>Comments in C Program</a:t>
            </a:r>
            <a:endParaRPr lang="en-IN" dirty="0">
              <a:solidFill>
                <a:srgbClr val="FF0000"/>
              </a:solidFill>
            </a:endParaRPr>
          </a:p>
        </p:txBody>
      </p:sp>
      <p:sp>
        <p:nvSpPr>
          <p:cNvPr id="3" name="Content Placeholder 2"/>
          <p:cNvSpPr>
            <a:spLocks noGrp="1"/>
          </p:cNvSpPr>
          <p:nvPr>
            <p:ph idx="1"/>
          </p:nvPr>
        </p:nvSpPr>
        <p:spPr>
          <a:xfrm>
            <a:off x="810491" y="900545"/>
            <a:ext cx="10702636" cy="5652655"/>
          </a:xfrm>
        </p:spPr>
        <p:txBody>
          <a:bodyPr>
            <a:normAutofit fontScale="77500" lnSpcReduction="20000"/>
          </a:bodyPr>
          <a:lstStyle/>
          <a:p>
            <a:r>
              <a:rPr lang="en-IN" dirty="0" smtClean="0">
                <a:latin typeface="Verdana" pitchFamily="34" charset="0"/>
                <a:ea typeface="Verdana" pitchFamily="34" charset="0"/>
                <a:cs typeface="Verdana" pitchFamily="34" charset="0"/>
              </a:rPr>
              <a:t>Comments are used in a C program to clarify either the purpose of the program or the purpose of some statement in the program. </a:t>
            </a:r>
          </a:p>
          <a:p>
            <a:r>
              <a:rPr lang="en-IN" dirty="0" smtClean="0">
                <a:latin typeface="Verdana" pitchFamily="34" charset="0"/>
                <a:ea typeface="Verdana" pitchFamily="34" charset="0"/>
                <a:cs typeface="Verdana" pitchFamily="34" charset="0"/>
              </a:rPr>
              <a:t>It is a good practice to begin a program with a comment indicating the purpose of the program, its author and the date on which the program was written.</a:t>
            </a:r>
          </a:p>
          <a:p>
            <a:pPr>
              <a:buNone/>
            </a:pPr>
            <a:r>
              <a:rPr lang="en-IN" b="1" dirty="0" smtClean="0">
                <a:latin typeface="Verdana" pitchFamily="34" charset="0"/>
                <a:ea typeface="Verdana" pitchFamily="34" charset="0"/>
                <a:cs typeface="Verdana" pitchFamily="34" charset="0"/>
              </a:rPr>
              <a:t>Points to remember while using comment statements in C</a:t>
            </a:r>
          </a:p>
          <a:p>
            <a:pPr marL="533400" indent="-450850" algn="just">
              <a:buFont typeface="+mj-lt"/>
              <a:buAutoNum type="alphaLcParenR"/>
            </a:pPr>
            <a:r>
              <a:rPr lang="en-IN" dirty="0" smtClean="0">
                <a:latin typeface="Verdana" pitchFamily="34" charset="0"/>
                <a:ea typeface="Verdana" pitchFamily="34" charset="0"/>
                <a:cs typeface="Verdana" pitchFamily="34" charset="0"/>
              </a:rPr>
              <a:t>Comment about the program should be enclosed within /* */.</a:t>
            </a:r>
          </a:p>
          <a:p>
            <a:pPr marL="533400" indent="-450850" algn="just">
              <a:buFont typeface="+mj-lt"/>
              <a:buAutoNum type="alphaLcParenR"/>
            </a:pPr>
            <a:r>
              <a:rPr lang="en-IN" dirty="0" smtClean="0">
                <a:latin typeface="Verdana" pitchFamily="34" charset="0"/>
                <a:ea typeface="Verdana" pitchFamily="34" charset="0"/>
                <a:cs typeface="Verdana" pitchFamily="34" charset="0"/>
              </a:rPr>
              <a:t>Any number of comments can be written at any place in the program. </a:t>
            </a:r>
          </a:p>
          <a:p>
            <a:pPr marL="533400" indent="-450850" algn="just">
              <a:buNone/>
            </a:pPr>
            <a:r>
              <a:rPr lang="en-IN" dirty="0" smtClean="0">
                <a:latin typeface="Verdana" pitchFamily="34" charset="0"/>
                <a:ea typeface="Verdana" pitchFamily="34" charset="0"/>
                <a:cs typeface="Verdana" pitchFamily="34" charset="0"/>
              </a:rPr>
              <a:t>     For example, a comment can be written before the   statement, after the statement or within the statement as shown below</a:t>
            </a:r>
          </a:p>
          <a:p>
            <a:pPr marL="796925">
              <a:buNone/>
            </a:pPr>
            <a:r>
              <a:rPr lang="pt-BR" dirty="0" smtClean="0">
                <a:latin typeface="Verdana" pitchFamily="34" charset="0"/>
                <a:ea typeface="Verdana" pitchFamily="34" charset="0"/>
                <a:cs typeface="Verdana" pitchFamily="34" charset="0"/>
              </a:rPr>
              <a:t>/* formula */ si = p * n * r / 100 ;</a:t>
            </a:r>
          </a:p>
          <a:p>
            <a:pPr marL="796925">
              <a:buNone/>
            </a:pPr>
            <a:r>
              <a:rPr lang="pt-BR" dirty="0" smtClean="0">
                <a:latin typeface="Verdana" pitchFamily="34" charset="0"/>
                <a:ea typeface="Verdana" pitchFamily="34" charset="0"/>
                <a:cs typeface="Verdana" pitchFamily="34" charset="0"/>
              </a:rPr>
              <a:t>si = p * n * r / 100 ; /* formula */</a:t>
            </a:r>
          </a:p>
          <a:p>
            <a:pPr marL="796925">
              <a:buNone/>
            </a:pPr>
            <a:r>
              <a:rPr lang="pt-BR" dirty="0" smtClean="0">
                <a:latin typeface="Verdana" pitchFamily="34" charset="0"/>
                <a:ea typeface="Verdana" pitchFamily="34" charset="0"/>
                <a:cs typeface="Verdana" pitchFamily="34" charset="0"/>
              </a:rPr>
              <a:t>si = p * n * r / /* formula */ 100 ;</a:t>
            </a:r>
          </a:p>
          <a:p>
            <a:pPr marL="0" indent="0">
              <a:buNone/>
            </a:pPr>
            <a:r>
              <a:rPr lang="en-IN" dirty="0" smtClean="0">
                <a:latin typeface="Verdana" pitchFamily="34" charset="0"/>
                <a:ea typeface="Verdana" pitchFamily="34" charset="0"/>
                <a:cs typeface="Verdana" pitchFamily="34" charset="0"/>
              </a:rPr>
              <a:t>c) Comments cannot be nested. This means one comment cannot be  </a:t>
            </a:r>
          </a:p>
          <a:p>
            <a:pPr marL="0" indent="0">
              <a:buNone/>
            </a:pPr>
            <a:r>
              <a:rPr lang="en-IN" dirty="0" smtClean="0">
                <a:latin typeface="Verdana" pitchFamily="34" charset="0"/>
                <a:ea typeface="Verdana" pitchFamily="34" charset="0"/>
                <a:cs typeface="Verdana" pitchFamily="34" charset="0"/>
              </a:rPr>
              <a:t>    written inside another comment. For example,</a:t>
            </a:r>
          </a:p>
          <a:p>
            <a:pPr marL="514350" indent="-514350">
              <a:buNone/>
            </a:pPr>
            <a:r>
              <a:rPr lang="en-IN" dirty="0" smtClean="0">
                <a:latin typeface="Verdana" pitchFamily="34" charset="0"/>
                <a:ea typeface="Verdana" pitchFamily="34" charset="0"/>
                <a:cs typeface="Verdana" pitchFamily="34" charset="0"/>
              </a:rPr>
              <a:t>      </a:t>
            </a:r>
            <a:r>
              <a:rPr lang="en-IN" dirty="0" smtClean="0">
                <a:solidFill>
                  <a:srgbClr val="FF0000"/>
                </a:solidFill>
                <a:latin typeface="Verdana" pitchFamily="34" charset="0"/>
                <a:ea typeface="Verdana" pitchFamily="34" charset="0"/>
                <a:cs typeface="Verdana" pitchFamily="34" charset="0"/>
              </a:rPr>
              <a:t>/* Cal of SI /* Author: </a:t>
            </a:r>
            <a:r>
              <a:rPr lang="en-IN" dirty="0" err="1" smtClean="0">
                <a:solidFill>
                  <a:srgbClr val="FF0000"/>
                </a:solidFill>
                <a:latin typeface="Verdana" pitchFamily="34" charset="0"/>
                <a:ea typeface="Verdana" pitchFamily="34" charset="0"/>
                <a:cs typeface="Verdana" pitchFamily="34" charset="0"/>
              </a:rPr>
              <a:t>gekay</a:t>
            </a:r>
            <a:r>
              <a:rPr lang="en-IN" dirty="0" smtClean="0">
                <a:solidFill>
                  <a:srgbClr val="FF0000"/>
                </a:solidFill>
                <a:latin typeface="Verdana" pitchFamily="34" charset="0"/>
                <a:ea typeface="Verdana" pitchFamily="34" charset="0"/>
                <a:cs typeface="Verdana" pitchFamily="34" charset="0"/>
              </a:rPr>
              <a:t> date: 25/06/2016 */ */   </a:t>
            </a:r>
            <a:r>
              <a:rPr lang="en-IN" dirty="0" smtClean="0">
                <a:latin typeface="Verdana" pitchFamily="34" charset="0"/>
                <a:ea typeface="Verdana" pitchFamily="34" charset="0"/>
                <a:cs typeface="Verdana" pitchFamily="34" charset="0"/>
              </a:rPr>
              <a:t>is invalid.</a:t>
            </a:r>
            <a:endParaRPr lang="en-IN" b="1"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386354" y="4885509"/>
            <a:ext cx="3174275" cy="7707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911634" y="5238206"/>
            <a:ext cx="901337" cy="378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857006" y="112178"/>
            <a:ext cx="6241473" cy="604693"/>
          </a:xfrm>
        </p:spPr>
        <p:txBody>
          <a:bodyPr>
            <a:normAutofit fontScale="90000"/>
          </a:bodyPr>
          <a:lstStyle/>
          <a:p>
            <a:r>
              <a:rPr lang="en-IN" dirty="0" smtClean="0">
                <a:solidFill>
                  <a:srgbClr val="002060"/>
                </a:solidFill>
              </a:rPr>
              <a:t>Input and Output Statements</a:t>
            </a:r>
            <a:endParaRPr lang="en-IN" dirty="0">
              <a:solidFill>
                <a:srgbClr val="002060"/>
              </a:solidFill>
            </a:endParaRPr>
          </a:p>
        </p:txBody>
      </p:sp>
      <p:sp>
        <p:nvSpPr>
          <p:cNvPr id="3" name="Content Placeholder 2"/>
          <p:cNvSpPr>
            <a:spLocks noGrp="1"/>
          </p:cNvSpPr>
          <p:nvPr>
            <p:ph idx="1"/>
          </p:nvPr>
        </p:nvSpPr>
        <p:spPr>
          <a:xfrm>
            <a:off x="442159" y="1058091"/>
            <a:ext cx="11301350" cy="5375563"/>
          </a:xfrm>
        </p:spPr>
        <p:txBody>
          <a:bodyPr>
            <a:normAutofit fontScale="77500" lnSpcReduction="20000"/>
          </a:bodyPr>
          <a:lstStyle/>
          <a:p>
            <a:pPr>
              <a:buNone/>
            </a:pPr>
            <a:r>
              <a:rPr lang="en-IN" sz="3600" b="1" dirty="0" smtClean="0">
                <a:solidFill>
                  <a:srgbClr val="008000"/>
                </a:solidFill>
              </a:rPr>
              <a:t>Input Statement :</a:t>
            </a:r>
          </a:p>
          <a:p>
            <a:pPr>
              <a:buNone/>
            </a:pPr>
            <a:r>
              <a:rPr lang="en-IN" sz="3600" b="1" dirty="0" smtClean="0"/>
              <a:t> </a:t>
            </a:r>
            <a:r>
              <a:rPr lang="en-IN" sz="3600" b="1" dirty="0" err="1" smtClean="0">
                <a:solidFill>
                  <a:srgbClr val="FF0000"/>
                </a:solidFill>
              </a:rPr>
              <a:t>scanf</a:t>
            </a:r>
            <a:r>
              <a:rPr lang="en-IN" sz="3600" b="1" dirty="0" smtClean="0">
                <a:solidFill>
                  <a:srgbClr val="FF0000"/>
                </a:solidFill>
              </a:rPr>
              <a:t>(“format string”, &amp;arg1, &amp;arg2...</a:t>
            </a:r>
            <a:r>
              <a:rPr lang="en-IN" sz="3600" b="1" dirty="0" err="1" smtClean="0">
                <a:solidFill>
                  <a:srgbClr val="FF0000"/>
                </a:solidFill>
              </a:rPr>
              <a:t>arg_n</a:t>
            </a:r>
            <a:r>
              <a:rPr lang="en-IN" sz="3600" b="1" dirty="0" smtClean="0">
                <a:solidFill>
                  <a:srgbClr val="FF0000"/>
                </a:solidFill>
              </a:rPr>
              <a:t>);</a:t>
            </a:r>
          </a:p>
          <a:p>
            <a:pPr>
              <a:buNone/>
            </a:pPr>
            <a:r>
              <a:rPr lang="en-IN" sz="3600" b="1" dirty="0" smtClean="0">
                <a:solidFill>
                  <a:srgbClr val="008000"/>
                </a:solidFill>
              </a:rPr>
              <a:t>For example</a:t>
            </a:r>
          </a:p>
          <a:p>
            <a:pPr>
              <a:buNone/>
            </a:pPr>
            <a:r>
              <a:rPr lang="en-IN" sz="3600" b="1" dirty="0" smtClean="0"/>
              <a:t>   </a:t>
            </a:r>
            <a:r>
              <a:rPr lang="en-IN" sz="3600" b="1" dirty="0" err="1" smtClean="0"/>
              <a:t>scanf</a:t>
            </a:r>
            <a:r>
              <a:rPr lang="en-IN" sz="3600" b="1" dirty="0" smtClean="0"/>
              <a:t>(“%d %f %c”, &amp;no, &amp;salary, &amp;gender);</a:t>
            </a:r>
          </a:p>
          <a:p>
            <a:pPr>
              <a:buNone/>
            </a:pPr>
            <a:r>
              <a:rPr lang="en-IN" sz="3600" b="1" dirty="0" smtClean="0"/>
              <a:t>For example:</a:t>
            </a:r>
          </a:p>
          <a:p>
            <a:pPr>
              <a:buNone/>
            </a:pPr>
            <a:r>
              <a:rPr lang="en-IN" sz="3600" b="1" dirty="0" smtClean="0"/>
              <a:t>    </a:t>
            </a:r>
            <a:r>
              <a:rPr lang="en-IN" sz="3600" b="1" dirty="0" err="1" smtClean="0"/>
              <a:t>scanf</a:t>
            </a:r>
            <a:r>
              <a:rPr lang="en-IN" sz="3600" b="1" dirty="0" smtClean="0"/>
              <a:t>(“%</a:t>
            </a:r>
            <a:r>
              <a:rPr lang="en-IN" sz="3600" b="1" dirty="0" err="1" smtClean="0"/>
              <a:t>c”,&amp;option</a:t>
            </a:r>
            <a:r>
              <a:rPr lang="en-IN" sz="3600" b="1" dirty="0" smtClean="0"/>
              <a:t>); </a:t>
            </a:r>
          </a:p>
          <a:p>
            <a:pPr>
              <a:buNone/>
            </a:pPr>
            <a:r>
              <a:rPr lang="en-IN" sz="3600" b="1" dirty="0" smtClean="0"/>
              <a:t>    </a:t>
            </a:r>
            <a:r>
              <a:rPr lang="en-IN" sz="3600" b="1" dirty="0" err="1" smtClean="0"/>
              <a:t>scanf</a:t>
            </a:r>
            <a:r>
              <a:rPr lang="en-IN" sz="3600" b="1" dirty="0" smtClean="0"/>
              <a:t>(“%d %d %</a:t>
            </a:r>
            <a:r>
              <a:rPr lang="en-IN" sz="3600" b="1" dirty="0" err="1" smtClean="0"/>
              <a:t>f”,&amp;p,&amp;n,&amp;r</a:t>
            </a:r>
            <a:r>
              <a:rPr lang="en-IN" sz="3600" b="1" dirty="0" smtClean="0"/>
              <a:t>);</a:t>
            </a:r>
          </a:p>
          <a:p>
            <a:pPr>
              <a:buNone/>
            </a:pPr>
            <a:r>
              <a:rPr lang="en-IN" sz="3600" b="1" dirty="0" smtClean="0">
                <a:solidFill>
                  <a:srgbClr val="008000"/>
                </a:solidFill>
              </a:rPr>
              <a:t>Output Statement</a:t>
            </a:r>
          </a:p>
          <a:p>
            <a:pPr>
              <a:buNone/>
            </a:pPr>
            <a:r>
              <a:rPr lang="en-IN" sz="3600" b="1" dirty="0" err="1" smtClean="0">
                <a:solidFill>
                  <a:srgbClr val="FF0000"/>
                </a:solidFill>
              </a:rPr>
              <a:t>printf</a:t>
            </a:r>
            <a:r>
              <a:rPr lang="en-IN" sz="3600" b="1" dirty="0" smtClean="0">
                <a:solidFill>
                  <a:srgbClr val="FF0000"/>
                </a:solidFill>
              </a:rPr>
              <a:t>(“format string” arg1, arg2,.... </a:t>
            </a:r>
            <a:r>
              <a:rPr lang="en-IN" sz="3600" b="1" dirty="0" err="1" smtClean="0">
                <a:solidFill>
                  <a:srgbClr val="FF0000"/>
                </a:solidFill>
              </a:rPr>
              <a:t>arg_n</a:t>
            </a:r>
            <a:r>
              <a:rPr lang="en-IN" sz="3600" b="1" dirty="0" smtClean="0">
                <a:solidFill>
                  <a:srgbClr val="FF0000"/>
                </a:solidFill>
              </a:rPr>
              <a:t>);</a:t>
            </a:r>
          </a:p>
          <a:p>
            <a:pPr>
              <a:buNone/>
            </a:pPr>
            <a:r>
              <a:rPr lang="en-IN" sz="3600" b="1" dirty="0" smtClean="0"/>
              <a:t>For example:                                                          </a:t>
            </a:r>
            <a:r>
              <a:rPr lang="en-IN" b="1" dirty="0" smtClean="0"/>
              <a:t>Basic Pay  = 5000.0000</a:t>
            </a:r>
            <a:endParaRPr lang="en-IN" sz="7100" b="1" dirty="0" smtClean="0"/>
          </a:p>
          <a:p>
            <a:pPr>
              <a:buNone/>
            </a:pPr>
            <a:r>
              <a:rPr lang="en-IN" sz="3000" b="1" dirty="0" smtClean="0"/>
              <a:t>    </a:t>
            </a:r>
            <a:r>
              <a:rPr lang="en-IN" sz="3000" b="1" dirty="0" err="1" smtClean="0"/>
              <a:t>printf</a:t>
            </a:r>
            <a:r>
              <a:rPr lang="en-IN" sz="3000" b="1" dirty="0" smtClean="0"/>
              <a:t>(“ C = %d”, c);                  C = 5                                  </a:t>
            </a:r>
            <a:r>
              <a:rPr lang="en-IN" b="1" dirty="0" smtClean="0"/>
              <a:t>Net pay = 7500.0000</a:t>
            </a:r>
            <a:endParaRPr lang="en-IN" sz="3000" b="1" dirty="0" smtClean="0"/>
          </a:p>
          <a:p>
            <a:pPr>
              <a:buNone/>
            </a:pPr>
            <a:r>
              <a:rPr lang="en-IN" sz="3000" b="1" dirty="0" smtClean="0"/>
              <a:t>    </a:t>
            </a:r>
            <a:r>
              <a:rPr lang="en-IN" sz="3000" b="1" dirty="0" err="1" smtClean="0"/>
              <a:t>printf</a:t>
            </a:r>
            <a:r>
              <a:rPr lang="en-IN" sz="3000" b="1" dirty="0" smtClean="0"/>
              <a:t>(“\n Basic Pay =%f \n Net pay =%</a:t>
            </a:r>
            <a:r>
              <a:rPr lang="en-IN" sz="3000" b="1" dirty="0" err="1" smtClean="0"/>
              <a:t>f”,basic,netpay</a:t>
            </a:r>
            <a:r>
              <a:rPr lang="en-IN" sz="3000" b="1" dirty="0" smtClean="0"/>
              <a:t>);</a:t>
            </a:r>
            <a:endParaRPr lang="en-IN" sz="3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Grp="1" noChangeAspect="1" noChangeArrowheads="1"/>
          </p:cNvPicPr>
          <p:nvPr>
            <p:ph idx="1"/>
          </p:nvPr>
        </p:nvPicPr>
        <p:blipFill>
          <a:blip r:embed="rId2"/>
          <a:srcRect/>
          <a:stretch>
            <a:fillRect/>
          </a:stretch>
        </p:blipFill>
        <p:spPr bwMode="auto">
          <a:xfrm>
            <a:off x="1762991" y="1177637"/>
            <a:ext cx="8406245" cy="5113482"/>
          </a:xfrm>
          <a:prstGeom prst="rect">
            <a:avLst/>
          </a:prstGeom>
          <a:noFill/>
          <a:ln w="9525">
            <a:noFill/>
            <a:miter lim="800000"/>
            <a:headEnd/>
            <a:tailEnd/>
          </a:ln>
          <a:effectLst/>
        </p:spPr>
      </p:pic>
      <p:sp>
        <p:nvSpPr>
          <p:cNvPr id="3" name="TextBox 2"/>
          <p:cNvSpPr txBox="1"/>
          <p:nvPr/>
        </p:nvSpPr>
        <p:spPr>
          <a:xfrm>
            <a:off x="1648691" y="235527"/>
            <a:ext cx="8534400" cy="584775"/>
          </a:xfrm>
          <a:prstGeom prst="rect">
            <a:avLst/>
          </a:prstGeom>
          <a:noFill/>
        </p:spPr>
        <p:txBody>
          <a:bodyPr wrap="square" rtlCol="0">
            <a:spAutoFit/>
          </a:bodyPr>
          <a:lstStyle/>
          <a:p>
            <a:pPr algn="ctr"/>
            <a:r>
              <a:rPr lang="en-IN" sz="3200" b="1" dirty="0" smtClean="0">
                <a:solidFill>
                  <a:srgbClr val="CD760D"/>
                </a:solidFill>
              </a:rPr>
              <a:t>First C Program with assigned inputs</a:t>
            </a:r>
            <a:endParaRPr lang="en-IN" sz="3200" b="1" dirty="0">
              <a:solidFill>
                <a:srgbClr val="CD760D"/>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0255" y="0"/>
            <a:ext cx="8534400" cy="584775"/>
          </a:xfrm>
          <a:prstGeom prst="rect">
            <a:avLst/>
          </a:prstGeom>
          <a:noFill/>
        </p:spPr>
        <p:txBody>
          <a:bodyPr wrap="square" rtlCol="0">
            <a:spAutoFit/>
          </a:bodyPr>
          <a:lstStyle/>
          <a:p>
            <a:pPr algn="ctr"/>
            <a:r>
              <a:rPr lang="en-IN" sz="3200" b="1" dirty="0" smtClean="0">
                <a:solidFill>
                  <a:srgbClr val="CD760D"/>
                </a:solidFill>
              </a:rPr>
              <a:t>First C Program with I/O statements</a:t>
            </a:r>
            <a:endParaRPr lang="en-IN" sz="3200" b="1" dirty="0">
              <a:solidFill>
                <a:srgbClr val="CD760D"/>
              </a:solidFill>
            </a:endParaRPr>
          </a:p>
        </p:txBody>
      </p:sp>
      <p:pic>
        <p:nvPicPr>
          <p:cNvPr id="1026" name="Picture 2"/>
          <p:cNvPicPr>
            <a:picLocks noChangeAspect="1" noChangeArrowheads="1"/>
          </p:cNvPicPr>
          <p:nvPr/>
        </p:nvPicPr>
        <p:blipFill>
          <a:blip r:embed="rId2"/>
          <a:srcRect/>
          <a:stretch>
            <a:fillRect/>
          </a:stretch>
        </p:blipFill>
        <p:spPr bwMode="auto">
          <a:xfrm>
            <a:off x="2341419" y="881546"/>
            <a:ext cx="6830289" cy="3288672"/>
          </a:xfrm>
          <a:prstGeom prst="rect">
            <a:avLst/>
          </a:prstGeom>
          <a:noFill/>
          <a:ln w="9525">
            <a:noFill/>
            <a:miter lim="800000"/>
            <a:headEnd/>
            <a:tailEnd/>
          </a:ln>
          <a:effectLst/>
        </p:spPr>
      </p:pic>
      <p:sp>
        <p:nvSpPr>
          <p:cNvPr id="4" name="TextBox 3"/>
          <p:cNvSpPr txBox="1"/>
          <p:nvPr/>
        </p:nvSpPr>
        <p:spPr>
          <a:xfrm>
            <a:off x="263236" y="4294910"/>
            <a:ext cx="11637818" cy="2308324"/>
          </a:xfrm>
          <a:prstGeom prst="rect">
            <a:avLst/>
          </a:prstGeom>
          <a:noFill/>
        </p:spPr>
        <p:txBody>
          <a:bodyPr wrap="square" rtlCol="0">
            <a:spAutoFit/>
          </a:bodyPr>
          <a:lstStyle/>
          <a:p>
            <a:pPr algn="just"/>
            <a:r>
              <a:rPr lang="en-IN" dirty="0" smtClean="0">
                <a:latin typeface="Verdana" pitchFamily="34" charset="0"/>
                <a:ea typeface="Verdana" pitchFamily="34" charset="0"/>
                <a:cs typeface="Verdana" pitchFamily="34" charset="0"/>
              </a:rPr>
              <a:t>The first </a:t>
            </a:r>
            <a:r>
              <a:rPr lang="en-IN" dirty="0" err="1" smtClean="0">
                <a:latin typeface="Verdana" pitchFamily="34" charset="0"/>
                <a:ea typeface="Verdana" pitchFamily="34" charset="0"/>
                <a:cs typeface="Verdana" pitchFamily="34" charset="0"/>
              </a:rPr>
              <a:t>printf</a:t>
            </a:r>
            <a:r>
              <a:rPr lang="en-IN" dirty="0" smtClean="0">
                <a:latin typeface="Verdana" pitchFamily="34" charset="0"/>
                <a:ea typeface="Verdana" pitchFamily="34" charset="0"/>
                <a:cs typeface="Verdana" pitchFamily="34" charset="0"/>
              </a:rPr>
              <a:t>( ) outputs the message ‘Enter values of p, n, r’ on the screen. Here we have not used any expression in </a:t>
            </a:r>
            <a:r>
              <a:rPr lang="en-IN" dirty="0" err="1" smtClean="0">
                <a:latin typeface="Verdana" pitchFamily="34" charset="0"/>
                <a:ea typeface="Verdana" pitchFamily="34" charset="0"/>
                <a:cs typeface="Verdana" pitchFamily="34" charset="0"/>
              </a:rPr>
              <a:t>printf</a:t>
            </a:r>
            <a:r>
              <a:rPr lang="en-IN" dirty="0" smtClean="0">
                <a:latin typeface="Verdana" pitchFamily="34" charset="0"/>
                <a:ea typeface="Verdana" pitchFamily="34" charset="0"/>
                <a:cs typeface="Verdana" pitchFamily="34" charset="0"/>
              </a:rPr>
              <a:t>( ) which means that using expressions in </a:t>
            </a:r>
            <a:r>
              <a:rPr lang="en-IN" dirty="0" err="1" smtClean="0">
                <a:latin typeface="Verdana" pitchFamily="34" charset="0"/>
                <a:ea typeface="Verdana" pitchFamily="34" charset="0"/>
                <a:cs typeface="Verdana" pitchFamily="34" charset="0"/>
              </a:rPr>
              <a:t>printf</a:t>
            </a:r>
            <a:r>
              <a:rPr lang="en-IN" dirty="0" smtClean="0">
                <a:latin typeface="Verdana" pitchFamily="34" charset="0"/>
                <a:ea typeface="Verdana" pitchFamily="34" charset="0"/>
                <a:cs typeface="Verdana" pitchFamily="34" charset="0"/>
              </a:rPr>
              <a:t>( ) is optional. </a:t>
            </a:r>
          </a:p>
          <a:p>
            <a:pPr algn="just"/>
            <a:endParaRPr lang="en-IN" dirty="0" smtClean="0">
              <a:latin typeface="Verdana" pitchFamily="34" charset="0"/>
              <a:ea typeface="Verdana" pitchFamily="34" charset="0"/>
              <a:cs typeface="Verdana" pitchFamily="34" charset="0"/>
            </a:endParaRPr>
          </a:p>
          <a:p>
            <a:pPr algn="just"/>
            <a:r>
              <a:rPr lang="en-IN" dirty="0" smtClean="0">
                <a:latin typeface="Verdana" pitchFamily="34" charset="0"/>
                <a:ea typeface="Verdana" pitchFamily="34" charset="0"/>
                <a:cs typeface="Verdana" pitchFamily="34" charset="0"/>
              </a:rPr>
              <a:t>The use of ampersand (&amp;) before the variables in the </a:t>
            </a:r>
            <a:r>
              <a:rPr lang="en-IN" dirty="0" err="1" smtClean="0">
                <a:latin typeface="Verdana" pitchFamily="34" charset="0"/>
                <a:ea typeface="Verdana" pitchFamily="34" charset="0"/>
                <a:cs typeface="Verdana" pitchFamily="34" charset="0"/>
              </a:rPr>
              <a:t>scanf</a:t>
            </a:r>
            <a:r>
              <a:rPr lang="en-IN" dirty="0" smtClean="0">
                <a:latin typeface="Verdana" pitchFamily="34" charset="0"/>
                <a:ea typeface="Verdana" pitchFamily="34" charset="0"/>
                <a:cs typeface="Verdana" pitchFamily="34" charset="0"/>
              </a:rPr>
              <a:t>( ) function is a must. &amp; is an ‘Address of’ operator. It gives the location number (address) used by the variable in memory. </a:t>
            </a:r>
          </a:p>
          <a:p>
            <a:pPr algn="just"/>
            <a:endParaRPr lang="en-IN" dirty="0" smtClean="0">
              <a:latin typeface="Verdana" pitchFamily="34" charset="0"/>
              <a:ea typeface="Verdana" pitchFamily="34" charset="0"/>
              <a:cs typeface="Verdana" pitchFamily="34" charset="0"/>
            </a:endParaRPr>
          </a:p>
          <a:p>
            <a:pPr algn="just"/>
            <a:r>
              <a:rPr lang="en-IN" dirty="0" smtClean="0">
                <a:latin typeface="Verdana" pitchFamily="34" charset="0"/>
                <a:ea typeface="Verdana" pitchFamily="34" charset="0"/>
                <a:cs typeface="Verdana" pitchFamily="34" charset="0"/>
              </a:rPr>
              <a:t>&amp;a means </a:t>
            </a:r>
            <a:r>
              <a:rPr lang="en-IN" dirty="0" err="1" smtClean="0">
                <a:latin typeface="Verdana" pitchFamily="34" charset="0"/>
                <a:ea typeface="Verdana" pitchFamily="34" charset="0"/>
                <a:cs typeface="Verdana" pitchFamily="34" charset="0"/>
              </a:rPr>
              <a:t>scanf</a:t>
            </a:r>
            <a:r>
              <a:rPr lang="en-IN" dirty="0" smtClean="0">
                <a:latin typeface="Verdana" pitchFamily="34" charset="0"/>
                <a:ea typeface="Verdana" pitchFamily="34" charset="0"/>
                <a:cs typeface="Verdana" pitchFamily="34" charset="0"/>
              </a:rPr>
              <a:t>( ) function tells at which memory location should it store the value supplied by the user from the keyboard.</a:t>
            </a:r>
            <a:endParaRPr lang="en-IN"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13CE18-1E46-47F8-9706-3E74B95374FE}"/>
              </a:ext>
            </a:extLst>
          </p:cNvPr>
          <p:cNvSpPr>
            <a:spLocks noGrp="1"/>
          </p:cNvSpPr>
          <p:nvPr>
            <p:ph type="title"/>
          </p:nvPr>
        </p:nvSpPr>
        <p:spPr>
          <a:xfrm>
            <a:off x="2493818" y="106332"/>
            <a:ext cx="6871855" cy="821923"/>
          </a:xfrm>
        </p:spPr>
        <p:txBody>
          <a:bodyPr>
            <a:normAutofit/>
          </a:bodyPr>
          <a:lstStyle/>
          <a:p>
            <a:pPr algn="ctr"/>
            <a:r>
              <a:rPr lang="en-US" sz="4000" b="1" dirty="0" smtClean="0">
                <a:solidFill>
                  <a:srgbClr val="002060"/>
                </a:solidFill>
              </a:rPr>
              <a:t>History of C Language</a:t>
            </a:r>
            <a:endParaRPr lang="en-US" sz="4000" b="1" dirty="0">
              <a:solidFill>
                <a:srgbClr val="002060"/>
              </a:solidFill>
            </a:endParaRPr>
          </a:p>
        </p:txBody>
      </p:sp>
      <p:graphicFrame>
        <p:nvGraphicFramePr>
          <p:cNvPr id="5" name="Diagram 4"/>
          <p:cNvGraphicFramePr/>
          <p:nvPr/>
        </p:nvGraphicFramePr>
        <p:xfrm>
          <a:off x="2032000" y="973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Callout 5"/>
          <p:cNvSpPr/>
          <p:nvPr/>
        </p:nvSpPr>
        <p:spPr>
          <a:xfrm>
            <a:off x="8547100" y="635000"/>
            <a:ext cx="2590800" cy="914400"/>
          </a:xfrm>
          <a:prstGeom prst="wedgeEllipseCallout">
            <a:avLst>
              <a:gd name="adj1" fmla="val -88949"/>
              <a:gd name="adj2" fmla="val 23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International Group (1960)</a:t>
            </a:r>
            <a:endParaRPr lang="en-IN" b="1" dirty="0">
              <a:solidFill>
                <a:srgbClr val="002060"/>
              </a:solidFill>
            </a:endParaRPr>
          </a:p>
        </p:txBody>
      </p:sp>
      <p:sp>
        <p:nvSpPr>
          <p:cNvPr id="7" name="Oval Callout 6"/>
          <p:cNvSpPr/>
          <p:nvPr/>
        </p:nvSpPr>
        <p:spPr>
          <a:xfrm>
            <a:off x="8496300" y="2222500"/>
            <a:ext cx="2590800" cy="914400"/>
          </a:xfrm>
          <a:prstGeom prst="wedgeEllipseCallout">
            <a:avLst>
              <a:gd name="adj1" fmla="val -88949"/>
              <a:gd name="adj2" fmla="val 23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Ken Thompson (1970)</a:t>
            </a:r>
            <a:endParaRPr lang="en-IN" b="1" dirty="0">
              <a:solidFill>
                <a:srgbClr val="002060"/>
              </a:solidFill>
            </a:endParaRPr>
          </a:p>
        </p:txBody>
      </p:sp>
      <p:sp>
        <p:nvSpPr>
          <p:cNvPr id="8" name="Oval Callout 7"/>
          <p:cNvSpPr/>
          <p:nvPr/>
        </p:nvSpPr>
        <p:spPr>
          <a:xfrm>
            <a:off x="8343900" y="5257800"/>
            <a:ext cx="2946400" cy="1003300"/>
          </a:xfrm>
          <a:prstGeom prst="wedgeEllipseCallout">
            <a:avLst>
              <a:gd name="adj1" fmla="val -88949"/>
              <a:gd name="adj2" fmla="val 23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b="1" dirty="0" smtClean="0">
                <a:solidFill>
                  <a:srgbClr val="002060"/>
                </a:solidFill>
              </a:rPr>
              <a:t>(Lateral versions on 1999, 2018,and C2X may be on 2021)</a:t>
            </a:r>
            <a:endParaRPr lang="en-IN" sz="1600" b="1" dirty="0">
              <a:solidFill>
                <a:srgbClr val="002060"/>
              </a:solidFill>
            </a:endParaRPr>
          </a:p>
        </p:txBody>
      </p:sp>
      <p:sp>
        <p:nvSpPr>
          <p:cNvPr id="9" name="Oval Callout 8"/>
          <p:cNvSpPr/>
          <p:nvPr/>
        </p:nvSpPr>
        <p:spPr>
          <a:xfrm>
            <a:off x="8521700" y="3848100"/>
            <a:ext cx="2590800" cy="914400"/>
          </a:xfrm>
          <a:prstGeom prst="wedgeEllipseCallout">
            <a:avLst>
              <a:gd name="adj1" fmla="val -88949"/>
              <a:gd name="adj2" fmla="val 234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ANSI Technical Committee (1989)</a:t>
            </a:r>
            <a:endParaRPr lang="en-IN" b="1" dirty="0">
              <a:solidFill>
                <a:srgbClr val="002060"/>
              </a:solidFill>
            </a:endParaRPr>
          </a:p>
        </p:txBody>
      </p:sp>
      <p:sp>
        <p:nvSpPr>
          <p:cNvPr id="11" name="Oval Callout 10"/>
          <p:cNvSpPr/>
          <p:nvPr/>
        </p:nvSpPr>
        <p:spPr>
          <a:xfrm>
            <a:off x="965200" y="1739900"/>
            <a:ext cx="2743200" cy="927100"/>
          </a:xfrm>
          <a:prstGeom prst="wedgeEllipseCallout">
            <a:avLst>
              <a:gd name="adj1" fmla="val 85186"/>
              <a:gd name="adj2" fmla="val -5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000" b="1" dirty="0" smtClean="0">
                <a:solidFill>
                  <a:srgbClr val="002060"/>
                </a:solidFill>
              </a:rPr>
              <a:t>Martine Richards (1967)</a:t>
            </a:r>
            <a:endParaRPr lang="en-IN" sz="2000" b="1" dirty="0">
              <a:solidFill>
                <a:srgbClr val="002060"/>
              </a:solidFill>
            </a:endParaRPr>
          </a:p>
        </p:txBody>
      </p:sp>
      <p:sp>
        <p:nvSpPr>
          <p:cNvPr id="12" name="Oval Callout 11"/>
          <p:cNvSpPr/>
          <p:nvPr/>
        </p:nvSpPr>
        <p:spPr>
          <a:xfrm>
            <a:off x="990600" y="3314700"/>
            <a:ext cx="2743200" cy="927100"/>
          </a:xfrm>
          <a:prstGeom prst="wedgeEllipseCallout">
            <a:avLst>
              <a:gd name="adj1" fmla="val 85186"/>
              <a:gd name="adj2" fmla="val -5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Dennis Ritchie (1972)</a:t>
            </a:r>
            <a:endParaRPr lang="en-IN" b="1" dirty="0">
              <a:solidFill>
                <a:srgbClr val="002060"/>
              </a:solidFill>
            </a:endParaRPr>
          </a:p>
        </p:txBody>
      </p:sp>
      <p:sp>
        <p:nvSpPr>
          <p:cNvPr id="13" name="Oval Callout 12"/>
          <p:cNvSpPr/>
          <p:nvPr/>
        </p:nvSpPr>
        <p:spPr>
          <a:xfrm>
            <a:off x="1003300" y="4864100"/>
            <a:ext cx="2743200" cy="927100"/>
          </a:xfrm>
          <a:prstGeom prst="wedgeEllipseCallout">
            <a:avLst>
              <a:gd name="adj1" fmla="val 85186"/>
              <a:gd name="adj2" fmla="val -59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b="1" dirty="0" smtClean="0">
                <a:solidFill>
                  <a:srgbClr val="002060"/>
                </a:solidFill>
              </a:rPr>
              <a:t>ISO approval (1990)</a:t>
            </a:r>
            <a:endParaRPr lang="en-IN" b="1" dirty="0">
              <a:solidFill>
                <a:srgbClr val="002060"/>
              </a:solidFill>
            </a:endParaRPr>
          </a:p>
        </p:txBody>
      </p:sp>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AutoShape 4" descr="How to convert Fahrenheit into Celsius and Celsius into Fahrenheit? |  Socrati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2056" name="Picture 8"/>
          <p:cNvPicPr>
            <a:picLocks noChangeAspect="1" noChangeArrowheads="1"/>
          </p:cNvPicPr>
          <p:nvPr/>
        </p:nvPicPr>
        <p:blipFill>
          <a:blip r:embed="rId2"/>
          <a:srcRect/>
          <a:stretch>
            <a:fillRect/>
          </a:stretch>
        </p:blipFill>
        <p:spPr bwMode="auto">
          <a:xfrm>
            <a:off x="1576250" y="1480062"/>
            <a:ext cx="9365673" cy="4045527"/>
          </a:xfrm>
          <a:prstGeom prst="rect">
            <a:avLst/>
          </a:prstGeom>
          <a:noFill/>
          <a:ln w="9525">
            <a:noFill/>
            <a:miter lim="800000"/>
            <a:headEnd/>
            <a:tailEnd/>
          </a:ln>
          <a:effectLst/>
        </p:spPr>
      </p:pic>
      <p:sp>
        <p:nvSpPr>
          <p:cNvPr id="4" name="TextBox 3"/>
          <p:cNvSpPr txBox="1"/>
          <p:nvPr/>
        </p:nvSpPr>
        <p:spPr>
          <a:xfrm>
            <a:off x="512618" y="221672"/>
            <a:ext cx="11679382" cy="461665"/>
          </a:xfrm>
          <a:prstGeom prst="rect">
            <a:avLst/>
          </a:prstGeom>
          <a:noFill/>
        </p:spPr>
        <p:txBody>
          <a:bodyPr wrap="square" rtlCol="0">
            <a:spAutoFit/>
          </a:bodyPr>
          <a:lstStyle/>
          <a:p>
            <a:r>
              <a:rPr lang="en-IN" sz="2400" b="1" dirty="0" smtClean="0">
                <a:solidFill>
                  <a:srgbClr val="FF0000"/>
                </a:solidFill>
              </a:rPr>
              <a:t>Activity 1 </a:t>
            </a:r>
            <a:r>
              <a:rPr lang="en-IN" sz="2400" b="1" dirty="0" smtClean="0"/>
              <a:t>: Develop a C program for converting Fahrenheit </a:t>
            </a:r>
            <a:r>
              <a:rPr lang="en-IN" sz="2400" b="1" dirty="0" smtClean="0"/>
              <a:t>to Celsius</a:t>
            </a:r>
            <a:endParaRPr lang="en-IN" sz="2400" b="1"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932236" y="748145"/>
            <a:ext cx="10400781" cy="5569528"/>
          </a:xfrm>
          <a:prstGeom prst="rect">
            <a:avLst/>
          </a:prstGeom>
          <a:noFill/>
          <a:ln w="9525">
            <a:noFill/>
            <a:miter lim="800000"/>
            <a:headEnd/>
            <a:tailEnd/>
          </a:ln>
          <a:effectLst/>
        </p:spPr>
      </p:pic>
      <p:sp>
        <p:nvSpPr>
          <p:cNvPr id="3" name="Rectangle 2"/>
          <p:cNvSpPr/>
          <p:nvPr/>
        </p:nvSpPr>
        <p:spPr>
          <a:xfrm>
            <a:off x="4250212" y="196427"/>
            <a:ext cx="2884880" cy="584775"/>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Chapter - 2</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2871" y="3967460"/>
            <a:ext cx="3079689" cy="584775"/>
          </a:xfrm>
          <a:prstGeom prst="rect">
            <a:avLst/>
          </a:prstGeom>
          <a:noFill/>
        </p:spPr>
        <p:txBody>
          <a:bodyPr wrap="none" lIns="91440" tIns="45720" rIns="91440" bIns="45720">
            <a:spAutoFit/>
          </a:bodyPr>
          <a:lstStyle/>
          <a:p>
            <a:pPr algn="ctr"/>
            <a:r>
              <a:rPr lang="en-US" sz="3200" b="1" u="sng"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Initialization</a:t>
            </a:r>
            <a:endParaRPr lang="en-US" sz="3200" b="1" u="sng"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 name="Picture 4"/>
          <p:cNvPicPr/>
          <p:nvPr/>
        </p:nvPicPr>
        <p:blipFill>
          <a:blip r:embed="rId2"/>
          <a:srcRect/>
          <a:stretch>
            <a:fillRect/>
          </a:stretch>
        </p:blipFill>
        <p:spPr bwMode="auto">
          <a:xfrm>
            <a:off x="919508" y="4735772"/>
            <a:ext cx="9887037" cy="1928264"/>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542413" y="198193"/>
            <a:ext cx="10289710" cy="3648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969818" y="554182"/>
            <a:ext cx="9809017" cy="2937163"/>
          </a:xfrm>
          <a:prstGeom prst="rect">
            <a:avLst/>
          </a:prstGeom>
          <a:noFill/>
          <a:ln w="9525">
            <a:noFill/>
            <a:miter lim="800000"/>
            <a:headEnd/>
            <a:tailEnd/>
          </a:ln>
        </p:spPr>
      </p:pic>
      <p:sp>
        <p:nvSpPr>
          <p:cNvPr id="1025" name="Rectangle 1"/>
          <p:cNvSpPr>
            <a:spLocks noChangeArrowheads="1"/>
          </p:cNvSpPr>
          <p:nvPr/>
        </p:nvSpPr>
        <p:spPr bwMode="auto">
          <a:xfrm>
            <a:off x="2133600" y="3616035"/>
            <a:ext cx="7758545"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F0000"/>
                </a:solidFill>
                <a:effectLst/>
                <a:latin typeface="Verdana" pitchFamily="34" charset="0"/>
                <a:ea typeface="Calibri" pitchFamily="34" charset="0"/>
                <a:cs typeface="Latha" pitchFamily="34" charset="0"/>
              </a:rPr>
              <a:t>Reason</a:t>
            </a:r>
            <a:r>
              <a:rPr kumimoji="0" lang="en-US" sz="1600" b="1" i="0" u="none" strike="noStrike" cap="none" normalizeH="0" baseline="0" dirty="0" smtClean="0">
                <a:ln>
                  <a:noFill/>
                </a:ln>
                <a:solidFill>
                  <a:schemeClr val="tx1"/>
                </a:solidFill>
                <a:effectLst/>
                <a:latin typeface="Verdana" pitchFamily="34" charset="0"/>
                <a:ea typeface="Calibri" pitchFamily="34" charset="0"/>
                <a:cs typeface="Latha" pitchFamily="34" charset="0"/>
              </a:rPr>
              <a:t> : Because  the variable ‘a’ is not declared before its use.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Picture 5"/>
          <p:cNvPicPr/>
          <p:nvPr/>
        </p:nvPicPr>
        <p:blipFill>
          <a:blip r:embed="rId3"/>
          <a:srcRect/>
          <a:stretch>
            <a:fillRect/>
          </a:stretch>
        </p:blipFill>
        <p:spPr bwMode="auto">
          <a:xfrm>
            <a:off x="1136940" y="4144240"/>
            <a:ext cx="7037242" cy="168852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740351" y="3853728"/>
            <a:ext cx="8126558" cy="2685617"/>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932800" y="295423"/>
            <a:ext cx="10410825" cy="35028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srcRect/>
          <a:stretch>
            <a:fillRect/>
          </a:stretch>
        </p:blipFill>
        <p:spPr bwMode="auto">
          <a:xfrm>
            <a:off x="665018" y="637309"/>
            <a:ext cx="10792691" cy="58743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rcRect/>
          <a:stretch>
            <a:fillRect/>
          </a:stretch>
        </p:blipFill>
        <p:spPr bwMode="auto">
          <a:xfrm>
            <a:off x="738619" y="3294783"/>
            <a:ext cx="10857635" cy="3244562"/>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673231" y="638609"/>
            <a:ext cx="10429875" cy="2200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690" y="374073"/>
            <a:ext cx="10598727" cy="6232475"/>
          </a:xfrm>
          <a:prstGeom prst="rect">
            <a:avLst/>
          </a:prstGeom>
          <a:noFill/>
        </p:spPr>
        <p:txBody>
          <a:bodyPr wrap="square" rtlCol="0">
            <a:spAutoFit/>
          </a:bodyPr>
          <a:lstStyle/>
          <a:p>
            <a:r>
              <a:rPr lang="en-IN" sz="2100" b="1" dirty="0" smtClean="0">
                <a:solidFill>
                  <a:srgbClr val="002060"/>
                </a:solidFill>
                <a:latin typeface="Verdana" pitchFamily="34" charset="0"/>
                <a:ea typeface="Verdana" pitchFamily="34" charset="0"/>
                <a:cs typeface="Verdana" pitchFamily="34" charset="0"/>
              </a:rPr>
              <a:t>Type Conversion in Assignment operation</a:t>
            </a:r>
          </a:p>
          <a:p>
            <a:endParaRPr lang="en-IN" sz="2100" dirty="0" smtClean="0">
              <a:solidFill>
                <a:srgbClr val="002060"/>
              </a:solidFill>
              <a:latin typeface="Verdana" pitchFamily="34" charset="0"/>
              <a:ea typeface="Verdana" pitchFamily="34" charset="0"/>
              <a:cs typeface="Verdana" pitchFamily="34" charset="0"/>
            </a:endParaRPr>
          </a:p>
          <a:p>
            <a:pPr algn="just"/>
            <a:r>
              <a:rPr lang="en-IN" sz="2100" dirty="0" smtClean="0">
                <a:latin typeface="Verdana" pitchFamily="34" charset="0"/>
                <a:ea typeface="Verdana" pitchFamily="34" charset="0"/>
                <a:cs typeface="Verdana" pitchFamily="34" charset="0"/>
              </a:rPr>
              <a:t>	The type of the expression on right hand side and the type of the variable on the left-hand side of an assignment operator may not be same. In such a case, the value of the expression is promoted or demoted depending on the type of the variable on </a:t>
            </a:r>
            <a:r>
              <a:rPr lang="en-IN" sz="2100" b="1" dirty="0" smtClean="0">
                <a:latin typeface="Verdana" pitchFamily="34" charset="0"/>
                <a:ea typeface="Verdana" pitchFamily="34" charset="0"/>
                <a:cs typeface="Verdana" pitchFamily="34" charset="0"/>
              </a:rPr>
              <a:t>left hand side</a:t>
            </a:r>
            <a:r>
              <a:rPr lang="en-IN" sz="2100" dirty="0" smtClean="0">
                <a:latin typeface="Verdana" pitchFamily="34" charset="0"/>
                <a:ea typeface="Verdana" pitchFamily="34" charset="0"/>
                <a:cs typeface="Verdana" pitchFamily="34" charset="0"/>
              </a:rPr>
              <a:t> of =.</a:t>
            </a:r>
          </a:p>
          <a:p>
            <a:pPr algn="just"/>
            <a:r>
              <a:rPr lang="en-IN" sz="2100" dirty="0" smtClean="0">
                <a:latin typeface="Verdana" pitchFamily="34" charset="0"/>
                <a:ea typeface="Verdana" pitchFamily="34" charset="0"/>
                <a:cs typeface="Verdana" pitchFamily="34" charset="0"/>
              </a:rPr>
              <a:t> </a:t>
            </a:r>
          </a:p>
          <a:p>
            <a:r>
              <a:rPr lang="en-IN" sz="2100" dirty="0" smtClean="0">
                <a:latin typeface="Verdana" pitchFamily="34" charset="0"/>
                <a:ea typeface="Verdana" pitchFamily="34" charset="0"/>
                <a:cs typeface="Verdana" pitchFamily="34" charset="0"/>
              </a:rPr>
              <a:t>For example :</a:t>
            </a:r>
          </a:p>
          <a:p>
            <a:pPr marL="900113"/>
            <a:r>
              <a:rPr lang="en-IN" sz="2100" dirty="0" err="1" smtClean="0">
                <a:latin typeface="Verdana" pitchFamily="34" charset="0"/>
                <a:ea typeface="Verdana" pitchFamily="34" charset="0"/>
                <a:cs typeface="Verdana" pitchFamily="34" charset="0"/>
              </a:rPr>
              <a:t>int</a:t>
            </a:r>
            <a:r>
              <a:rPr lang="en-IN" sz="2100" dirty="0" smtClean="0">
                <a:latin typeface="Verdana" pitchFamily="34" charset="0"/>
                <a:ea typeface="Verdana" pitchFamily="34" charset="0"/>
                <a:cs typeface="Verdana" pitchFamily="34" charset="0"/>
              </a:rPr>
              <a:t> </a:t>
            </a:r>
            <a:r>
              <a:rPr lang="en-IN" sz="2100" dirty="0" err="1" smtClean="0">
                <a:latin typeface="Verdana" pitchFamily="34" charset="0"/>
                <a:ea typeface="Verdana" pitchFamily="34" charset="0"/>
                <a:cs typeface="Verdana" pitchFamily="34" charset="0"/>
              </a:rPr>
              <a:t>i</a:t>
            </a:r>
            <a:r>
              <a:rPr lang="en-IN" sz="2100" dirty="0" smtClean="0">
                <a:latin typeface="Verdana" pitchFamily="34" charset="0"/>
                <a:ea typeface="Verdana" pitchFamily="34" charset="0"/>
                <a:cs typeface="Verdana" pitchFamily="34" charset="0"/>
              </a:rPr>
              <a:t> ;</a:t>
            </a:r>
          </a:p>
          <a:p>
            <a:pPr marL="900113"/>
            <a:r>
              <a:rPr lang="en-IN" sz="2100" dirty="0" smtClean="0">
                <a:latin typeface="Verdana" pitchFamily="34" charset="0"/>
                <a:ea typeface="Verdana" pitchFamily="34" charset="0"/>
                <a:cs typeface="Verdana" pitchFamily="34" charset="0"/>
              </a:rPr>
              <a:t>float b ;</a:t>
            </a:r>
          </a:p>
          <a:p>
            <a:pPr marL="900113"/>
            <a:r>
              <a:rPr lang="en-IN" sz="2100" dirty="0" err="1" smtClean="0">
                <a:latin typeface="Verdana" pitchFamily="34" charset="0"/>
                <a:ea typeface="Verdana" pitchFamily="34" charset="0"/>
                <a:cs typeface="Verdana" pitchFamily="34" charset="0"/>
              </a:rPr>
              <a:t>i</a:t>
            </a:r>
            <a:r>
              <a:rPr lang="en-IN" sz="2100" dirty="0" smtClean="0">
                <a:latin typeface="Verdana" pitchFamily="34" charset="0"/>
                <a:ea typeface="Verdana" pitchFamily="34" charset="0"/>
                <a:cs typeface="Verdana" pitchFamily="34" charset="0"/>
              </a:rPr>
              <a:t> = 3.5 ;</a:t>
            </a:r>
          </a:p>
          <a:p>
            <a:pPr marL="900113"/>
            <a:r>
              <a:rPr lang="en-IN" sz="2100" dirty="0" smtClean="0">
                <a:latin typeface="Verdana" pitchFamily="34" charset="0"/>
                <a:ea typeface="Verdana" pitchFamily="34" charset="0"/>
                <a:cs typeface="Verdana" pitchFamily="34" charset="0"/>
              </a:rPr>
              <a:t>b = 30 ;</a:t>
            </a:r>
          </a:p>
          <a:p>
            <a:pPr algn="just"/>
            <a:r>
              <a:rPr lang="en-IN" sz="2100" dirty="0" smtClean="0">
                <a:latin typeface="Verdana" pitchFamily="34" charset="0"/>
                <a:ea typeface="Verdana" pitchFamily="34" charset="0"/>
                <a:cs typeface="Verdana" pitchFamily="34" charset="0"/>
              </a:rPr>
              <a:t>Here in the first assignment statement, though the expression’s value is 3.5, it cannot be stored in </a:t>
            </a:r>
            <a:r>
              <a:rPr lang="en-IN" sz="2100" dirty="0" err="1" smtClean="0">
                <a:latin typeface="Verdana" pitchFamily="34" charset="0"/>
                <a:ea typeface="Verdana" pitchFamily="34" charset="0"/>
                <a:cs typeface="Verdana" pitchFamily="34" charset="0"/>
              </a:rPr>
              <a:t>int</a:t>
            </a:r>
            <a:r>
              <a:rPr lang="en-IN" sz="2100" dirty="0" smtClean="0">
                <a:latin typeface="Verdana" pitchFamily="34" charset="0"/>
                <a:ea typeface="Verdana" pitchFamily="34" charset="0"/>
                <a:cs typeface="Verdana" pitchFamily="34" charset="0"/>
              </a:rPr>
              <a:t>  </a:t>
            </a:r>
            <a:r>
              <a:rPr lang="en-IN" sz="2100" b="1" dirty="0" err="1" smtClean="0">
                <a:latin typeface="Verdana" pitchFamily="34" charset="0"/>
                <a:ea typeface="Verdana" pitchFamily="34" charset="0"/>
                <a:cs typeface="Verdana" pitchFamily="34" charset="0"/>
              </a:rPr>
              <a:t>i</a:t>
            </a:r>
            <a:r>
              <a:rPr lang="en-IN" sz="2100" dirty="0" smtClean="0">
                <a:latin typeface="Verdana" pitchFamily="34" charset="0"/>
                <a:ea typeface="Verdana" pitchFamily="34" charset="0"/>
                <a:cs typeface="Verdana" pitchFamily="34" charset="0"/>
              </a:rPr>
              <a:t>. In such a case, the </a:t>
            </a:r>
            <a:r>
              <a:rPr lang="en-IN" sz="2100" b="1" dirty="0" smtClean="0">
                <a:latin typeface="Verdana" pitchFamily="34" charset="0"/>
                <a:ea typeface="Verdana" pitchFamily="34" charset="0"/>
                <a:cs typeface="Verdana" pitchFamily="34" charset="0"/>
              </a:rPr>
              <a:t>float </a:t>
            </a:r>
            <a:r>
              <a:rPr lang="en-IN" sz="2100" dirty="0" smtClean="0">
                <a:latin typeface="Verdana" pitchFamily="34" charset="0"/>
                <a:ea typeface="Verdana" pitchFamily="34" charset="0"/>
                <a:cs typeface="Verdana" pitchFamily="34" charset="0"/>
              </a:rPr>
              <a:t>is demoted to an </a:t>
            </a:r>
            <a:r>
              <a:rPr lang="en-IN" sz="2100" b="1" dirty="0" err="1" smtClean="0">
                <a:latin typeface="Verdana" pitchFamily="34" charset="0"/>
                <a:ea typeface="Verdana" pitchFamily="34" charset="0"/>
                <a:cs typeface="Verdana" pitchFamily="34" charset="0"/>
              </a:rPr>
              <a:t>int</a:t>
            </a:r>
            <a:r>
              <a:rPr lang="en-IN" sz="2100" b="1" dirty="0" smtClean="0">
                <a:latin typeface="Verdana" pitchFamily="34" charset="0"/>
                <a:ea typeface="Verdana" pitchFamily="34" charset="0"/>
                <a:cs typeface="Verdana" pitchFamily="34" charset="0"/>
              </a:rPr>
              <a:t> </a:t>
            </a:r>
            <a:r>
              <a:rPr lang="en-IN" sz="2100" dirty="0" smtClean="0">
                <a:latin typeface="Verdana" pitchFamily="34" charset="0"/>
                <a:ea typeface="Verdana" pitchFamily="34" charset="0"/>
                <a:cs typeface="Verdana" pitchFamily="34" charset="0"/>
              </a:rPr>
              <a:t>and then its value </a:t>
            </a:r>
            <a:r>
              <a:rPr lang="en-IN" sz="2100" b="1" dirty="0" smtClean="0">
                <a:latin typeface="Verdana" pitchFamily="34" charset="0"/>
                <a:ea typeface="Verdana" pitchFamily="34" charset="0"/>
                <a:cs typeface="Verdana" pitchFamily="34" charset="0"/>
              </a:rPr>
              <a:t>3</a:t>
            </a:r>
            <a:r>
              <a:rPr lang="en-IN" sz="2100" dirty="0" smtClean="0">
                <a:latin typeface="Verdana" pitchFamily="34" charset="0"/>
                <a:ea typeface="Verdana" pitchFamily="34" charset="0"/>
                <a:cs typeface="Verdana" pitchFamily="34" charset="0"/>
              </a:rPr>
              <a:t> is stored in </a:t>
            </a:r>
            <a:r>
              <a:rPr lang="en-IN" sz="2100" b="1" dirty="0" err="1" smtClean="0">
                <a:latin typeface="Verdana" pitchFamily="34" charset="0"/>
                <a:ea typeface="Verdana" pitchFamily="34" charset="0"/>
                <a:cs typeface="Verdana" pitchFamily="34" charset="0"/>
              </a:rPr>
              <a:t>i</a:t>
            </a:r>
            <a:r>
              <a:rPr lang="en-IN" sz="2100" dirty="0" smtClean="0">
                <a:latin typeface="Verdana" pitchFamily="34" charset="0"/>
                <a:ea typeface="Verdana" pitchFamily="34" charset="0"/>
                <a:cs typeface="Verdana" pitchFamily="34" charset="0"/>
              </a:rPr>
              <a:t>. </a:t>
            </a:r>
          </a:p>
          <a:p>
            <a:pPr algn="just"/>
            <a:r>
              <a:rPr lang="en-IN" sz="2100" dirty="0" smtClean="0">
                <a:latin typeface="Verdana" pitchFamily="34" charset="0"/>
                <a:ea typeface="Verdana" pitchFamily="34" charset="0"/>
                <a:cs typeface="Verdana" pitchFamily="34" charset="0"/>
              </a:rPr>
              <a:t> </a:t>
            </a:r>
          </a:p>
          <a:p>
            <a:pPr algn="just"/>
            <a:r>
              <a:rPr lang="en-IN" sz="2100" dirty="0" smtClean="0">
                <a:latin typeface="Verdana" pitchFamily="34" charset="0"/>
                <a:ea typeface="Verdana" pitchFamily="34" charset="0"/>
                <a:cs typeface="Verdana" pitchFamily="34" charset="0"/>
              </a:rPr>
              <a:t>Exactly opposite happens in the next statement. Here, 30 is promoted to 30.0 and then stored in float  </a:t>
            </a:r>
            <a:r>
              <a:rPr lang="en-IN" sz="2100" b="1" dirty="0" smtClean="0">
                <a:latin typeface="Verdana" pitchFamily="34" charset="0"/>
                <a:ea typeface="Verdana" pitchFamily="34" charset="0"/>
                <a:cs typeface="Verdana" pitchFamily="34" charset="0"/>
              </a:rPr>
              <a:t>b, </a:t>
            </a:r>
            <a:r>
              <a:rPr lang="en-IN" sz="2100" dirty="0" smtClean="0">
                <a:latin typeface="Verdana" pitchFamily="34" charset="0"/>
                <a:ea typeface="Verdana" pitchFamily="34" charset="0"/>
                <a:cs typeface="Verdana" pitchFamily="34" charset="0"/>
              </a:rPr>
              <a:t> since float </a:t>
            </a:r>
            <a:r>
              <a:rPr lang="en-IN" sz="2100" b="1" dirty="0" smtClean="0">
                <a:latin typeface="Verdana" pitchFamily="34" charset="0"/>
                <a:ea typeface="Verdana" pitchFamily="34" charset="0"/>
                <a:cs typeface="Verdana" pitchFamily="34" charset="0"/>
              </a:rPr>
              <a:t>b </a:t>
            </a:r>
            <a:r>
              <a:rPr lang="en-IN" sz="2100" dirty="0" smtClean="0">
                <a:latin typeface="Verdana" pitchFamily="34" charset="0"/>
                <a:ea typeface="Verdana" pitchFamily="34" charset="0"/>
                <a:cs typeface="Verdana" pitchFamily="34" charset="0"/>
              </a:rPr>
              <a:t>cannot hold anything except a </a:t>
            </a:r>
            <a:r>
              <a:rPr lang="en-IN" sz="2100" b="1" dirty="0" smtClean="0">
                <a:latin typeface="Verdana" pitchFamily="34" charset="0"/>
                <a:ea typeface="Verdana" pitchFamily="34" charset="0"/>
                <a:cs typeface="Verdana" pitchFamily="34" charset="0"/>
              </a:rPr>
              <a:t>float </a:t>
            </a:r>
            <a:r>
              <a:rPr lang="en-IN" sz="2100" dirty="0" smtClean="0">
                <a:latin typeface="Verdana" pitchFamily="34" charset="0"/>
                <a:ea typeface="Verdana" pitchFamily="34" charset="0"/>
                <a:cs typeface="Verdana" pitchFamily="34" charset="0"/>
              </a:rPr>
              <a:t>value.</a:t>
            </a:r>
            <a:endParaRPr lang="en-IN" sz="21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690" y="374073"/>
            <a:ext cx="10598727" cy="3139321"/>
          </a:xfrm>
          <a:prstGeom prst="rect">
            <a:avLst/>
          </a:prstGeom>
          <a:noFill/>
        </p:spPr>
        <p:txBody>
          <a:bodyPr wrap="square" rtlCol="0">
            <a:spAutoFit/>
          </a:bodyPr>
          <a:lstStyle/>
          <a:p>
            <a:pPr algn="just"/>
            <a:r>
              <a:rPr lang="en-IN" sz="2200" dirty="0" smtClean="0">
                <a:latin typeface="Verdana" pitchFamily="34" charset="0"/>
                <a:ea typeface="Verdana" pitchFamily="34" charset="0"/>
                <a:cs typeface="Verdana" pitchFamily="34" charset="0"/>
              </a:rPr>
              <a:t>Another example :</a:t>
            </a:r>
          </a:p>
          <a:p>
            <a:pPr algn="just"/>
            <a:r>
              <a:rPr lang="en-IN" sz="2200" dirty="0" smtClean="0">
                <a:latin typeface="Verdana" pitchFamily="34" charset="0"/>
                <a:ea typeface="Verdana" pitchFamily="34" charset="0"/>
                <a:cs typeface="Verdana" pitchFamily="34" charset="0"/>
              </a:rPr>
              <a:t>  </a:t>
            </a:r>
            <a:r>
              <a:rPr lang="en-IN" sz="2200" dirty="0" err="1" smtClean="0">
                <a:latin typeface="Verdana" pitchFamily="34" charset="0"/>
                <a:ea typeface="Verdana" pitchFamily="34" charset="0"/>
                <a:cs typeface="Verdana" pitchFamily="34" charset="0"/>
              </a:rPr>
              <a:t>int</a:t>
            </a:r>
            <a:r>
              <a:rPr lang="en-IN" sz="2200" dirty="0" smtClean="0">
                <a:latin typeface="Verdana" pitchFamily="34" charset="0"/>
                <a:ea typeface="Verdana" pitchFamily="34" charset="0"/>
                <a:cs typeface="Verdana" pitchFamily="34" charset="0"/>
              </a:rPr>
              <a:t> a=2,b=3,c=4;</a:t>
            </a:r>
          </a:p>
          <a:p>
            <a:pPr algn="just"/>
            <a:r>
              <a:rPr lang="en-IN" sz="2200" dirty="0" smtClean="0">
                <a:latin typeface="Verdana" pitchFamily="34" charset="0"/>
                <a:ea typeface="Verdana" pitchFamily="34" charset="0"/>
                <a:cs typeface="Verdana" pitchFamily="34" charset="0"/>
              </a:rPr>
              <a:t>  </a:t>
            </a:r>
            <a:r>
              <a:rPr lang="en-IN" sz="2200" dirty="0" err="1" smtClean="0">
                <a:latin typeface="Verdana" pitchFamily="34" charset="0"/>
                <a:ea typeface="Verdana" pitchFamily="34" charset="0"/>
                <a:cs typeface="Verdana" pitchFamily="34" charset="0"/>
              </a:rPr>
              <a:t>int</a:t>
            </a:r>
            <a:r>
              <a:rPr lang="en-IN" sz="2200" dirty="0" smtClean="0">
                <a:latin typeface="Verdana" pitchFamily="34" charset="0"/>
                <a:ea typeface="Verdana" pitchFamily="34" charset="0"/>
                <a:cs typeface="Verdana" pitchFamily="34" charset="0"/>
              </a:rPr>
              <a:t>  s = a * b * c / 100 + 37 / 4 - 3 * 5.1 ;</a:t>
            </a:r>
          </a:p>
          <a:p>
            <a:pPr algn="just"/>
            <a:endParaRPr lang="en-IN" sz="2200" dirty="0" smtClean="0">
              <a:latin typeface="Verdana" pitchFamily="34" charset="0"/>
              <a:ea typeface="Verdana" pitchFamily="34" charset="0"/>
              <a:cs typeface="Verdana" pitchFamily="34" charset="0"/>
            </a:endParaRPr>
          </a:p>
          <a:p>
            <a:pPr algn="just"/>
            <a:r>
              <a:rPr lang="en-IN" sz="2200" dirty="0" smtClean="0">
                <a:latin typeface="Verdana" pitchFamily="34" charset="0"/>
                <a:ea typeface="Verdana" pitchFamily="34" charset="0"/>
                <a:cs typeface="Verdana" pitchFamily="34" charset="0"/>
              </a:rPr>
              <a:t>Here, some operands are </a:t>
            </a:r>
            <a:r>
              <a:rPr lang="en-IN" sz="2200" b="1" dirty="0" err="1" smtClean="0">
                <a:latin typeface="Verdana" pitchFamily="34" charset="0"/>
                <a:ea typeface="Verdana" pitchFamily="34" charset="0"/>
                <a:cs typeface="Verdana" pitchFamily="34" charset="0"/>
              </a:rPr>
              <a:t>int</a:t>
            </a:r>
            <a:r>
              <a:rPr lang="en-IN" sz="2200" dirty="0" err="1" smtClean="0">
                <a:latin typeface="Verdana" pitchFamily="34" charset="0"/>
                <a:ea typeface="Verdana" pitchFamily="34" charset="0"/>
                <a:cs typeface="Verdana" pitchFamily="34" charset="0"/>
              </a:rPr>
              <a:t>s</a:t>
            </a:r>
            <a:r>
              <a:rPr lang="en-IN" sz="2200" dirty="0" smtClean="0">
                <a:latin typeface="Verdana" pitchFamily="34" charset="0"/>
                <a:ea typeface="Verdana" pitchFamily="34" charset="0"/>
                <a:cs typeface="Verdana" pitchFamily="34" charset="0"/>
              </a:rPr>
              <a:t> whereas others are </a:t>
            </a:r>
            <a:r>
              <a:rPr lang="en-IN" sz="2200" b="1" dirty="0" smtClean="0">
                <a:latin typeface="Verdana" pitchFamily="34" charset="0"/>
                <a:ea typeface="Verdana" pitchFamily="34" charset="0"/>
                <a:cs typeface="Verdana" pitchFamily="34" charset="0"/>
              </a:rPr>
              <a:t>float</a:t>
            </a:r>
            <a:r>
              <a:rPr lang="en-IN" sz="2200" dirty="0" smtClean="0">
                <a:latin typeface="Verdana" pitchFamily="34" charset="0"/>
                <a:ea typeface="Verdana" pitchFamily="34" charset="0"/>
                <a:cs typeface="Verdana" pitchFamily="34" charset="0"/>
              </a:rPr>
              <a:t>s. As we know, during evaluation of the expression, the </a:t>
            </a:r>
            <a:r>
              <a:rPr lang="en-IN" sz="2200" b="1" dirty="0" err="1" smtClean="0">
                <a:latin typeface="Verdana" pitchFamily="34" charset="0"/>
                <a:ea typeface="Verdana" pitchFamily="34" charset="0"/>
                <a:cs typeface="Verdana" pitchFamily="34" charset="0"/>
              </a:rPr>
              <a:t>int</a:t>
            </a:r>
            <a:r>
              <a:rPr lang="en-IN" sz="2200" dirty="0" err="1" smtClean="0">
                <a:latin typeface="Verdana" pitchFamily="34" charset="0"/>
                <a:ea typeface="Verdana" pitchFamily="34" charset="0"/>
                <a:cs typeface="Verdana" pitchFamily="34" charset="0"/>
              </a:rPr>
              <a:t>s</a:t>
            </a:r>
            <a:r>
              <a:rPr lang="en-IN" sz="2200" dirty="0" smtClean="0">
                <a:latin typeface="Verdana" pitchFamily="34" charset="0"/>
                <a:ea typeface="Verdana" pitchFamily="34" charset="0"/>
                <a:cs typeface="Verdana" pitchFamily="34" charset="0"/>
              </a:rPr>
              <a:t> would be promoted to </a:t>
            </a:r>
            <a:r>
              <a:rPr lang="en-IN" sz="2200" b="1" dirty="0" smtClean="0">
                <a:latin typeface="Verdana" pitchFamily="34" charset="0"/>
                <a:ea typeface="Verdana" pitchFamily="34" charset="0"/>
                <a:cs typeface="Verdana" pitchFamily="34" charset="0"/>
              </a:rPr>
              <a:t>float</a:t>
            </a:r>
            <a:r>
              <a:rPr lang="en-IN" sz="2200" dirty="0" smtClean="0">
                <a:latin typeface="Verdana" pitchFamily="34" charset="0"/>
                <a:ea typeface="Verdana" pitchFamily="34" charset="0"/>
                <a:cs typeface="Verdana" pitchFamily="34" charset="0"/>
              </a:rPr>
              <a:t>s and the result of the expression would be a </a:t>
            </a:r>
            <a:r>
              <a:rPr lang="en-IN" sz="2200" b="1" dirty="0" smtClean="0">
                <a:latin typeface="Verdana" pitchFamily="34" charset="0"/>
                <a:ea typeface="Verdana" pitchFamily="34" charset="0"/>
                <a:cs typeface="Verdana" pitchFamily="34" charset="0"/>
              </a:rPr>
              <a:t>float</a:t>
            </a:r>
            <a:r>
              <a:rPr lang="en-IN" sz="2200" dirty="0" smtClean="0">
                <a:latin typeface="Verdana" pitchFamily="34" charset="0"/>
                <a:ea typeface="Verdana" pitchFamily="34" charset="0"/>
                <a:cs typeface="Verdana" pitchFamily="34" charset="0"/>
              </a:rPr>
              <a:t>. But when this </a:t>
            </a:r>
            <a:r>
              <a:rPr lang="en-IN" sz="2200" b="1" dirty="0" smtClean="0">
                <a:latin typeface="Verdana" pitchFamily="34" charset="0"/>
                <a:ea typeface="Verdana" pitchFamily="34" charset="0"/>
                <a:cs typeface="Verdana" pitchFamily="34" charset="0"/>
              </a:rPr>
              <a:t>float </a:t>
            </a:r>
            <a:r>
              <a:rPr lang="en-IN" sz="2200" dirty="0" smtClean="0">
                <a:latin typeface="Verdana" pitchFamily="34" charset="0"/>
                <a:ea typeface="Verdana" pitchFamily="34" charset="0"/>
                <a:cs typeface="Verdana" pitchFamily="34" charset="0"/>
              </a:rPr>
              <a:t>value is assigned to </a:t>
            </a:r>
            <a:r>
              <a:rPr lang="en-IN" sz="2200" b="1" dirty="0" smtClean="0">
                <a:latin typeface="Verdana" pitchFamily="34" charset="0"/>
                <a:ea typeface="Verdana" pitchFamily="34" charset="0"/>
                <a:cs typeface="Verdana" pitchFamily="34" charset="0"/>
              </a:rPr>
              <a:t>s </a:t>
            </a:r>
            <a:r>
              <a:rPr lang="en-IN" sz="2200" dirty="0" smtClean="0">
                <a:latin typeface="Verdana" pitchFamily="34" charset="0"/>
                <a:ea typeface="Verdana" pitchFamily="34" charset="0"/>
                <a:cs typeface="Verdana" pitchFamily="34" charset="0"/>
              </a:rPr>
              <a:t>it is again demoted to an </a:t>
            </a:r>
            <a:r>
              <a:rPr lang="en-IN" sz="2200" b="1" dirty="0" err="1" smtClean="0">
                <a:latin typeface="Verdana" pitchFamily="34" charset="0"/>
                <a:ea typeface="Verdana" pitchFamily="34" charset="0"/>
                <a:cs typeface="Verdana" pitchFamily="34" charset="0"/>
              </a:rPr>
              <a:t>int</a:t>
            </a:r>
            <a:r>
              <a:rPr lang="en-IN" sz="2200" b="1" dirty="0" smtClean="0">
                <a:latin typeface="Verdana" pitchFamily="34" charset="0"/>
                <a:ea typeface="Verdana" pitchFamily="34" charset="0"/>
                <a:cs typeface="Verdana" pitchFamily="34" charset="0"/>
              </a:rPr>
              <a:t> </a:t>
            </a:r>
            <a:r>
              <a:rPr lang="en-IN" sz="2200" dirty="0" smtClean="0">
                <a:latin typeface="Verdana" pitchFamily="34" charset="0"/>
                <a:ea typeface="Verdana" pitchFamily="34" charset="0"/>
                <a:cs typeface="Verdana" pitchFamily="34" charset="0"/>
              </a:rPr>
              <a:t>and then stored in </a:t>
            </a:r>
            <a:r>
              <a:rPr lang="en-IN" sz="2200" b="1" dirty="0" smtClean="0">
                <a:latin typeface="Verdana" pitchFamily="34" charset="0"/>
                <a:ea typeface="Verdana" pitchFamily="34" charset="0"/>
                <a:cs typeface="Verdana" pitchFamily="34" charset="0"/>
              </a:rPr>
              <a:t>s</a:t>
            </a:r>
            <a:r>
              <a:rPr lang="en-IN" sz="2200" dirty="0" smtClean="0">
                <a:latin typeface="Verdana" pitchFamily="34" charset="0"/>
                <a:ea typeface="Verdana" pitchFamily="34" charset="0"/>
                <a:cs typeface="Verdana" pitchFamily="34" charset="0"/>
              </a:rPr>
              <a:t>.</a:t>
            </a:r>
          </a:p>
        </p:txBody>
      </p:sp>
      <p:pic>
        <p:nvPicPr>
          <p:cNvPr id="3" name="Picture 2"/>
          <p:cNvPicPr/>
          <p:nvPr/>
        </p:nvPicPr>
        <p:blipFill>
          <a:blip r:embed="rId2"/>
          <a:srcRect/>
          <a:stretch>
            <a:fillRect/>
          </a:stretch>
        </p:blipFill>
        <p:spPr bwMode="auto">
          <a:xfrm>
            <a:off x="1635702" y="3186978"/>
            <a:ext cx="9946698" cy="36710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74127" y="559089"/>
            <a:ext cx="3761509" cy="466148"/>
          </a:xfrm>
        </p:spPr>
        <p:txBody>
          <a:bodyPr>
            <a:normAutofit fontScale="90000"/>
          </a:bodyPr>
          <a:lstStyle/>
          <a:p>
            <a:r>
              <a:rPr lang="en-IN" b="1" dirty="0" smtClean="0"/>
              <a:t>Operators in C</a:t>
            </a:r>
            <a:r>
              <a:rPr lang="en-IN" dirty="0" smtClean="0"/>
              <a:t/>
            </a:r>
            <a:br>
              <a:rPr lang="en-IN" dirty="0" smtClean="0"/>
            </a:br>
            <a:endParaRPr lang="en-IN" dirty="0"/>
          </a:p>
        </p:txBody>
      </p:sp>
      <p:sp>
        <p:nvSpPr>
          <p:cNvPr id="3" name="Content Placeholder 2"/>
          <p:cNvSpPr>
            <a:spLocks noGrp="1"/>
          </p:cNvSpPr>
          <p:nvPr>
            <p:ph idx="1"/>
          </p:nvPr>
        </p:nvSpPr>
        <p:spPr>
          <a:xfrm>
            <a:off x="810490" y="1035916"/>
            <a:ext cx="10515600" cy="5157066"/>
          </a:xfrm>
        </p:spPr>
        <p:txBody>
          <a:bodyPr>
            <a:noAutofit/>
          </a:bodyPr>
          <a:lstStyle/>
          <a:p>
            <a:r>
              <a:rPr lang="en-IN" sz="2000" dirty="0" smtClean="0">
                <a:latin typeface="Verdana" pitchFamily="34" charset="0"/>
                <a:ea typeface="Verdana" pitchFamily="34" charset="0"/>
                <a:cs typeface="Verdana" pitchFamily="34" charset="0"/>
              </a:rPr>
              <a:t>An operator is a symbol which performs operation on given data.</a:t>
            </a:r>
          </a:p>
          <a:p>
            <a:r>
              <a:rPr lang="en-IN" sz="2000" dirty="0" smtClean="0">
                <a:latin typeface="Verdana" pitchFamily="34" charset="0"/>
                <a:ea typeface="Verdana" pitchFamily="34" charset="0"/>
                <a:cs typeface="Verdana" pitchFamily="34" charset="0"/>
              </a:rPr>
              <a:t>C has rich set of operators. The operators are classified as</a:t>
            </a:r>
          </a:p>
          <a:p>
            <a:pPr>
              <a:buNone/>
            </a:pPr>
            <a:r>
              <a:rPr lang="en-IN" sz="2000" dirty="0" smtClean="0">
                <a:latin typeface="Verdana" pitchFamily="34" charset="0"/>
                <a:ea typeface="Verdana" pitchFamily="34" charset="0"/>
                <a:cs typeface="Verdana" pitchFamily="34" charset="0"/>
              </a:rPr>
              <a:t> </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Arithmetic Operators</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Relational Operators</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Logical Operators</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Increment and decrement Operators</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Bitwise Operators</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Conditional Operator (Ternary Operator)</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Assignment Operators</a:t>
            </a:r>
          </a:p>
          <a:p>
            <a:pPr marL="457200" lvl="0" indent="-457200">
              <a:buFont typeface="+mj-lt"/>
              <a:buAutoNum type="alphaLcParenR"/>
            </a:pPr>
            <a:r>
              <a:rPr lang="en-IN" sz="2000" dirty="0" err="1" smtClean="0">
                <a:latin typeface="Verdana" pitchFamily="34" charset="0"/>
                <a:ea typeface="Verdana" pitchFamily="34" charset="0"/>
                <a:cs typeface="Verdana" pitchFamily="34" charset="0"/>
              </a:rPr>
              <a:t>sizeof</a:t>
            </a:r>
            <a:r>
              <a:rPr lang="en-IN" sz="2000" dirty="0" smtClean="0">
                <a:latin typeface="Verdana" pitchFamily="34" charset="0"/>
                <a:ea typeface="Verdana" pitchFamily="34" charset="0"/>
                <a:cs typeface="Verdana" pitchFamily="34" charset="0"/>
              </a:rPr>
              <a:t>() Operator</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Address of (&amp;) Operator</a:t>
            </a:r>
          </a:p>
          <a:p>
            <a:pPr marL="457200" lvl="0" indent="-457200">
              <a:buFont typeface="+mj-lt"/>
              <a:buAutoNum type="alphaLcParenR"/>
            </a:pPr>
            <a:r>
              <a:rPr lang="en-IN" sz="2000" dirty="0" smtClean="0">
                <a:latin typeface="Verdana" pitchFamily="34" charset="0"/>
                <a:ea typeface="Verdana" pitchFamily="34" charset="0"/>
                <a:cs typeface="Verdana" pitchFamily="34" charset="0"/>
              </a:rPr>
              <a:t>Pointer (*) Operator</a:t>
            </a:r>
          </a:p>
          <a:p>
            <a:pPr marL="457200" indent="-457200">
              <a:buFont typeface="+mj-lt"/>
              <a:buAutoNum type="alphaLcParenR"/>
            </a:pPr>
            <a:endParaRPr lang="en-IN"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13CE18-1E46-47F8-9706-3E74B95374FE}"/>
              </a:ext>
            </a:extLst>
          </p:cNvPr>
          <p:cNvSpPr>
            <a:spLocks noGrp="1"/>
          </p:cNvSpPr>
          <p:nvPr>
            <p:ph type="title"/>
          </p:nvPr>
        </p:nvSpPr>
        <p:spPr>
          <a:xfrm>
            <a:off x="2493818" y="106332"/>
            <a:ext cx="6871855" cy="821923"/>
          </a:xfrm>
        </p:spPr>
        <p:txBody>
          <a:bodyPr>
            <a:normAutofit/>
          </a:bodyPr>
          <a:lstStyle/>
          <a:p>
            <a:pPr algn="ctr"/>
            <a:r>
              <a:rPr lang="en-US" sz="4000" b="1" dirty="0" smtClean="0">
                <a:solidFill>
                  <a:srgbClr val="002060"/>
                </a:solidFill>
              </a:rPr>
              <a:t>History of C Programming</a:t>
            </a:r>
            <a:endParaRPr lang="en-US" sz="4000" b="1" dirty="0">
              <a:solidFill>
                <a:srgbClr val="002060"/>
              </a:solidFill>
            </a:endParaRPr>
          </a:p>
        </p:txBody>
      </p:sp>
      <p:sp>
        <p:nvSpPr>
          <p:cNvPr id="4" name="Content Placeholder 3"/>
          <p:cNvSpPr>
            <a:spLocks noGrp="1"/>
          </p:cNvSpPr>
          <p:nvPr>
            <p:ph idx="1"/>
          </p:nvPr>
        </p:nvSpPr>
        <p:spPr>
          <a:xfrm>
            <a:off x="838200" y="1163782"/>
            <a:ext cx="10515600" cy="5320145"/>
          </a:xfrm>
        </p:spPr>
        <p:txBody>
          <a:bodyPr>
            <a:normAutofit fontScale="92500" lnSpcReduction="20000"/>
          </a:bodyPr>
          <a:lstStyle/>
          <a:p>
            <a:pPr lvl="0" algn="just"/>
            <a:r>
              <a:rPr lang="en-US" sz="3000" dirty="0" smtClean="0">
                <a:latin typeface="Times New Roman" pitchFamily="18" charset="0"/>
                <a:cs typeface="Times New Roman" pitchFamily="18" charset="0"/>
              </a:rPr>
              <a:t>The root of all modern languages is </a:t>
            </a:r>
            <a:r>
              <a:rPr lang="en-US" sz="3000" b="1" dirty="0" smtClean="0">
                <a:solidFill>
                  <a:srgbClr val="FF0000"/>
                </a:solidFill>
                <a:latin typeface="Times New Roman" pitchFamily="18" charset="0"/>
                <a:cs typeface="Times New Roman" pitchFamily="18" charset="0"/>
              </a:rPr>
              <a:t>ALGOL</a:t>
            </a:r>
            <a:r>
              <a:rPr lang="en-US" sz="3000" dirty="0" smtClean="0">
                <a:latin typeface="Times New Roman" pitchFamily="18" charset="0"/>
                <a:cs typeface="Times New Roman" pitchFamily="18" charset="0"/>
              </a:rPr>
              <a:t>(</a:t>
            </a:r>
            <a:r>
              <a:rPr lang="en-US" sz="3000" dirty="0" err="1" smtClean="0">
                <a:latin typeface="Times New Roman" pitchFamily="18" charset="0"/>
                <a:cs typeface="Times New Roman" pitchFamily="18" charset="0"/>
              </a:rPr>
              <a:t>ALGOrithmic</a:t>
            </a:r>
            <a:r>
              <a:rPr lang="en-US" sz="3000" dirty="0" smtClean="0">
                <a:latin typeface="Times New Roman" pitchFamily="18" charset="0"/>
                <a:cs typeface="Times New Roman" pitchFamily="18" charset="0"/>
              </a:rPr>
              <a:t> Language), introduced by International group in 1960s.</a:t>
            </a:r>
            <a:endParaRPr lang="en-IN" sz="3000" dirty="0" smtClean="0">
              <a:latin typeface="Times New Roman" pitchFamily="18" charset="0"/>
              <a:cs typeface="Times New Roman" pitchFamily="18" charset="0"/>
            </a:endParaRPr>
          </a:p>
          <a:p>
            <a:pPr lvl="0" algn="just"/>
            <a:r>
              <a:rPr lang="en-US" sz="3000" dirty="0" smtClean="0">
                <a:latin typeface="Times New Roman" pitchFamily="18" charset="0"/>
                <a:cs typeface="Times New Roman" pitchFamily="18" charset="0"/>
              </a:rPr>
              <a:t>In 1967, </a:t>
            </a:r>
            <a:r>
              <a:rPr lang="en-US" sz="3000" dirty="0" smtClean="0">
                <a:solidFill>
                  <a:srgbClr val="FF0000"/>
                </a:solidFill>
                <a:latin typeface="Times New Roman" pitchFamily="18" charset="0"/>
                <a:cs typeface="Times New Roman" pitchFamily="18" charset="0"/>
              </a:rPr>
              <a:t>Martine Richards </a:t>
            </a:r>
            <a:r>
              <a:rPr lang="en-US" sz="3000" dirty="0" smtClean="0">
                <a:latin typeface="Times New Roman" pitchFamily="18" charset="0"/>
                <a:cs typeface="Times New Roman" pitchFamily="18" charset="0"/>
              </a:rPr>
              <a:t>developed a language called as </a:t>
            </a:r>
            <a:r>
              <a:rPr lang="en-US" sz="3000" b="1" dirty="0" smtClean="0">
                <a:solidFill>
                  <a:srgbClr val="FF0000"/>
                </a:solidFill>
                <a:latin typeface="Times New Roman" pitchFamily="18" charset="0"/>
                <a:cs typeface="Times New Roman" pitchFamily="18" charset="0"/>
              </a:rPr>
              <a:t>BCPL</a:t>
            </a:r>
            <a:r>
              <a:rPr lang="en-US" sz="3000" b="1" dirty="0" smtClean="0">
                <a:latin typeface="Times New Roman" pitchFamily="18" charset="0"/>
                <a:cs typeface="Times New Roman" pitchFamily="18" charset="0"/>
              </a:rPr>
              <a:t> </a:t>
            </a:r>
            <a:r>
              <a:rPr lang="en-US" sz="3000" dirty="0" smtClean="0">
                <a:latin typeface="Times New Roman" pitchFamily="18" charset="0"/>
                <a:cs typeface="Times New Roman" pitchFamily="18" charset="0"/>
              </a:rPr>
              <a:t>(Basic Combined Programming Language), primarily for writing System </a:t>
            </a:r>
            <a:r>
              <a:rPr lang="en-US" sz="3000" dirty="0" err="1" smtClean="0">
                <a:latin typeface="Times New Roman" pitchFamily="18" charset="0"/>
                <a:cs typeface="Times New Roman" pitchFamily="18" charset="0"/>
              </a:rPr>
              <a:t>Softwares</a:t>
            </a:r>
            <a:r>
              <a:rPr lang="en-US" sz="3000" dirty="0" smtClean="0">
                <a:latin typeface="Times New Roman" pitchFamily="18" charset="0"/>
                <a:cs typeface="Times New Roman" pitchFamily="18" charset="0"/>
              </a:rPr>
              <a:t>.</a:t>
            </a:r>
            <a:endParaRPr lang="en-IN" sz="3000" dirty="0" smtClean="0">
              <a:latin typeface="Times New Roman" pitchFamily="18" charset="0"/>
              <a:cs typeface="Times New Roman" pitchFamily="18" charset="0"/>
            </a:endParaRPr>
          </a:p>
          <a:p>
            <a:pPr lvl="0" algn="just"/>
            <a:r>
              <a:rPr lang="en-US" sz="3000" dirty="0" smtClean="0">
                <a:latin typeface="Times New Roman" pitchFamily="18" charset="0"/>
                <a:cs typeface="Times New Roman" pitchFamily="18" charset="0"/>
              </a:rPr>
              <a:t>In 1970</a:t>
            </a:r>
            <a:r>
              <a:rPr lang="en-US" sz="3000" dirty="0" smtClean="0">
                <a:solidFill>
                  <a:srgbClr val="FF0000"/>
                </a:solidFill>
                <a:latin typeface="Times New Roman" pitchFamily="18" charset="0"/>
                <a:cs typeface="Times New Roman" pitchFamily="18" charset="0"/>
              </a:rPr>
              <a:t>, Ken Thompson </a:t>
            </a:r>
            <a:r>
              <a:rPr lang="en-US" sz="3000" dirty="0" smtClean="0">
                <a:latin typeface="Times New Roman" pitchFamily="18" charset="0"/>
                <a:cs typeface="Times New Roman" pitchFamily="18" charset="0"/>
              </a:rPr>
              <a:t>introduced </a:t>
            </a:r>
            <a:r>
              <a:rPr lang="en-US" sz="3000" b="1" dirty="0" smtClean="0">
                <a:solidFill>
                  <a:srgbClr val="FF0000"/>
                </a:solidFill>
                <a:latin typeface="Times New Roman" pitchFamily="18" charset="0"/>
                <a:cs typeface="Times New Roman" pitchFamily="18" charset="0"/>
              </a:rPr>
              <a:t>B</a:t>
            </a:r>
            <a:r>
              <a:rPr lang="en-US" sz="3000" dirty="0" smtClean="0">
                <a:latin typeface="Times New Roman" pitchFamily="18" charset="0"/>
                <a:cs typeface="Times New Roman" pitchFamily="18" charset="0"/>
              </a:rPr>
              <a:t> Language. It was used to create UNIX Operating System(OS) at Bell Laboratory.</a:t>
            </a:r>
            <a:endParaRPr lang="en-IN" sz="3000" dirty="0" smtClean="0">
              <a:latin typeface="Times New Roman" pitchFamily="18" charset="0"/>
              <a:cs typeface="Times New Roman" pitchFamily="18" charset="0"/>
            </a:endParaRPr>
          </a:p>
          <a:p>
            <a:pPr lvl="0" algn="just"/>
            <a:r>
              <a:rPr lang="en-US" sz="3000" dirty="0" smtClean="0">
                <a:latin typeface="Times New Roman" pitchFamily="18" charset="0"/>
                <a:cs typeface="Times New Roman" pitchFamily="18" charset="0"/>
              </a:rPr>
              <a:t>In 1972, </a:t>
            </a:r>
            <a:r>
              <a:rPr lang="en-US" sz="3000" dirty="0" smtClean="0">
                <a:solidFill>
                  <a:srgbClr val="FF0000"/>
                </a:solidFill>
                <a:latin typeface="Times New Roman" pitchFamily="18" charset="0"/>
                <a:cs typeface="Times New Roman" pitchFamily="18" charset="0"/>
              </a:rPr>
              <a:t>Dennis Ritchie </a:t>
            </a:r>
            <a:r>
              <a:rPr lang="en-US" sz="3000" dirty="0" smtClean="0">
                <a:latin typeface="Times New Roman" pitchFamily="18" charset="0"/>
                <a:cs typeface="Times New Roman" pitchFamily="18" charset="0"/>
              </a:rPr>
              <a:t>introduced </a:t>
            </a:r>
            <a:r>
              <a:rPr lang="en-US" sz="3000" b="1" dirty="0" smtClean="0">
                <a:solidFill>
                  <a:srgbClr val="FF0000"/>
                </a:solidFill>
                <a:latin typeface="Times New Roman" pitchFamily="18" charset="0"/>
                <a:cs typeface="Times New Roman" pitchFamily="18" charset="0"/>
              </a:rPr>
              <a:t>C</a:t>
            </a:r>
            <a:r>
              <a:rPr lang="en-US" sz="3000" dirty="0" smtClean="0">
                <a:latin typeface="Times New Roman" pitchFamily="18" charset="0"/>
                <a:cs typeface="Times New Roman" pitchFamily="18" charset="0"/>
              </a:rPr>
              <a:t> language at </a:t>
            </a:r>
            <a:r>
              <a:rPr lang="en-US" sz="3000" dirty="0" err="1" smtClean="0">
                <a:latin typeface="Times New Roman" pitchFamily="18" charset="0"/>
                <a:cs typeface="Times New Roman" pitchFamily="18" charset="0"/>
              </a:rPr>
              <a:t>AT</a:t>
            </a:r>
            <a:r>
              <a:rPr lang="en-US" sz="3000" dirty="0" smtClean="0">
                <a:latin typeface="Times New Roman" pitchFamily="18" charset="0"/>
                <a:cs typeface="Times New Roman" pitchFamily="18" charset="0"/>
              </a:rPr>
              <a:t> &amp; T Bell Laboratory. It was developed along with UNIX OS and it  is strongly associated with UNIX OS.</a:t>
            </a:r>
            <a:endParaRPr lang="en-IN" sz="3000" dirty="0" smtClean="0">
              <a:latin typeface="Times New Roman" pitchFamily="18" charset="0"/>
              <a:cs typeface="Times New Roman" pitchFamily="18" charset="0"/>
            </a:endParaRPr>
          </a:p>
          <a:p>
            <a:pPr algn="just"/>
            <a:r>
              <a:rPr lang="en-US" sz="3000" dirty="0" smtClean="0">
                <a:latin typeface="Times New Roman" pitchFamily="18" charset="0"/>
                <a:cs typeface="Times New Roman" pitchFamily="18" charset="0"/>
              </a:rPr>
              <a:t>In 1983, </a:t>
            </a:r>
            <a:r>
              <a:rPr lang="en-US" sz="3000" b="1" dirty="0" smtClean="0">
                <a:solidFill>
                  <a:srgbClr val="FF0000"/>
                </a:solidFill>
                <a:latin typeface="Times New Roman" pitchFamily="18" charset="0"/>
                <a:cs typeface="Times New Roman" pitchFamily="18" charset="0"/>
              </a:rPr>
              <a:t>ANSI</a:t>
            </a:r>
            <a:r>
              <a:rPr lang="en-US" sz="3000" dirty="0" smtClean="0">
                <a:latin typeface="Times New Roman" pitchFamily="18" charset="0"/>
                <a:cs typeface="Times New Roman" pitchFamily="18" charset="0"/>
              </a:rPr>
              <a:t>(American National Standards Institute) appointed a technical committee to define a standard for C. They introduced ANSI C in 1989. This language was approved by ISO (International Standards Organization) in 1990.</a:t>
            </a:r>
            <a:endParaRPr lang="en-IN" sz="3000" dirty="0" smtClean="0">
              <a:latin typeface="Times New Roman" pitchFamily="18" charset="0"/>
              <a:cs typeface="Times New Roman" pitchFamily="18" charset="0"/>
            </a:endParaRPr>
          </a:p>
          <a:p>
            <a:endParaRPr lang="en-IN" dirty="0"/>
          </a:p>
        </p:txBody>
      </p:sp>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236" y="378980"/>
            <a:ext cx="5437909" cy="466148"/>
          </a:xfrm>
        </p:spPr>
        <p:txBody>
          <a:bodyPr>
            <a:noAutofit/>
          </a:bodyPr>
          <a:lstStyle/>
          <a:p>
            <a:r>
              <a:rPr lang="en-IN" sz="3600" dirty="0" smtClean="0">
                <a:latin typeface="Verdana" pitchFamily="34" charset="0"/>
                <a:ea typeface="Verdana" pitchFamily="34" charset="0"/>
                <a:cs typeface="Verdana" pitchFamily="34" charset="0"/>
              </a:rPr>
              <a:t>Arithmetic Operators</a:t>
            </a:r>
          </a:p>
        </p:txBody>
      </p:sp>
      <p:sp>
        <p:nvSpPr>
          <p:cNvPr id="3" name="Content Placeholder 2"/>
          <p:cNvSpPr>
            <a:spLocks noGrp="1"/>
          </p:cNvSpPr>
          <p:nvPr>
            <p:ph idx="1"/>
          </p:nvPr>
        </p:nvSpPr>
        <p:spPr>
          <a:xfrm>
            <a:off x="810489" y="1035916"/>
            <a:ext cx="10896601" cy="3466811"/>
          </a:xfrm>
        </p:spPr>
        <p:txBody>
          <a:bodyPr>
            <a:noAutofit/>
          </a:bodyPr>
          <a:lstStyle/>
          <a:p>
            <a:pPr>
              <a:buNone/>
            </a:pPr>
            <a:r>
              <a:rPr lang="en-IN" sz="2000" dirty="0" smtClean="0">
                <a:latin typeface="Verdana" pitchFamily="34" charset="0"/>
                <a:ea typeface="Verdana" pitchFamily="34" charset="0"/>
                <a:cs typeface="Verdana" pitchFamily="34" charset="0"/>
              </a:rPr>
              <a:t> </a:t>
            </a:r>
          </a:p>
          <a:p>
            <a:pPr>
              <a:buNone/>
            </a:pPr>
            <a:r>
              <a:rPr lang="en-IN" sz="2000" dirty="0" smtClean="0">
                <a:latin typeface="Verdana" pitchFamily="34" charset="0"/>
                <a:ea typeface="Verdana" pitchFamily="34" charset="0"/>
                <a:cs typeface="Verdana" pitchFamily="34" charset="0"/>
              </a:rPr>
              <a:t>	An operator is a symbol which performs operation on given operands according to its priority.</a:t>
            </a:r>
          </a:p>
          <a:p>
            <a:pPr>
              <a:buNone/>
            </a:pPr>
            <a:r>
              <a:rPr lang="en-IN" sz="2000" dirty="0" smtClean="0">
                <a:latin typeface="Verdana" pitchFamily="34" charset="0"/>
                <a:ea typeface="Verdana" pitchFamily="34" charset="0"/>
                <a:cs typeface="Verdana" pitchFamily="34" charset="0"/>
              </a:rPr>
              <a:t> </a:t>
            </a:r>
          </a:p>
          <a:p>
            <a:pPr>
              <a:buNone/>
            </a:pPr>
            <a:r>
              <a:rPr lang="en-IN" sz="2000" dirty="0" smtClean="0">
                <a:latin typeface="Verdana" pitchFamily="34" charset="0"/>
                <a:ea typeface="Verdana" pitchFamily="34" charset="0"/>
                <a:cs typeface="Verdana" pitchFamily="34" charset="0"/>
              </a:rPr>
              <a:t>	The priority or precedence in which the operations in an arithmetic statement are performed is called the hierarchy of operations. </a:t>
            </a:r>
          </a:p>
          <a:p>
            <a:pPr>
              <a:buNone/>
            </a:pPr>
            <a:r>
              <a:rPr lang="en-IN" sz="2000" dirty="0" smtClean="0">
                <a:latin typeface="Verdana" pitchFamily="34" charset="0"/>
                <a:ea typeface="Verdana" pitchFamily="34" charset="0"/>
                <a:cs typeface="Verdana" pitchFamily="34" charset="0"/>
              </a:rPr>
              <a:t> </a:t>
            </a:r>
          </a:p>
          <a:p>
            <a:pPr>
              <a:buNone/>
            </a:pPr>
            <a:r>
              <a:rPr lang="en-IN" sz="2000" dirty="0" smtClean="0">
                <a:latin typeface="Verdana" pitchFamily="34" charset="0"/>
                <a:ea typeface="Verdana" pitchFamily="34" charset="0"/>
                <a:cs typeface="Verdana" pitchFamily="34" charset="0"/>
              </a:rPr>
              <a:t>C Arithmetic operators and their priority are listed below </a:t>
            </a:r>
            <a:endParaRPr lang="en-IN" sz="2000" dirty="0">
              <a:latin typeface="Verdana" pitchFamily="34" charset="0"/>
              <a:ea typeface="Verdana" pitchFamily="34" charset="0"/>
              <a:cs typeface="Verdana" pitchFamily="34" charset="0"/>
            </a:endParaRPr>
          </a:p>
        </p:txBody>
      </p:sp>
      <p:pic>
        <p:nvPicPr>
          <p:cNvPr id="4" name="Picture 3"/>
          <p:cNvPicPr/>
          <p:nvPr/>
        </p:nvPicPr>
        <p:blipFill>
          <a:blip r:embed="rId2"/>
          <a:srcRect/>
          <a:stretch>
            <a:fillRect/>
          </a:stretch>
        </p:blipFill>
        <p:spPr bwMode="auto">
          <a:xfrm>
            <a:off x="1183263" y="4031673"/>
            <a:ext cx="10149755" cy="25769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236" y="378980"/>
            <a:ext cx="5437909" cy="466148"/>
          </a:xfrm>
        </p:spPr>
        <p:txBody>
          <a:bodyPr>
            <a:noAutofit/>
          </a:bodyPr>
          <a:lstStyle/>
          <a:p>
            <a:r>
              <a:rPr lang="en-IN" sz="3600" dirty="0" smtClean="0">
                <a:latin typeface="Verdana" pitchFamily="34" charset="0"/>
                <a:ea typeface="Verdana" pitchFamily="34" charset="0"/>
                <a:cs typeface="Verdana" pitchFamily="34" charset="0"/>
              </a:rPr>
              <a:t>Arithmetic Operators</a:t>
            </a:r>
          </a:p>
        </p:txBody>
      </p:sp>
      <p:pic>
        <p:nvPicPr>
          <p:cNvPr id="5" name="Picture 4"/>
          <p:cNvPicPr/>
          <p:nvPr/>
        </p:nvPicPr>
        <p:blipFill>
          <a:blip r:embed="rId2"/>
          <a:srcRect/>
          <a:stretch>
            <a:fillRect/>
          </a:stretch>
        </p:blipFill>
        <p:spPr bwMode="auto">
          <a:xfrm>
            <a:off x="872837" y="1177635"/>
            <a:ext cx="10377054" cy="51954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546" y="392835"/>
            <a:ext cx="5908964" cy="687820"/>
          </a:xfrm>
        </p:spPr>
        <p:txBody>
          <a:bodyPr>
            <a:normAutofit fontScale="90000"/>
          </a:bodyPr>
          <a:lstStyle/>
          <a:p>
            <a:r>
              <a:rPr lang="en-IN" b="1" dirty="0" err="1" smtClean="0"/>
              <a:t>Associativity</a:t>
            </a:r>
            <a:r>
              <a:rPr lang="en-IN" b="1" dirty="0" smtClean="0"/>
              <a:t> of Operators</a:t>
            </a:r>
            <a:r>
              <a:rPr lang="en-IN" dirty="0" smtClean="0"/>
              <a:t/>
            </a:r>
            <a:br>
              <a:rPr lang="en-IN" dirty="0" smtClean="0"/>
            </a:br>
            <a:endParaRPr lang="en-IN" dirty="0"/>
          </a:p>
        </p:txBody>
      </p:sp>
      <p:sp>
        <p:nvSpPr>
          <p:cNvPr id="3" name="Content Placeholder 2"/>
          <p:cNvSpPr>
            <a:spLocks noGrp="1"/>
          </p:cNvSpPr>
          <p:nvPr>
            <p:ph idx="1"/>
          </p:nvPr>
        </p:nvSpPr>
        <p:spPr>
          <a:xfrm>
            <a:off x="796635" y="994352"/>
            <a:ext cx="10661073" cy="5420303"/>
          </a:xfrm>
        </p:spPr>
        <p:txBody>
          <a:bodyPr>
            <a:normAutofit fontScale="47500" lnSpcReduction="20000"/>
          </a:bodyPr>
          <a:lstStyle/>
          <a:p>
            <a:pPr algn="just">
              <a:buNone/>
            </a:pPr>
            <a:r>
              <a:rPr lang="en-IN" dirty="0" smtClean="0"/>
              <a:t> </a:t>
            </a:r>
          </a:p>
          <a:p>
            <a:pPr marL="6350" indent="6350" algn="just">
              <a:lnSpc>
                <a:spcPct val="120000"/>
              </a:lnSpc>
              <a:buNone/>
            </a:pPr>
            <a:r>
              <a:rPr lang="en-IN" sz="4400" dirty="0" smtClean="0">
                <a:latin typeface="Verdana" pitchFamily="34" charset="0"/>
                <a:ea typeface="Verdana" pitchFamily="34" charset="0"/>
                <a:cs typeface="Verdana" pitchFamily="34" charset="0"/>
              </a:rPr>
              <a:t>When an expression contains two operators of equal priority the tie</a:t>
            </a:r>
          </a:p>
          <a:p>
            <a:pPr marL="6350" indent="6350" algn="just">
              <a:lnSpc>
                <a:spcPct val="120000"/>
              </a:lnSpc>
              <a:buNone/>
            </a:pPr>
            <a:r>
              <a:rPr lang="en-IN" sz="4400" dirty="0" smtClean="0">
                <a:latin typeface="Verdana" pitchFamily="34" charset="0"/>
                <a:ea typeface="Verdana" pitchFamily="34" charset="0"/>
                <a:cs typeface="Verdana" pitchFamily="34" charset="0"/>
              </a:rPr>
              <a:t>between them is settled using the </a:t>
            </a:r>
            <a:r>
              <a:rPr lang="en-IN" sz="4400" dirty="0" err="1" smtClean="0">
                <a:latin typeface="Verdana" pitchFamily="34" charset="0"/>
                <a:ea typeface="Verdana" pitchFamily="34" charset="0"/>
                <a:cs typeface="Verdana" pitchFamily="34" charset="0"/>
              </a:rPr>
              <a:t>associativity</a:t>
            </a:r>
            <a:r>
              <a:rPr lang="en-IN" sz="4400" dirty="0" smtClean="0">
                <a:latin typeface="Verdana" pitchFamily="34" charset="0"/>
                <a:ea typeface="Verdana" pitchFamily="34" charset="0"/>
                <a:cs typeface="Verdana" pitchFamily="34" charset="0"/>
              </a:rPr>
              <a:t> of the operators. All operators in C have either Left to Right </a:t>
            </a:r>
            <a:r>
              <a:rPr lang="en-IN" sz="4400" dirty="0" err="1" smtClean="0">
                <a:latin typeface="Verdana" pitchFamily="34" charset="0"/>
                <a:ea typeface="Verdana" pitchFamily="34" charset="0"/>
                <a:cs typeface="Verdana" pitchFamily="34" charset="0"/>
              </a:rPr>
              <a:t>associativity</a:t>
            </a:r>
            <a:r>
              <a:rPr lang="en-IN" sz="4400" dirty="0" smtClean="0">
                <a:latin typeface="Verdana" pitchFamily="34" charset="0"/>
                <a:ea typeface="Verdana" pitchFamily="34" charset="0"/>
                <a:cs typeface="Verdana" pitchFamily="34" charset="0"/>
              </a:rPr>
              <a:t> or Right to Left </a:t>
            </a:r>
            <a:r>
              <a:rPr lang="en-IN" sz="4400" dirty="0" err="1" smtClean="0">
                <a:latin typeface="Verdana" pitchFamily="34" charset="0"/>
                <a:ea typeface="Verdana" pitchFamily="34" charset="0"/>
                <a:cs typeface="Verdana" pitchFamily="34" charset="0"/>
              </a:rPr>
              <a:t>associativity</a:t>
            </a:r>
            <a:r>
              <a:rPr lang="en-IN" sz="4400" dirty="0" smtClean="0">
                <a:latin typeface="Verdana" pitchFamily="34" charset="0"/>
                <a:ea typeface="Verdana" pitchFamily="34" charset="0"/>
                <a:cs typeface="Verdana" pitchFamily="34" charset="0"/>
              </a:rPr>
              <a:t>.</a:t>
            </a:r>
          </a:p>
          <a:p>
            <a:pPr marL="6350" indent="6350" algn="just">
              <a:lnSpc>
                <a:spcPct val="120000"/>
              </a:lnSpc>
              <a:buNone/>
            </a:pPr>
            <a:r>
              <a:rPr lang="en-IN" sz="4400" dirty="0" smtClean="0">
                <a:latin typeface="Verdana" pitchFamily="34" charset="0"/>
                <a:ea typeface="Verdana" pitchFamily="34" charset="0"/>
                <a:cs typeface="Verdana" pitchFamily="34" charset="0"/>
              </a:rPr>
              <a:t>For example Consider the expression </a:t>
            </a:r>
          </a:p>
          <a:p>
            <a:pPr marL="6350" indent="6350" algn="just">
              <a:lnSpc>
                <a:spcPct val="120000"/>
              </a:lnSpc>
              <a:buNone/>
            </a:pPr>
            <a:r>
              <a:rPr lang="en-IN" sz="4400" dirty="0" smtClean="0">
                <a:latin typeface="Verdana" pitchFamily="34" charset="0"/>
                <a:ea typeface="Verdana" pitchFamily="34" charset="0"/>
                <a:cs typeface="Verdana" pitchFamily="34" charset="0"/>
              </a:rPr>
              <a:t>                   a = 3 / 2 * 5 ;</a:t>
            </a:r>
          </a:p>
          <a:p>
            <a:pPr marL="6350" indent="6350" algn="just">
              <a:lnSpc>
                <a:spcPct val="120000"/>
              </a:lnSpc>
              <a:buNone/>
            </a:pPr>
            <a:r>
              <a:rPr lang="en-IN" sz="4400" dirty="0" smtClean="0">
                <a:latin typeface="Verdana" pitchFamily="34" charset="0"/>
                <a:ea typeface="Verdana" pitchFamily="34" charset="0"/>
                <a:cs typeface="Verdana" pitchFamily="34" charset="0"/>
              </a:rPr>
              <a:t>Here there is a tie between operators / and * of same priority. Since both are having same </a:t>
            </a:r>
            <a:r>
              <a:rPr lang="en-IN" sz="4400" b="1" dirty="0" smtClean="0">
                <a:latin typeface="Verdana" pitchFamily="34" charset="0"/>
                <a:ea typeface="Verdana" pitchFamily="34" charset="0"/>
                <a:cs typeface="Verdana" pitchFamily="34" charset="0"/>
              </a:rPr>
              <a:t>Left to right</a:t>
            </a:r>
            <a:r>
              <a:rPr lang="en-IN" sz="4400" dirty="0" smtClean="0">
                <a:latin typeface="Verdana" pitchFamily="34" charset="0"/>
                <a:ea typeface="Verdana" pitchFamily="34" charset="0"/>
                <a:cs typeface="Verdana" pitchFamily="34" charset="0"/>
              </a:rPr>
              <a:t> priority, firstly / is done followed by *.</a:t>
            </a:r>
          </a:p>
          <a:p>
            <a:pPr marL="6350" indent="6350" algn="just">
              <a:lnSpc>
                <a:spcPct val="120000"/>
              </a:lnSpc>
              <a:buNone/>
            </a:pPr>
            <a:r>
              <a:rPr lang="en-IN" sz="4400" dirty="0" smtClean="0">
                <a:latin typeface="Verdana" pitchFamily="34" charset="0"/>
                <a:ea typeface="Verdana" pitchFamily="34" charset="0"/>
                <a:cs typeface="Verdana" pitchFamily="34" charset="0"/>
              </a:rPr>
              <a:t> </a:t>
            </a:r>
          </a:p>
          <a:p>
            <a:pPr marL="6350" indent="6350" algn="just">
              <a:lnSpc>
                <a:spcPct val="120000"/>
              </a:lnSpc>
              <a:buNone/>
            </a:pPr>
            <a:r>
              <a:rPr lang="en-IN" sz="4400" dirty="0" smtClean="0">
                <a:latin typeface="Verdana" pitchFamily="34" charset="0"/>
                <a:ea typeface="Verdana" pitchFamily="34" charset="0"/>
                <a:cs typeface="Verdana" pitchFamily="34" charset="0"/>
              </a:rPr>
              <a:t>Another example  a = b = 5; Here both = operators have same </a:t>
            </a:r>
            <a:r>
              <a:rPr lang="en-IN" sz="4400" b="1" dirty="0" smtClean="0">
                <a:latin typeface="Verdana" pitchFamily="34" charset="0"/>
                <a:ea typeface="Verdana" pitchFamily="34" charset="0"/>
                <a:cs typeface="Verdana" pitchFamily="34" charset="0"/>
              </a:rPr>
              <a:t>right to left</a:t>
            </a:r>
            <a:r>
              <a:rPr lang="en-IN" sz="4400" dirty="0" smtClean="0">
                <a:latin typeface="Verdana" pitchFamily="34" charset="0"/>
                <a:ea typeface="Verdana" pitchFamily="34" charset="0"/>
                <a:cs typeface="Verdana" pitchFamily="34" charset="0"/>
              </a:rPr>
              <a:t> priority. Therefore, second = is performed earlier than first =.</a:t>
            </a:r>
          </a:p>
          <a:p>
            <a:pPr marL="6350" indent="6350" algn="just">
              <a:lnSpc>
                <a:spcPct val="120000"/>
              </a:lnSpc>
              <a:buNone/>
            </a:pPr>
            <a:r>
              <a:rPr lang="en-IN" sz="3100" dirty="0" smtClean="0">
                <a:latin typeface="Verdana" pitchFamily="34" charset="0"/>
                <a:ea typeface="Verdana" pitchFamily="34" charset="0"/>
                <a:cs typeface="Verdana" pitchFamily="34" charset="0"/>
              </a:rPr>
              <a:t> </a:t>
            </a:r>
          </a:p>
          <a:p>
            <a:pPr algn="just">
              <a:buNone/>
            </a:pP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8291" y="392835"/>
            <a:ext cx="8285017" cy="687820"/>
          </a:xfrm>
        </p:spPr>
        <p:txBody>
          <a:bodyPr>
            <a:normAutofit fontScale="90000"/>
          </a:bodyPr>
          <a:lstStyle/>
          <a:p>
            <a:r>
              <a:rPr lang="en-IN" b="1" dirty="0" smtClean="0"/>
              <a:t>Relational and Logical  Operators</a:t>
            </a:r>
            <a:r>
              <a:rPr lang="en-IN" dirty="0" smtClean="0"/>
              <a:t/>
            </a:r>
            <a:br>
              <a:rPr lang="en-IN" dirty="0" smtClean="0"/>
            </a:br>
            <a:endParaRPr lang="en-IN" dirty="0"/>
          </a:p>
        </p:txBody>
      </p:sp>
      <p:graphicFrame>
        <p:nvGraphicFramePr>
          <p:cNvPr id="4" name="Content Placeholder 3"/>
          <p:cNvGraphicFramePr>
            <a:graphicFrameLocks noGrp="1"/>
          </p:cNvGraphicFramePr>
          <p:nvPr>
            <p:ph idx="1"/>
          </p:nvPr>
        </p:nvGraphicFramePr>
        <p:xfrm>
          <a:off x="1898074" y="896790"/>
          <a:ext cx="7287498" cy="3200400"/>
        </p:xfrm>
        <a:graphic>
          <a:graphicData uri="http://schemas.openxmlformats.org/drawingml/2006/table">
            <a:tbl>
              <a:tblPr firstRow="1" bandRow="1">
                <a:tableStyleId>{5C22544A-7EE6-4342-B048-85BDC9FD1C3A}</a:tableStyleId>
              </a:tblPr>
              <a:tblGrid>
                <a:gridCol w="2355271"/>
                <a:gridCol w="4932227"/>
              </a:tblGrid>
              <a:tr h="672279">
                <a:tc>
                  <a:txBody>
                    <a:bodyPr/>
                    <a:lstStyle/>
                    <a:p>
                      <a:r>
                        <a:rPr lang="en-IN" sz="2400" b="1" dirty="0" smtClean="0">
                          <a:solidFill>
                            <a:srgbClr val="C00000"/>
                          </a:solidFill>
                        </a:rPr>
                        <a:t>Relational</a:t>
                      </a:r>
                    </a:p>
                    <a:p>
                      <a:r>
                        <a:rPr lang="en-IN" sz="2400" b="1" dirty="0" smtClean="0">
                          <a:solidFill>
                            <a:srgbClr val="C00000"/>
                          </a:solidFill>
                        </a:rPr>
                        <a:t>Operator</a:t>
                      </a:r>
                      <a:endParaRPr lang="en-IN" sz="2400" b="1" dirty="0">
                        <a:solidFill>
                          <a:srgbClr val="C00000"/>
                        </a:solidFill>
                      </a:endParaRPr>
                    </a:p>
                  </a:txBody>
                  <a:tcPr/>
                </a:tc>
                <a:tc>
                  <a:txBody>
                    <a:bodyPr/>
                    <a:lstStyle/>
                    <a:p>
                      <a:r>
                        <a:rPr lang="en-IN" sz="2400" b="1" dirty="0" smtClean="0">
                          <a:solidFill>
                            <a:srgbClr val="C00000"/>
                          </a:solidFill>
                        </a:rPr>
                        <a:t>Description</a:t>
                      </a:r>
                      <a:endParaRPr lang="en-IN" sz="2400" b="1" dirty="0">
                        <a:solidFill>
                          <a:srgbClr val="C00000"/>
                        </a:solidFill>
                      </a:endParaRPr>
                    </a:p>
                  </a:txBody>
                  <a:tcPr/>
                </a:tc>
              </a:tr>
              <a:tr h="373488">
                <a:tc>
                  <a:txBody>
                    <a:bodyPr/>
                    <a:lstStyle/>
                    <a:p>
                      <a:pPr algn="ctr"/>
                      <a:r>
                        <a:rPr lang="en-IN" sz="2000" b="1" dirty="0" smtClean="0"/>
                        <a:t>&lt;</a:t>
                      </a:r>
                      <a:endParaRPr lang="en-IN" sz="2000" b="1" dirty="0"/>
                    </a:p>
                  </a:txBody>
                  <a:tcPr/>
                </a:tc>
                <a:tc>
                  <a:txBody>
                    <a:bodyPr/>
                    <a:lstStyle/>
                    <a:p>
                      <a:r>
                        <a:rPr lang="en-IN" sz="2000" b="1" dirty="0" smtClean="0"/>
                        <a:t>Less than</a:t>
                      </a:r>
                      <a:endParaRPr lang="en-IN" sz="2000" b="1" dirty="0"/>
                    </a:p>
                  </a:txBody>
                  <a:tcPr/>
                </a:tc>
              </a:tr>
              <a:tr h="373488">
                <a:tc>
                  <a:txBody>
                    <a:bodyPr/>
                    <a:lstStyle/>
                    <a:p>
                      <a:pPr algn="ctr"/>
                      <a:r>
                        <a:rPr lang="en-IN" sz="2000" b="1" dirty="0" smtClean="0"/>
                        <a:t>&lt;=</a:t>
                      </a:r>
                      <a:endParaRPr lang="en-IN" sz="2000" b="1" dirty="0"/>
                    </a:p>
                  </a:txBody>
                  <a:tcPr/>
                </a:tc>
                <a:tc>
                  <a:txBody>
                    <a:bodyPr/>
                    <a:lstStyle/>
                    <a:p>
                      <a:r>
                        <a:rPr lang="en-IN" sz="2000" b="1" dirty="0" smtClean="0"/>
                        <a:t>Less than or equal to</a:t>
                      </a:r>
                      <a:endParaRPr lang="en-IN" sz="2000" b="1" dirty="0"/>
                    </a:p>
                  </a:txBody>
                  <a:tcPr/>
                </a:tc>
              </a:tr>
              <a:tr h="373488">
                <a:tc>
                  <a:txBody>
                    <a:bodyPr/>
                    <a:lstStyle/>
                    <a:p>
                      <a:pPr algn="ctr"/>
                      <a:r>
                        <a:rPr lang="en-IN" sz="2000" b="1" dirty="0" smtClean="0"/>
                        <a:t>&gt;</a:t>
                      </a:r>
                      <a:endParaRPr lang="en-IN" sz="2000" b="1" dirty="0"/>
                    </a:p>
                  </a:txBody>
                  <a:tcPr/>
                </a:tc>
                <a:tc>
                  <a:txBody>
                    <a:bodyPr/>
                    <a:lstStyle/>
                    <a:p>
                      <a:r>
                        <a:rPr lang="en-IN" sz="2000" b="1" dirty="0" smtClean="0"/>
                        <a:t>Greater than</a:t>
                      </a:r>
                      <a:endParaRPr lang="en-IN" sz="2000" b="1" dirty="0"/>
                    </a:p>
                  </a:txBody>
                  <a:tcPr/>
                </a:tc>
              </a:tr>
              <a:tr h="373488">
                <a:tc>
                  <a:txBody>
                    <a:bodyPr/>
                    <a:lstStyle/>
                    <a:p>
                      <a:pPr algn="ctr"/>
                      <a:r>
                        <a:rPr lang="en-IN" sz="2000" b="1" dirty="0" smtClean="0"/>
                        <a:t>&gt;=</a:t>
                      </a:r>
                      <a:endParaRPr lang="en-IN" sz="2000" b="1" dirty="0"/>
                    </a:p>
                  </a:txBody>
                  <a:tcPr/>
                </a:tc>
                <a:tc>
                  <a:txBody>
                    <a:bodyPr/>
                    <a:lstStyle/>
                    <a:p>
                      <a:r>
                        <a:rPr lang="en-IN" sz="2000" b="1" dirty="0" smtClean="0"/>
                        <a:t>Greater than or equal to</a:t>
                      </a:r>
                      <a:endParaRPr lang="en-IN" sz="2000" b="1" dirty="0"/>
                    </a:p>
                  </a:txBody>
                  <a:tcPr/>
                </a:tc>
              </a:tr>
              <a:tr h="373488">
                <a:tc>
                  <a:txBody>
                    <a:bodyPr/>
                    <a:lstStyle/>
                    <a:p>
                      <a:pPr algn="ctr"/>
                      <a:r>
                        <a:rPr lang="en-IN" sz="2000" b="1" dirty="0" smtClean="0"/>
                        <a:t>==</a:t>
                      </a:r>
                      <a:endParaRPr lang="en-IN" sz="2000" b="1" dirty="0"/>
                    </a:p>
                  </a:txBody>
                  <a:tcPr/>
                </a:tc>
                <a:tc>
                  <a:txBody>
                    <a:bodyPr/>
                    <a:lstStyle/>
                    <a:p>
                      <a:r>
                        <a:rPr lang="en-IN" sz="2000" b="1" dirty="0" smtClean="0"/>
                        <a:t>Equal</a:t>
                      </a:r>
                      <a:r>
                        <a:rPr lang="en-IN" sz="2000" b="1" baseline="0" dirty="0" smtClean="0"/>
                        <a:t> to</a:t>
                      </a:r>
                      <a:endParaRPr lang="en-IN" sz="2000" b="1" dirty="0"/>
                    </a:p>
                  </a:txBody>
                  <a:tcPr/>
                </a:tc>
              </a:tr>
              <a:tr h="373488">
                <a:tc>
                  <a:txBody>
                    <a:bodyPr/>
                    <a:lstStyle/>
                    <a:p>
                      <a:pPr algn="ctr"/>
                      <a:r>
                        <a:rPr lang="en-IN" sz="2000" b="1" dirty="0" smtClean="0"/>
                        <a:t>!=</a:t>
                      </a:r>
                      <a:endParaRPr lang="en-IN" sz="2000" b="1" dirty="0"/>
                    </a:p>
                  </a:txBody>
                  <a:tcPr/>
                </a:tc>
                <a:tc>
                  <a:txBody>
                    <a:bodyPr/>
                    <a:lstStyle/>
                    <a:p>
                      <a:r>
                        <a:rPr lang="en-IN" sz="2000" b="1" dirty="0" smtClean="0"/>
                        <a:t>Not equal to</a:t>
                      </a:r>
                      <a:endParaRPr lang="en-IN" sz="2000" b="1" dirty="0"/>
                    </a:p>
                  </a:txBody>
                  <a:tcPr/>
                </a:tc>
              </a:tr>
            </a:tbl>
          </a:graphicData>
        </a:graphic>
      </p:graphicFrame>
      <p:graphicFrame>
        <p:nvGraphicFramePr>
          <p:cNvPr id="5" name="Content Placeholder 3"/>
          <p:cNvGraphicFramePr>
            <a:graphicFrameLocks/>
          </p:cNvGraphicFramePr>
          <p:nvPr/>
        </p:nvGraphicFramePr>
        <p:xfrm>
          <a:off x="2008909" y="4486090"/>
          <a:ext cx="7148951" cy="2011680"/>
        </p:xfrm>
        <a:graphic>
          <a:graphicData uri="http://schemas.openxmlformats.org/drawingml/2006/table">
            <a:tbl>
              <a:tblPr firstRow="1" bandRow="1">
                <a:tableStyleId>{5C22544A-7EE6-4342-B048-85BDC9FD1C3A}</a:tableStyleId>
              </a:tblPr>
              <a:tblGrid>
                <a:gridCol w="1680927"/>
                <a:gridCol w="5468024"/>
              </a:tblGrid>
              <a:tr h="359682">
                <a:tc>
                  <a:txBody>
                    <a:bodyPr/>
                    <a:lstStyle/>
                    <a:p>
                      <a:r>
                        <a:rPr lang="en-IN" sz="2400" b="1" dirty="0" smtClean="0">
                          <a:solidFill>
                            <a:srgbClr val="C00000"/>
                          </a:solidFill>
                        </a:rPr>
                        <a:t>Logical Operator</a:t>
                      </a:r>
                      <a:endParaRPr lang="en-IN" sz="2400" b="1" dirty="0">
                        <a:solidFill>
                          <a:srgbClr val="C00000"/>
                        </a:solidFill>
                      </a:endParaRPr>
                    </a:p>
                  </a:txBody>
                  <a:tcPr/>
                </a:tc>
                <a:tc>
                  <a:txBody>
                    <a:bodyPr/>
                    <a:lstStyle/>
                    <a:p>
                      <a:r>
                        <a:rPr lang="en-IN" sz="2400" b="1" dirty="0" smtClean="0">
                          <a:solidFill>
                            <a:srgbClr val="C00000"/>
                          </a:solidFill>
                        </a:rPr>
                        <a:t>Description</a:t>
                      </a:r>
                      <a:endParaRPr lang="en-IN" sz="2400" b="1" dirty="0">
                        <a:solidFill>
                          <a:srgbClr val="C00000"/>
                        </a:solidFill>
                      </a:endParaRPr>
                    </a:p>
                  </a:txBody>
                  <a:tcPr/>
                </a:tc>
              </a:tr>
              <a:tr h="359682">
                <a:tc>
                  <a:txBody>
                    <a:bodyPr/>
                    <a:lstStyle/>
                    <a:p>
                      <a:pPr algn="ctr"/>
                      <a:r>
                        <a:rPr lang="en-IN" sz="2000" b="1" dirty="0" smtClean="0"/>
                        <a:t>&amp;&amp;</a:t>
                      </a:r>
                      <a:endParaRPr lang="en-IN" sz="2000" b="1" dirty="0"/>
                    </a:p>
                  </a:txBody>
                  <a:tcPr/>
                </a:tc>
                <a:tc>
                  <a:txBody>
                    <a:bodyPr/>
                    <a:lstStyle/>
                    <a:p>
                      <a:r>
                        <a:rPr lang="en-IN" sz="2000" b="1" dirty="0" smtClean="0"/>
                        <a:t>Logical AND</a:t>
                      </a:r>
                      <a:endParaRPr lang="en-IN" sz="2000" b="1" dirty="0"/>
                    </a:p>
                  </a:txBody>
                  <a:tcPr/>
                </a:tc>
              </a:tr>
              <a:tr h="359682">
                <a:tc>
                  <a:txBody>
                    <a:bodyPr/>
                    <a:lstStyle/>
                    <a:p>
                      <a:pPr algn="ctr"/>
                      <a:r>
                        <a:rPr lang="en-IN" sz="2000" b="1" dirty="0" smtClean="0"/>
                        <a:t>||</a:t>
                      </a:r>
                      <a:endParaRPr lang="en-IN" sz="2000" b="1" dirty="0"/>
                    </a:p>
                  </a:txBody>
                  <a:tcPr/>
                </a:tc>
                <a:tc>
                  <a:txBody>
                    <a:bodyPr/>
                    <a:lstStyle/>
                    <a:p>
                      <a:r>
                        <a:rPr lang="en-IN" sz="2000" b="1" dirty="0" smtClean="0"/>
                        <a:t>Logical OR</a:t>
                      </a:r>
                      <a:endParaRPr lang="en-IN" sz="2000" b="1" dirty="0"/>
                    </a:p>
                  </a:txBody>
                  <a:tcPr/>
                </a:tc>
              </a:tr>
              <a:tr h="359682">
                <a:tc>
                  <a:txBody>
                    <a:bodyPr/>
                    <a:lstStyle/>
                    <a:p>
                      <a:pPr algn="ctr"/>
                      <a:r>
                        <a:rPr lang="en-IN" sz="2000" b="1" dirty="0" smtClean="0"/>
                        <a:t>!</a:t>
                      </a:r>
                      <a:endParaRPr lang="en-IN" sz="2000" b="1" dirty="0"/>
                    </a:p>
                  </a:txBody>
                  <a:tcPr/>
                </a:tc>
                <a:tc>
                  <a:txBody>
                    <a:bodyPr/>
                    <a:lstStyle/>
                    <a:p>
                      <a:r>
                        <a:rPr lang="en-IN" sz="2000" b="1" dirty="0" smtClean="0"/>
                        <a:t>Logical NOT</a:t>
                      </a:r>
                      <a:endParaRPr lang="en-IN" sz="2000" b="1" dirty="0"/>
                    </a:p>
                  </a:txBody>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618" y="226579"/>
            <a:ext cx="8139545" cy="757093"/>
          </a:xfrm>
        </p:spPr>
        <p:txBody>
          <a:bodyPr>
            <a:normAutofit fontScale="90000"/>
          </a:bodyPr>
          <a:lstStyle/>
          <a:p>
            <a:r>
              <a:rPr lang="en-IN" dirty="0" smtClean="0">
                <a:solidFill>
                  <a:srgbClr val="C00000"/>
                </a:solidFill>
              </a:rPr>
              <a:t>Increment and Decrement Operators</a:t>
            </a:r>
            <a:endParaRPr lang="en-IN" dirty="0">
              <a:solidFill>
                <a:srgbClr val="C00000"/>
              </a:solidFill>
            </a:endParaRPr>
          </a:p>
        </p:txBody>
      </p:sp>
      <p:sp>
        <p:nvSpPr>
          <p:cNvPr id="3" name="Content Placeholder 2"/>
          <p:cNvSpPr>
            <a:spLocks noGrp="1"/>
          </p:cNvSpPr>
          <p:nvPr>
            <p:ph idx="1"/>
          </p:nvPr>
        </p:nvSpPr>
        <p:spPr>
          <a:xfrm>
            <a:off x="838200" y="3131127"/>
            <a:ext cx="10515600" cy="3338946"/>
          </a:xfrm>
        </p:spPr>
        <p:txBody>
          <a:bodyPr>
            <a:normAutofit fontScale="92500" lnSpcReduction="10000"/>
          </a:bodyPr>
          <a:lstStyle/>
          <a:p>
            <a:r>
              <a:rPr lang="en-IN" dirty="0" smtClean="0"/>
              <a:t>These are unary operators, which can either preceded or followed by the operands.</a:t>
            </a:r>
          </a:p>
          <a:p>
            <a:r>
              <a:rPr lang="en-IN" dirty="0" smtClean="0"/>
              <a:t>++ operator adds 1 to its operand and -- subtracts 1 from its operand</a:t>
            </a:r>
          </a:p>
          <a:p>
            <a:r>
              <a:rPr lang="en-IN" dirty="0" smtClean="0"/>
              <a:t>The pre-increment operator in an expression, first increments its operand then perform operation with other operand. But the post-increment operator allows the operands to any operation and then increments the operand by 1  </a:t>
            </a:r>
          </a:p>
          <a:p>
            <a:r>
              <a:rPr lang="en-IN" dirty="0" smtClean="0"/>
              <a:t>The above rule is also true for -- operator, but the value of the operand is decrement by 1</a:t>
            </a:r>
            <a:endParaRPr lang="en-IN" dirty="0"/>
          </a:p>
        </p:txBody>
      </p:sp>
      <p:graphicFrame>
        <p:nvGraphicFramePr>
          <p:cNvPr id="4" name="Content Placeholder 3"/>
          <p:cNvGraphicFramePr>
            <a:graphicFrameLocks/>
          </p:cNvGraphicFramePr>
          <p:nvPr/>
        </p:nvGraphicFramePr>
        <p:xfrm>
          <a:off x="2604655" y="1202562"/>
          <a:ext cx="7148951" cy="1615440"/>
        </p:xfrm>
        <a:graphic>
          <a:graphicData uri="http://schemas.openxmlformats.org/drawingml/2006/table">
            <a:tbl>
              <a:tblPr firstRow="1" bandRow="1">
                <a:tableStyleId>{5C22544A-7EE6-4342-B048-85BDC9FD1C3A}</a:tableStyleId>
              </a:tblPr>
              <a:tblGrid>
                <a:gridCol w="1680927"/>
                <a:gridCol w="5468024"/>
              </a:tblGrid>
              <a:tr h="359682">
                <a:tc>
                  <a:txBody>
                    <a:bodyPr/>
                    <a:lstStyle/>
                    <a:p>
                      <a:r>
                        <a:rPr lang="en-IN" sz="2400" b="1" dirty="0" smtClean="0">
                          <a:solidFill>
                            <a:srgbClr val="C00000"/>
                          </a:solidFill>
                        </a:rPr>
                        <a:t>Logical Operator</a:t>
                      </a:r>
                      <a:endParaRPr lang="en-IN" sz="2400" b="1" dirty="0">
                        <a:solidFill>
                          <a:srgbClr val="C00000"/>
                        </a:solidFill>
                      </a:endParaRPr>
                    </a:p>
                  </a:txBody>
                  <a:tcPr/>
                </a:tc>
                <a:tc>
                  <a:txBody>
                    <a:bodyPr/>
                    <a:lstStyle/>
                    <a:p>
                      <a:r>
                        <a:rPr lang="en-IN" sz="2400" b="1" dirty="0" smtClean="0">
                          <a:solidFill>
                            <a:srgbClr val="C00000"/>
                          </a:solidFill>
                        </a:rPr>
                        <a:t>Description</a:t>
                      </a:r>
                      <a:endParaRPr lang="en-IN" sz="2400" b="1" dirty="0">
                        <a:solidFill>
                          <a:srgbClr val="C00000"/>
                        </a:solidFill>
                      </a:endParaRPr>
                    </a:p>
                  </a:txBody>
                  <a:tcPr/>
                </a:tc>
              </a:tr>
              <a:tr h="359682">
                <a:tc>
                  <a:txBody>
                    <a:bodyPr/>
                    <a:lstStyle/>
                    <a:p>
                      <a:pPr algn="ctr"/>
                      <a:r>
                        <a:rPr lang="en-IN" sz="2000" b="1" dirty="0" smtClean="0"/>
                        <a:t>++</a:t>
                      </a:r>
                      <a:endParaRPr lang="en-IN" sz="2000" b="1" dirty="0"/>
                    </a:p>
                  </a:txBody>
                  <a:tcPr/>
                </a:tc>
                <a:tc>
                  <a:txBody>
                    <a:bodyPr/>
                    <a:lstStyle/>
                    <a:p>
                      <a:r>
                        <a:rPr lang="en-IN" sz="2000" b="1" dirty="0" smtClean="0"/>
                        <a:t>Increment Operator</a:t>
                      </a:r>
                      <a:endParaRPr lang="en-IN" sz="2000" b="1" dirty="0"/>
                    </a:p>
                  </a:txBody>
                  <a:tcPr/>
                </a:tc>
              </a:tr>
              <a:tr h="359682">
                <a:tc>
                  <a:txBody>
                    <a:bodyPr/>
                    <a:lstStyle/>
                    <a:p>
                      <a:pPr algn="ctr"/>
                      <a:r>
                        <a:rPr lang="en-IN" sz="2000" b="1" dirty="0" smtClean="0"/>
                        <a:t>--</a:t>
                      </a:r>
                      <a:endParaRPr lang="en-IN" sz="2000" b="1" dirty="0"/>
                    </a:p>
                  </a:txBody>
                  <a:tcPr/>
                </a:tc>
                <a:tc>
                  <a:txBody>
                    <a:bodyPr/>
                    <a:lstStyle/>
                    <a:p>
                      <a:r>
                        <a:rPr lang="en-IN" sz="2000" b="1" dirty="0" smtClean="0"/>
                        <a:t>Decrement Operator</a:t>
                      </a:r>
                      <a:endParaRPr lang="en-IN" sz="2000" b="1" dirty="0"/>
                    </a:p>
                  </a:txBody>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7618" y="226579"/>
            <a:ext cx="8139545" cy="757093"/>
          </a:xfrm>
        </p:spPr>
        <p:txBody>
          <a:bodyPr>
            <a:normAutofit fontScale="90000"/>
          </a:bodyPr>
          <a:lstStyle/>
          <a:p>
            <a:r>
              <a:rPr lang="en-IN" dirty="0" smtClean="0">
                <a:solidFill>
                  <a:srgbClr val="C00000"/>
                </a:solidFill>
              </a:rPr>
              <a:t>Increment and Decrement Operators</a:t>
            </a:r>
            <a:endParaRPr lang="en-IN" dirty="0">
              <a:solidFill>
                <a:srgbClr val="C00000"/>
              </a:solidFill>
            </a:endParaRPr>
          </a:p>
        </p:txBody>
      </p:sp>
      <p:sp>
        <p:nvSpPr>
          <p:cNvPr id="3" name="Content Placeholder 2"/>
          <p:cNvSpPr>
            <a:spLocks noGrp="1"/>
          </p:cNvSpPr>
          <p:nvPr>
            <p:ph idx="1"/>
          </p:nvPr>
        </p:nvSpPr>
        <p:spPr>
          <a:xfrm>
            <a:off x="671945" y="1233054"/>
            <a:ext cx="10515600" cy="2554240"/>
          </a:xfrm>
        </p:spPr>
        <p:txBody>
          <a:bodyPr>
            <a:normAutofit/>
          </a:bodyPr>
          <a:lstStyle/>
          <a:p>
            <a:pPr>
              <a:buNone/>
            </a:pPr>
            <a:r>
              <a:rPr lang="en-IN" b="1" dirty="0" smtClean="0">
                <a:solidFill>
                  <a:srgbClr val="000066"/>
                </a:solidFill>
              </a:rPr>
              <a:t>Example Programs</a:t>
            </a:r>
          </a:p>
          <a:p>
            <a:pPr>
              <a:buNone/>
            </a:pPr>
            <a:endParaRPr lang="en-IN" dirty="0"/>
          </a:p>
        </p:txBody>
      </p:sp>
      <p:graphicFrame>
        <p:nvGraphicFramePr>
          <p:cNvPr id="5" name="Table 4"/>
          <p:cNvGraphicFramePr>
            <a:graphicFrameLocks noGrp="1"/>
          </p:cNvGraphicFramePr>
          <p:nvPr/>
        </p:nvGraphicFramePr>
        <p:xfrm>
          <a:off x="632690" y="1786466"/>
          <a:ext cx="11129818" cy="4206240"/>
        </p:xfrm>
        <a:graphic>
          <a:graphicData uri="http://schemas.openxmlformats.org/drawingml/2006/table">
            <a:tbl>
              <a:tblPr firstRow="1" bandRow="1">
                <a:tableStyleId>{5C22544A-7EE6-4342-B048-85BDC9FD1C3A}</a:tableStyleId>
              </a:tblPr>
              <a:tblGrid>
                <a:gridCol w="5564909"/>
                <a:gridCol w="5564909"/>
              </a:tblGrid>
              <a:tr h="370840">
                <a:tc>
                  <a:txBody>
                    <a:bodyPr/>
                    <a:lstStyle/>
                    <a:p>
                      <a:r>
                        <a:rPr lang="en-IN" dirty="0" smtClean="0">
                          <a:solidFill>
                            <a:schemeClr val="tx1"/>
                          </a:solidFill>
                        </a:rPr>
                        <a:t>#include &lt;</a:t>
                      </a:r>
                      <a:r>
                        <a:rPr lang="en-IN" dirty="0" err="1" smtClean="0">
                          <a:solidFill>
                            <a:schemeClr val="tx1"/>
                          </a:solidFill>
                        </a:rPr>
                        <a:t>stdio.h</a:t>
                      </a:r>
                      <a:r>
                        <a:rPr lang="en-IN" dirty="0" smtClean="0">
                          <a:solidFill>
                            <a:schemeClr val="tx1"/>
                          </a:solidFill>
                        </a:rPr>
                        <a:t>&gt;</a:t>
                      </a:r>
                    </a:p>
                    <a:p>
                      <a:endParaRPr lang="en-IN" dirty="0" smtClean="0">
                        <a:solidFill>
                          <a:schemeClr val="tx1"/>
                        </a:solidFill>
                      </a:endParaRPr>
                    </a:p>
                    <a:p>
                      <a:r>
                        <a:rPr lang="en-IN" dirty="0" smtClean="0">
                          <a:solidFill>
                            <a:schemeClr val="tx1"/>
                          </a:solidFill>
                        </a:rPr>
                        <a:t>void main()</a:t>
                      </a:r>
                    </a:p>
                    <a:p>
                      <a:r>
                        <a:rPr lang="en-IN" dirty="0" smtClean="0">
                          <a:solidFill>
                            <a:schemeClr val="tx1"/>
                          </a:solidFill>
                        </a:rPr>
                        <a:t>{</a:t>
                      </a:r>
                    </a:p>
                    <a:p>
                      <a:r>
                        <a:rPr lang="en-IN" dirty="0" smtClean="0">
                          <a:solidFill>
                            <a:schemeClr val="tx1"/>
                          </a:solidFill>
                        </a:rPr>
                        <a:t> </a:t>
                      </a:r>
                      <a:r>
                        <a:rPr lang="en-IN" dirty="0" err="1" smtClean="0">
                          <a:solidFill>
                            <a:schemeClr val="tx1"/>
                          </a:solidFill>
                        </a:rPr>
                        <a:t>int</a:t>
                      </a:r>
                      <a:r>
                        <a:rPr lang="en-IN" dirty="0" smtClean="0">
                          <a:solidFill>
                            <a:schemeClr val="tx1"/>
                          </a:solidFill>
                        </a:rPr>
                        <a:t> a=5, b=8, </a:t>
                      </a:r>
                      <a:r>
                        <a:rPr lang="en-IN" dirty="0" err="1" smtClean="0">
                          <a:solidFill>
                            <a:schemeClr val="tx1"/>
                          </a:solidFill>
                        </a:rPr>
                        <a:t>c,d</a:t>
                      </a:r>
                      <a:r>
                        <a:rPr lang="en-IN" dirty="0" smtClean="0">
                          <a:solidFill>
                            <a:schemeClr val="tx1"/>
                          </a:solidFill>
                        </a:rPr>
                        <a:t>;</a:t>
                      </a:r>
                    </a:p>
                    <a:p>
                      <a:r>
                        <a:rPr lang="en-IN" dirty="0" smtClean="0">
                          <a:solidFill>
                            <a:schemeClr val="tx1"/>
                          </a:solidFill>
                        </a:rPr>
                        <a:t> c =</a:t>
                      </a:r>
                      <a:r>
                        <a:rPr lang="en-IN" baseline="0" dirty="0" smtClean="0">
                          <a:solidFill>
                            <a:schemeClr val="tx1"/>
                          </a:solidFill>
                        </a:rPr>
                        <a:t> a++;</a:t>
                      </a:r>
                    </a:p>
                    <a:p>
                      <a:r>
                        <a:rPr lang="en-IN" baseline="0" dirty="0" smtClean="0">
                          <a:solidFill>
                            <a:schemeClr val="tx1"/>
                          </a:solidFill>
                        </a:rPr>
                        <a:t> d = b--;</a:t>
                      </a:r>
                    </a:p>
                    <a:p>
                      <a:r>
                        <a:rPr lang="en-IN" baseline="0" dirty="0" smtClean="0">
                          <a:solidFill>
                            <a:schemeClr val="tx1"/>
                          </a:solidFill>
                        </a:rPr>
                        <a:t> </a:t>
                      </a:r>
                      <a:r>
                        <a:rPr lang="en-IN" baseline="0" dirty="0" err="1" smtClean="0">
                          <a:solidFill>
                            <a:schemeClr val="tx1"/>
                          </a:solidFill>
                        </a:rPr>
                        <a:t>prinft</a:t>
                      </a:r>
                      <a:r>
                        <a:rPr lang="en-IN" baseline="0" dirty="0" smtClean="0">
                          <a:solidFill>
                            <a:schemeClr val="tx1"/>
                          </a:solidFill>
                        </a:rPr>
                        <a:t>(“\</a:t>
                      </a:r>
                      <a:r>
                        <a:rPr lang="en-IN" baseline="0" dirty="0" err="1" smtClean="0">
                          <a:solidFill>
                            <a:schemeClr val="tx1"/>
                          </a:solidFill>
                        </a:rPr>
                        <a:t>na</a:t>
                      </a:r>
                      <a:r>
                        <a:rPr lang="en-IN" baseline="0" dirty="0" smtClean="0">
                          <a:solidFill>
                            <a:schemeClr val="tx1"/>
                          </a:solidFill>
                        </a:rPr>
                        <a:t> = %d  b = %</a:t>
                      </a:r>
                      <a:r>
                        <a:rPr lang="en-IN" baseline="0" dirty="0" err="1" smtClean="0">
                          <a:solidFill>
                            <a:schemeClr val="tx1"/>
                          </a:solidFill>
                        </a:rPr>
                        <a:t>d”,a,b</a:t>
                      </a:r>
                      <a:r>
                        <a:rPr lang="en-IN"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solidFill>
                            <a:schemeClr val="tx1"/>
                          </a:solidFill>
                        </a:rPr>
                        <a:t> </a:t>
                      </a:r>
                      <a:r>
                        <a:rPr lang="en-IN" baseline="0" dirty="0" err="1" smtClean="0">
                          <a:solidFill>
                            <a:schemeClr val="tx1"/>
                          </a:solidFill>
                        </a:rPr>
                        <a:t>prinft</a:t>
                      </a:r>
                      <a:r>
                        <a:rPr lang="en-IN" baseline="0" dirty="0" smtClean="0">
                          <a:solidFill>
                            <a:schemeClr val="tx1"/>
                          </a:solidFill>
                        </a:rPr>
                        <a:t>(“\</a:t>
                      </a:r>
                      <a:r>
                        <a:rPr lang="en-IN" baseline="0" dirty="0" err="1" smtClean="0">
                          <a:solidFill>
                            <a:schemeClr val="tx1"/>
                          </a:solidFill>
                        </a:rPr>
                        <a:t>nc</a:t>
                      </a:r>
                      <a:r>
                        <a:rPr lang="en-IN" baseline="0" dirty="0" smtClean="0">
                          <a:solidFill>
                            <a:schemeClr val="tx1"/>
                          </a:solidFill>
                        </a:rPr>
                        <a:t> = %d  </a:t>
                      </a:r>
                      <a:r>
                        <a:rPr lang="en-IN" baseline="0" dirty="0" err="1" smtClean="0">
                          <a:solidFill>
                            <a:schemeClr val="tx1"/>
                          </a:solidFill>
                        </a:rPr>
                        <a:t>d</a:t>
                      </a:r>
                      <a:r>
                        <a:rPr lang="en-IN" baseline="0" dirty="0" smtClean="0">
                          <a:solidFill>
                            <a:schemeClr val="tx1"/>
                          </a:solidFill>
                        </a:rPr>
                        <a:t> = %</a:t>
                      </a:r>
                      <a:r>
                        <a:rPr lang="en-IN" baseline="0" dirty="0" err="1" smtClean="0">
                          <a:solidFill>
                            <a:schemeClr val="tx1"/>
                          </a:solidFill>
                        </a:rPr>
                        <a:t>d”,c,d</a:t>
                      </a:r>
                      <a:r>
                        <a:rPr lang="en-IN" baseline="0" dirty="0" smtClean="0">
                          <a:solidFill>
                            <a:schemeClr val="tx1"/>
                          </a:solidFill>
                        </a:rPr>
                        <a:t>);</a:t>
                      </a:r>
                    </a:p>
                    <a:p>
                      <a:endParaRPr lang="en-IN" baseline="0" dirty="0" smtClean="0">
                        <a:solidFill>
                          <a:schemeClr val="tx1"/>
                        </a:solidFill>
                      </a:endParaRPr>
                    </a:p>
                    <a:p>
                      <a:r>
                        <a:rPr lang="en-IN" dirty="0" smtClean="0">
                          <a:solidFill>
                            <a:schemeClr val="tx1"/>
                          </a:solidFill>
                        </a:rPr>
                        <a:t>}</a:t>
                      </a:r>
                    </a:p>
                    <a:p>
                      <a:endParaRPr lang="en-IN" dirty="0" smtClean="0">
                        <a:solidFill>
                          <a:schemeClr val="tx1"/>
                        </a:solidFill>
                      </a:endParaRPr>
                    </a:p>
                    <a:p>
                      <a:r>
                        <a:rPr lang="en-IN" dirty="0" smtClean="0">
                          <a:solidFill>
                            <a:schemeClr val="tx1"/>
                          </a:solidFill>
                        </a:rPr>
                        <a:t>Output</a:t>
                      </a:r>
                    </a:p>
                    <a:p>
                      <a:r>
                        <a:rPr lang="en-IN" dirty="0" smtClean="0">
                          <a:solidFill>
                            <a:schemeClr val="tx1"/>
                          </a:solidFill>
                        </a:rPr>
                        <a:t>a = 6  b= 7</a:t>
                      </a:r>
                    </a:p>
                    <a:p>
                      <a:r>
                        <a:rPr lang="en-IN" dirty="0" smtClean="0">
                          <a:solidFill>
                            <a:schemeClr val="tx1"/>
                          </a:solidFill>
                        </a:rPr>
                        <a:t>c = 5  d = 8 </a:t>
                      </a:r>
                      <a:endParaRPr lang="en-IN" dirty="0">
                        <a:solidFill>
                          <a:schemeClr val="tx1"/>
                        </a:solidFill>
                      </a:endParaRPr>
                    </a:p>
                  </a:txBody>
                  <a:tcPr>
                    <a:solidFill>
                      <a:schemeClr val="bg1"/>
                    </a:solidFill>
                  </a:tcPr>
                </a:tc>
                <a:tc>
                  <a:txBody>
                    <a:bodyPr/>
                    <a:lstStyle/>
                    <a:p>
                      <a:r>
                        <a:rPr lang="en-IN" dirty="0" smtClean="0">
                          <a:solidFill>
                            <a:schemeClr val="tx1"/>
                          </a:solidFill>
                        </a:rPr>
                        <a:t>#include &lt;</a:t>
                      </a:r>
                      <a:r>
                        <a:rPr lang="en-IN" dirty="0" err="1" smtClean="0">
                          <a:solidFill>
                            <a:schemeClr val="tx1"/>
                          </a:solidFill>
                        </a:rPr>
                        <a:t>stdio.h</a:t>
                      </a:r>
                      <a:r>
                        <a:rPr lang="en-IN" dirty="0" smtClean="0">
                          <a:solidFill>
                            <a:schemeClr val="tx1"/>
                          </a:solidFill>
                        </a:rPr>
                        <a:t>&gt;</a:t>
                      </a:r>
                    </a:p>
                    <a:p>
                      <a:endParaRPr lang="en-IN" dirty="0" smtClean="0">
                        <a:solidFill>
                          <a:schemeClr val="tx1"/>
                        </a:solidFill>
                      </a:endParaRPr>
                    </a:p>
                    <a:p>
                      <a:r>
                        <a:rPr lang="en-IN" dirty="0" smtClean="0">
                          <a:solidFill>
                            <a:schemeClr val="tx1"/>
                          </a:solidFill>
                        </a:rPr>
                        <a:t>void main()</a:t>
                      </a:r>
                    </a:p>
                    <a:p>
                      <a:r>
                        <a:rPr lang="en-IN" dirty="0" smtClean="0">
                          <a:solidFill>
                            <a:schemeClr val="tx1"/>
                          </a:solidFill>
                        </a:rPr>
                        <a:t>{</a:t>
                      </a:r>
                    </a:p>
                    <a:p>
                      <a:r>
                        <a:rPr lang="en-IN" dirty="0" smtClean="0">
                          <a:solidFill>
                            <a:schemeClr val="tx1"/>
                          </a:solidFill>
                        </a:rPr>
                        <a:t> </a:t>
                      </a:r>
                      <a:r>
                        <a:rPr lang="en-IN" dirty="0" err="1" smtClean="0">
                          <a:solidFill>
                            <a:schemeClr val="tx1"/>
                          </a:solidFill>
                        </a:rPr>
                        <a:t>int</a:t>
                      </a:r>
                      <a:r>
                        <a:rPr lang="en-IN" dirty="0" smtClean="0">
                          <a:solidFill>
                            <a:schemeClr val="tx1"/>
                          </a:solidFill>
                        </a:rPr>
                        <a:t> a=5, b=8, </a:t>
                      </a:r>
                      <a:r>
                        <a:rPr lang="en-IN" dirty="0" err="1" smtClean="0">
                          <a:solidFill>
                            <a:schemeClr val="tx1"/>
                          </a:solidFill>
                        </a:rPr>
                        <a:t>c,d</a:t>
                      </a:r>
                      <a:r>
                        <a:rPr lang="en-IN" dirty="0" smtClean="0">
                          <a:solidFill>
                            <a:schemeClr val="tx1"/>
                          </a:solidFill>
                        </a:rPr>
                        <a:t>;</a:t>
                      </a:r>
                    </a:p>
                    <a:p>
                      <a:r>
                        <a:rPr lang="en-IN" dirty="0" smtClean="0">
                          <a:solidFill>
                            <a:schemeClr val="tx1"/>
                          </a:solidFill>
                        </a:rPr>
                        <a:t> c =</a:t>
                      </a:r>
                      <a:r>
                        <a:rPr lang="en-IN" baseline="0" dirty="0" smtClean="0">
                          <a:solidFill>
                            <a:schemeClr val="tx1"/>
                          </a:solidFill>
                        </a:rPr>
                        <a:t> ++a;</a:t>
                      </a:r>
                    </a:p>
                    <a:p>
                      <a:r>
                        <a:rPr lang="en-IN" baseline="0" dirty="0" smtClean="0">
                          <a:solidFill>
                            <a:schemeClr val="tx1"/>
                          </a:solidFill>
                        </a:rPr>
                        <a:t> d = --b;</a:t>
                      </a:r>
                    </a:p>
                    <a:p>
                      <a:r>
                        <a:rPr lang="en-IN" baseline="0" dirty="0" smtClean="0">
                          <a:solidFill>
                            <a:schemeClr val="tx1"/>
                          </a:solidFill>
                        </a:rPr>
                        <a:t> </a:t>
                      </a:r>
                      <a:r>
                        <a:rPr lang="en-IN" baseline="0" dirty="0" err="1" smtClean="0">
                          <a:solidFill>
                            <a:schemeClr val="tx1"/>
                          </a:solidFill>
                        </a:rPr>
                        <a:t>prinft</a:t>
                      </a:r>
                      <a:r>
                        <a:rPr lang="en-IN" baseline="0" dirty="0" smtClean="0">
                          <a:solidFill>
                            <a:schemeClr val="tx1"/>
                          </a:solidFill>
                        </a:rPr>
                        <a:t>(“\</a:t>
                      </a:r>
                      <a:r>
                        <a:rPr lang="en-IN" baseline="0" dirty="0" err="1" smtClean="0">
                          <a:solidFill>
                            <a:schemeClr val="tx1"/>
                          </a:solidFill>
                        </a:rPr>
                        <a:t>na</a:t>
                      </a:r>
                      <a:r>
                        <a:rPr lang="en-IN" baseline="0" dirty="0" smtClean="0">
                          <a:solidFill>
                            <a:schemeClr val="tx1"/>
                          </a:solidFill>
                        </a:rPr>
                        <a:t> = %d  b = %</a:t>
                      </a:r>
                      <a:r>
                        <a:rPr lang="en-IN" baseline="0" dirty="0" err="1" smtClean="0">
                          <a:solidFill>
                            <a:schemeClr val="tx1"/>
                          </a:solidFill>
                        </a:rPr>
                        <a:t>d”,a,b</a:t>
                      </a:r>
                      <a:r>
                        <a:rPr lang="en-IN" baseline="0" dirty="0" smtClean="0">
                          <a:solidFill>
                            <a:schemeClr val="tx1"/>
                          </a:solidFill>
                        </a:rPr>
                        <a:t>);</a:t>
                      </a:r>
                    </a:p>
                    <a:p>
                      <a:pPr marL="0" marR="0" indent="0" algn="l" defTabSz="914400" rtl="0" eaLnBrk="1" fontAlgn="auto" latinLnBrk="0" hangingPunct="1">
                        <a:lnSpc>
                          <a:spcPct val="100000"/>
                        </a:lnSpc>
                        <a:spcBef>
                          <a:spcPts val="0"/>
                        </a:spcBef>
                        <a:spcAft>
                          <a:spcPts val="0"/>
                        </a:spcAft>
                        <a:buClrTx/>
                        <a:buSzTx/>
                        <a:buFontTx/>
                        <a:buNone/>
                        <a:tabLst/>
                        <a:defRPr/>
                      </a:pPr>
                      <a:r>
                        <a:rPr lang="en-IN" baseline="0" dirty="0" smtClean="0">
                          <a:solidFill>
                            <a:schemeClr val="tx1"/>
                          </a:solidFill>
                        </a:rPr>
                        <a:t> </a:t>
                      </a:r>
                      <a:r>
                        <a:rPr lang="en-IN" baseline="0" dirty="0" err="1" smtClean="0">
                          <a:solidFill>
                            <a:schemeClr val="tx1"/>
                          </a:solidFill>
                        </a:rPr>
                        <a:t>prinft</a:t>
                      </a:r>
                      <a:r>
                        <a:rPr lang="en-IN" baseline="0" dirty="0" smtClean="0">
                          <a:solidFill>
                            <a:schemeClr val="tx1"/>
                          </a:solidFill>
                        </a:rPr>
                        <a:t>(“\</a:t>
                      </a:r>
                      <a:r>
                        <a:rPr lang="en-IN" baseline="0" dirty="0" err="1" smtClean="0">
                          <a:solidFill>
                            <a:schemeClr val="tx1"/>
                          </a:solidFill>
                        </a:rPr>
                        <a:t>nc</a:t>
                      </a:r>
                      <a:r>
                        <a:rPr lang="en-IN" baseline="0" dirty="0" smtClean="0">
                          <a:solidFill>
                            <a:schemeClr val="tx1"/>
                          </a:solidFill>
                        </a:rPr>
                        <a:t> = %d  </a:t>
                      </a:r>
                      <a:r>
                        <a:rPr lang="en-IN" baseline="0" dirty="0" err="1" smtClean="0">
                          <a:solidFill>
                            <a:schemeClr val="tx1"/>
                          </a:solidFill>
                        </a:rPr>
                        <a:t>d</a:t>
                      </a:r>
                      <a:r>
                        <a:rPr lang="en-IN" baseline="0" dirty="0" smtClean="0">
                          <a:solidFill>
                            <a:schemeClr val="tx1"/>
                          </a:solidFill>
                        </a:rPr>
                        <a:t> = %</a:t>
                      </a:r>
                      <a:r>
                        <a:rPr lang="en-IN" baseline="0" dirty="0" err="1" smtClean="0">
                          <a:solidFill>
                            <a:schemeClr val="tx1"/>
                          </a:solidFill>
                        </a:rPr>
                        <a:t>d”,c,d</a:t>
                      </a:r>
                      <a:r>
                        <a:rPr lang="en-IN" baseline="0" dirty="0" smtClean="0">
                          <a:solidFill>
                            <a:schemeClr val="tx1"/>
                          </a:solidFill>
                        </a:rPr>
                        <a:t>);</a:t>
                      </a:r>
                    </a:p>
                    <a:p>
                      <a:endParaRPr lang="en-IN" baseline="0" dirty="0" smtClean="0">
                        <a:solidFill>
                          <a:schemeClr val="tx1"/>
                        </a:solidFill>
                      </a:endParaRPr>
                    </a:p>
                    <a:p>
                      <a:r>
                        <a:rPr lang="en-IN" dirty="0" smtClean="0">
                          <a:solidFill>
                            <a:schemeClr val="tx1"/>
                          </a:solidFill>
                        </a:rPr>
                        <a:t>}</a:t>
                      </a:r>
                    </a:p>
                    <a:p>
                      <a:endParaRPr lang="en-IN" dirty="0" smtClean="0">
                        <a:solidFill>
                          <a:schemeClr val="tx1"/>
                        </a:solidFill>
                      </a:endParaRPr>
                    </a:p>
                    <a:p>
                      <a:r>
                        <a:rPr lang="en-IN" dirty="0" smtClean="0">
                          <a:solidFill>
                            <a:schemeClr val="tx1"/>
                          </a:solidFill>
                        </a:rPr>
                        <a:t>Output</a:t>
                      </a:r>
                    </a:p>
                    <a:p>
                      <a:r>
                        <a:rPr lang="en-IN" dirty="0" smtClean="0">
                          <a:solidFill>
                            <a:schemeClr val="tx1"/>
                          </a:solidFill>
                        </a:rPr>
                        <a:t>a = 6  b= 7</a:t>
                      </a:r>
                    </a:p>
                    <a:p>
                      <a:r>
                        <a:rPr lang="en-IN" dirty="0" smtClean="0">
                          <a:solidFill>
                            <a:schemeClr val="tx1"/>
                          </a:solidFill>
                        </a:rPr>
                        <a:t>c = 6  d = 7 </a:t>
                      </a:r>
                      <a:endParaRPr lang="en-IN" dirty="0"/>
                    </a:p>
                  </a:txBody>
                  <a:tcPr>
                    <a:solidFill>
                      <a:schemeClr val="bg1"/>
                    </a:solidFill>
                  </a:tcPr>
                </a:tc>
              </a:tr>
            </a:tbl>
          </a:graphicData>
        </a:graphic>
      </p:graphicFrame>
      <p:sp>
        <p:nvSpPr>
          <p:cNvPr id="6" name="Oval Callout 5"/>
          <p:cNvSpPr/>
          <p:nvPr/>
        </p:nvSpPr>
        <p:spPr>
          <a:xfrm>
            <a:off x="2909454" y="2881746"/>
            <a:ext cx="3144982" cy="817419"/>
          </a:xfrm>
          <a:prstGeom prst="wedgeEllipseCallout">
            <a:avLst>
              <a:gd name="adj1" fmla="val -75929"/>
              <a:gd name="adj2" fmla="val 21689"/>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400" b="1" dirty="0" smtClean="0">
                <a:solidFill>
                  <a:schemeClr val="tx1"/>
                </a:solidFill>
              </a:rPr>
              <a:t>Post-Increment and post-decrement operators</a:t>
            </a:r>
            <a:endParaRPr lang="en-IN" sz="1400" b="1" dirty="0">
              <a:solidFill>
                <a:schemeClr val="tx1"/>
              </a:solidFill>
            </a:endParaRPr>
          </a:p>
        </p:txBody>
      </p:sp>
      <p:sp>
        <p:nvSpPr>
          <p:cNvPr id="7" name="Oval Callout 6"/>
          <p:cNvSpPr/>
          <p:nvPr/>
        </p:nvSpPr>
        <p:spPr>
          <a:xfrm>
            <a:off x="8991600" y="2466109"/>
            <a:ext cx="2660073" cy="928255"/>
          </a:xfrm>
          <a:prstGeom prst="wedgeEllipseCallout">
            <a:avLst>
              <a:gd name="adj1" fmla="val -104166"/>
              <a:gd name="adj2" fmla="val 57873"/>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400" b="1" dirty="0" smtClean="0">
              <a:solidFill>
                <a:schemeClr val="tx1"/>
              </a:solidFill>
            </a:endParaRPr>
          </a:p>
          <a:p>
            <a:pPr algn="ctr"/>
            <a:r>
              <a:rPr lang="en-IN" sz="1400" b="1" dirty="0" smtClean="0">
                <a:solidFill>
                  <a:schemeClr val="tx1"/>
                </a:solidFill>
              </a:rPr>
              <a:t>Pre-Increment and Pre-decrement operators</a:t>
            </a:r>
          </a:p>
          <a:p>
            <a:pPr algn="ctr"/>
            <a:endParaRPr lang="en-IN"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0947" y="281999"/>
            <a:ext cx="4682836" cy="687820"/>
          </a:xfrm>
        </p:spPr>
        <p:txBody>
          <a:bodyPr>
            <a:normAutofit fontScale="90000"/>
          </a:bodyPr>
          <a:lstStyle/>
          <a:p>
            <a:r>
              <a:rPr lang="en-IN" sz="4000" b="1" dirty="0" smtClean="0">
                <a:solidFill>
                  <a:srgbClr val="FF0000"/>
                </a:solidFill>
              </a:rPr>
              <a:t>Bitwise  Operators</a:t>
            </a:r>
            <a:r>
              <a:rPr lang="en-IN" dirty="0" smtClean="0"/>
              <a:t/>
            </a:r>
            <a:br>
              <a:rPr lang="en-IN" dirty="0" smtClean="0"/>
            </a:br>
            <a:endParaRPr lang="en-IN" dirty="0"/>
          </a:p>
        </p:txBody>
      </p:sp>
      <p:graphicFrame>
        <p:nvGraphicFramePr>
          <p:cNvPr id="6" name="Table 5"/>
          <p:cNvGraphicFramePr>
            <a:graphicFrameLocks noGrp="1"/>
          </p:cNvGraphicFramePr>
          <p:nvPr/>
        </p:nvGraphicFramePr>
        <p:xfrm>
          <a:off x="618977" y="3066756"/>
          <a:ext cx="7301134" cy="3235143"/>
        </p:xfrm>
        <a:graphic>
          <a:graphicData uri="http://schemas.openxmlformats.org/drawingml/2006/table">
            <a:tbl>
              <a:tblPr firstRow="1" bandRow="1">
                <a:tableStyleId>{5C22544A-7EE6-4342-B048-85BDC9FD1C3A}</a:tableStyleId>
              </a:tblPr>
              <a:tblGrid>
                <a:gridCol w="3587263"/>
                <a:gridCol w="3713871"/>
              </a:tblGrid>
              <a:tr h="3235143">
                <a:tc>
                  <a:txBody>
                    <a:bodyPr/>
                    <a:lstStyle/>
                    <a:p>
                      <a:r>
                        <a:rPr lang="en-IN" sz="1800" b="1" kern="1200" baseline="0" dirty="0" smtClean="0">
                          <a:solidFill>
                            <a:schemeClr val="tx1"/>
                          </a:solidFill>
                          <a:latin typeface="+mn-lt"/>
                          <a:ea typeface="+mn-ea"/>
                          <a:cs typeface="+mn-cs"/>
                        </a:rPr>
                        <a:t>#include &lt;</a:t>
                      </a:r>
                      <a:r>
                        <a:rPr lang="en-IN" sz="1800" b="1" kern="1200" baseline="0" dirty="0" err="1" smtClean="0">
                          <a:solidFill>
                            <a:schemeClr val="tx1"/>
                          </a:solidFill>
                          <a:latin typeface="+mn-lt"/>
                          <a:ea typeface="+mn-ea"/>
                          <a:cs typeface="+mn-cs"/>
                        </a:rPr>
                        <a:t>stdio.h</a:t>
                      </a:r>
                      <a:r>
                        <a:rPr lang="en-IN" sz="1800" b="1" kern="1200" baseline="0" dirty="0" smtClean="0">
                          <a:solidFill>
                            <a:schemeClr val="tx1"/>
                          </a:solidFill>
                          <a:latin typeface="+mn-lt"/>
                          <a:ea typeface="+mn-ea"/>
                          <a:cs typeface="+mn-cs"/>
                        </a:rPr>
                        <a:t>&gt;</a:t>
                      </a:r>
                    </a:p>
                    <a:p>
                      <a:r>
                        <a:rPr lang="en-IN" sz="1800" b="1" kern="1200" baseline="0" dirty="0" smtClean="0">
                          <a:solidFill>
                            <a:schemeClr val="tx1"/>
                          </a:solidFill>
                          <a:latin typeface="+mn-lt"/>
                          <a:ea typeface="+mn-ea"/>
                          <a:cs typeface="+mn-cs"/>
                        </a:rPr>
                        <a:t>void main( )</a:t>
                      </a:r>
                    </a:p>
                    <a:p>
                      <a:r>
                        <a:rPr lang="en-IN" sz="1800" b="1" kern="1200" baseline="0" dirty="0" smtClean="0">
                          <a:solidFill>
                            <a:schemeClr val="tx1"/>
                          </a:solidFill>
                          <a:latin typeface="+mn-lt"/>
                          <a:ea typeface="+mn-ea"/>
                          <a:cs typeface="+mn-cs"/>
                        </a:rPr>
                        <a:t>{</a:t>
                      </a:r>
                    </a:p>
                    <a:p>
                      <a:r>
                        <a:rPr lang="en-IN" sz="1800" b="1" kern="1200" baseline="0" dirty="0" smtClean="0">
                          <a:solidFill>
                            <a:schemeClr val="tx1"/>
                          </a:solidFill>
                          <a:latin typeface="+mn-lt"/>
                          <a:ea typeface="+mn-ea"/>
                          <a:cs typeface="+mn-cs"/>
                        </a:rPr>
                        <a:t>unsigned char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32 ;</a:t>
                      </a:r>
                    </a:p>
                    <a:p>
                      <a:r>
                        <a:rPr lang="en-IN" sz="1800" b="1" kern="1200" baseline="0" dirty="0" smtClean="0">
                          <a:solidFill>
                            <a:schemeClr val="tx1"/>
                          </a:solidFill>
                          <a:latin typeface="+mn-lt"/>
                          <a:ea typeface="+mn-ea"/>
                          <a:cs typeface="+mn-cs"/>
                        </a:rPr>
                        <a:t>unsigned char dh ;</a:t>
                      </a:r>
                    </a:p>
                    <a:p>
                      <a:r>
                        <a:rPr lang="en-IN" sz="1800" b="1" kern="1200" baseline="0" dirty="0" smtClean="0">
                          <a:solidFill>
                            <a:schemeClr val="tx1"/>
                          </a:solidFill>
                          <a:latin typeface="+mn-lt"/>
                          <a:ea typeface="+mn-ea"/>
                          <a:cs typeface="+mn-cs"/>
                        </a:rPr>
                        <a:t>dh =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%d\n", dh )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%x\n", dh )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%X\n", dh ) ;</a:t>
                      </a:r>
                    </a:p>
                    <a:p>
                      <a:r>
                        <a:rPr lang="en-IN" sz="1800" b="1" kern="1200" baseline="0" dirty="0" smtClean="0">
                          <a:solidFill>
                            <a:schemeClr val="tx1"/>
                          </a:solidFill>
                          <a:latin typeface="+mn-lt"/>
                          <a:ea typeface="+mn-ea"/>
                          <a:cs typeface="+mn-cs"/>
                        </a:rPr>
                        <a: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b="1" u="sng" dirty="0" smtClean="0">
                          <a:solidFill>
                            <a:schemeClr val="tx1"/>
                          </a:solidFill>
                        </a:rPr>
                        <a:t>Output</a:t>
                      </a:r>
                    </a:p>
                    <a:p>
                      <a:r>
                        <a:rPr lang="en-IN" sz="1800" b="1" kern="1200" baseline="0" dirty="0" smtClean="0">
                          <a:solidFill>
                            <a:schemeClr val="tx1"/>
                          </a:solidFill>
                          <a:latin typeface="+mn-lt"/>
                          <a:ea typeface="+mn-ea"/>
                          <a:cs typeface="+mn-cs"/>
                        </a:rPr>
                        <a:t>~</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223</a:t>
                      </a:r>
                    </a:p>
                    <a:p>
                      <a:r>
                        <a:rPr lang="en-IN" sz="1800" b="1" kern="1200" baseline="0" dirty="0" smtClean="0">
                          <a:solidFill>
                            <a:schemeClr val="tx1"/>
                          </a:solidFill>
                          <a:latin typeface="+mn-lt"/>
                          <a:ea typeface="+mn-ea"/>
                          <a:cs typeface="+mn-cs"/>
                        </a:rPr>
                        <a:t>~</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a:t>
                      </a:r>
                      <a:r>
                        <a:rPr lang="en-IN" sz="1800" b="1" kern="1200" baseline="0" dirty="0" err="1" smtClean="0">
                          <a:solidFill>
                            <a:schemeClr val="tx1"/>
                          </a:solidFill>
                          <a:latin typeface="+mn-lt"/>
                          <a:ea typeface="+mn-ea"/>
                          <a:cs typeface="+mn-cs"/>
                        </a:rPr>
                        <a:t>df</a:t>
                      </a:r>
                      <a:endParaRPr lang="en-IN" sz="1800" b="1" kern="1200" baseline="0" dirty="0" smtClean="0">
                        <a:solidFill>
                          <a:schemeClr val="tx1"/>
                        </a:solidFill>
                        <a:latin typeface="+mn-lt"/>
                        <a:ea typeface="+mn-ea"/>
                        <a:cs typeface="+mn-cs"/>
                      </a:endParaRPr>
                    </a:p>
                    <a:p>
                      <a:r>
                        <a:rPr lang="en-IN" sz="1800" b="1" kern="1200" baseline="0" dirty="0" smtClean="0">
                          <a:solidFill>
                            <a:schemeClr val="tx1"/>
                          </a:solidFill>
                          <a:latin typeface="+mn-lt"/>
                          <a:ea typeface="+mn-ea"/>
                          <a:cs typeface="+mn-cs"/>
                        </a:rPr>
                        <a:t>~</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 DF</a:t>
                      </a:r>
                    </a:p>
                    <a:p>
                      <a:pPr algn="just"/>
                      <a:r>
                        <a:rPr lang="en-IN" sz="1800" b="1" kern="1200" baseline="0" dirty="0" smtClean="0">
                          <a:solidFill>
                            <a:srgbClr val="FF0000"/>
                          </a:solidFill>
                          <a:latin typeface="+mn-lt"/>
                          <a:ea typeface="+mn-ea"/>
                          <a:cs typeface="+mn-cs"/>
                        </a:rPr>
                        <a:t>Note</a:t>
                      </a:r>
                      <a:r>
                        <a:rPr lang="en-IN" sz="1800" b="1" kern="1200" baseline="0" dirty="0" smtClean="0">
                          <a:solidFill>
                            <a:schemeClr val="tx1"/>
                          </a:solidFill>
                          <a:latin typeface="+mn-lt"/>
                          <a:ea typeface="+mn-ea"/>
                          <a:cs typeface="+mn-cs"/>
                        </a:rPr>
                        <a:t> : Here </a:t>
                      </a:r>
                      <a:r>
                        <a:rPr lang="en-IN" sz="1800" b="1" kern="1200" baseline="0" dirty="0" err="1" smtClean="0">
                          <a:solidFill>
                            <a:schemeClr val="tx1"/>
                          </a:solidFill>
                          <a:latin typeface="+mn-lt"/>
                          <a:ea typeface="+mn-ea"/>
                          <a:cs typeface="+mn-cs"/>
                        </a:rPr>
                        <a:t>ch</a:t>
                      </a:r>
                      <a:r>
                        <a:rPr lang="en-IN" sz="1800" b="1" kern="1200" baseline="0" dirty="0" smtClean="0">
                          <a:solidFill>
                            <a:schemeClr val="tx1"/>
                          </a:solidFill>
                          <a:latin typeface="+mn-lt"/>
                          <a:ea typeface="+mn-ea"/>
                          <a:cs typeface="+mn-cs"/>
                        </a:rPr>
                        <a:t> contains a value 32, whose binary equivalent is 00100000. On taking one's complement of it, we get 11011111, which in decimal is</a:t>
                      </a:r>
                    </a:p>
                    <a:p>
                      <a:pPr algn="just"/>
                      <a:r>
                        <a:rPr lang="en-IN" sz="1800" b="1" kern="1200" baseline="0" dirty="0" smtClean="0">
                          <a:solidFill>
                            <a:schemeClr val="tx1"/>
                          </a:solidFill>
                          <a:latin typeface="+mn-lt"/>
                          <a:ea typeface="+mn-ea"/>
                          <a:cs typeface="+mn-cs"/>
                        </a:rPr>
                        <a:t>223.</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2050" name="Picture 2"/>
          <p:cNvPicPr>
            <a:picLocks noChangeAspect="1" noChangeArrowheads="1"/>
          </p:cNvPicPr>
          <p:nvPr/>
        </p:nvPicPr>
        <p:blipFill>
          <a:blip r:embed="rId2"/>
          <a:srcRect/>
          <a:stretch>
            <a:fillRect/>
          </a:stretch>
        </p:blipFill>
        <p:spPr bwMode="auto">
          <a:xfrm>
            <a:off x="8128488" y="506439"/>
            <a:ext cx="4063512" cy="3061676"/>
          </a:xfrm>
          <a:prstGeom prst="rect">
            <a:avLst/>
          </a:prstGeom>
          <a:noFill/>
          <a:ln w="9525">
            <a:noFill/>
            <a:miter lim="800000"/>
            <a:headEnd/>
            <a:tailEnd/>
          </a:ln>
          <a:effectLst/>
        </p:spPr>
      </p:pic>
      <p:sp>
        <p:nvSpPr>
          <p:cNvPr id="8" name="TextBox 7"/>
          <p:cNvSpPr txBox="1"/>
          <p:nvPr/>
        </p:nvSpPr>
        <p:spPr>
          <a:xfrm>
            <a:off x="1252025" y="942535"/>
            <a:ext cx="6175717" cy="1323439"/>
          </a:xfrm>
          <a:prstGeom prst="rect">
            <a:avLst/>
          </a:prstGeom>
          <a:noFill/>
        </p:spPr>
        <p:txBody>
          <a:bodyPr wrap="square" rtlCol="0">
            <a:spAutoFit/>
          </a:bodyPr>
          <a:lstStyle/>
          <a:p>
            <a:pPr marL="77788" lvl="1" indent="373063">
              <a:buFont typeface="Arial" pitchFamily="34" charset="0"/>
              <a:buChar char="•"/>
              <a:tabLst>
                <a:tab pos="450850" algn="l"/>
              </a:tabLst>
            </a:pPr>
            <a:r>
              <a:rPr lang="en-IN" sz="2000" dirty="0" smtClean="0">
                <a:latin typeface="Verdana" pitchFamily="34" charset="0"/>
                <a:ea typeface="Verdana" pitchFamily="34" charset="0"/>
                <a:cs typeface="Verdana" pitchFamily="34" charset="0"/>
              </a:rPr>
              <a:t>The bitwise operators are used to perform   the operations on the data in a variable at the bit-level</a:t>
            </a:r>
          </a:p>
          <a:p>
            <a:pPr marL="77788" lvl="1" indent="373063">
              <a:buFont typeface="Arial" pitchFamily="34" charset="0"/>
              <a:buChar char="•"/>
              <a:tabLst>
                <a:tab pos="450850" algn="l"/>
              </a:tabLst>
            </a:pPr>
            <a:r>
              <a:rPr lang="en-IN" sz="2000" dirty="0" smtClean="0">
                <a:latin typeface="Verdana" pitchFamily="34" charset="0"/>
                <a:ea typeface="Verdana" pitchFamily="34" charset="0"/>
                <a:cs typeface="Verdana" pitchFamily="34" charset="0"/>
              </a:rPr>
              <a:t>The Bitwise operators are tabulated here.</a:t>
            </a:r>
            <a:endParaRPr lang="en-IN" sz="2000" dirty="0">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810489" y="1119043"/>
          <a:ext cx="10508674" cy="3657600"/>
        </p:xfrm>
        <a:graphic>
          <a:graphicData uri="http://schemas.openxmlformats.org/drawingml/2006/table">
            <a:tbl>
              <a:tblPr firstRow="1" bandRow="1">
                <a:tableStyleId>{5C22544A-7EE6-4342-B048-85BDC9FD1C3A}</a:tableStyleId>
              </a:tblPr>
              <a:tblGrid>
                <a:gridCol w="3581402"/>
                <a:gridCol w="6927272"/>
              </a:tblGrid>
              <a:tr h="370840">
                <a:tc>
                  <a:txBody>
                    <a:bodyPr/>
                    <a:lstStyle/>
                    <a:p>
                      <a:r>
                        <a:rPr lang="en-IN" sz="1800" b="1" kern="1200" baseline="0" dirty="0" smtClean="0">
                          <a:solidFill>
                            <a:schemeClr val="tx1"/>
                          </a:solidFill>
                          <a:latin typeface="+mn-lt"/>
                          <a:ea typeface="+mn-ea"/>
                          <a:cs typeface="+mn-cs"/>
                        </a:rPr>
                        <a:t>#include &lt;</a:t>
                      </a:r>
                      <a:r>
                        <a:rPr lang="en-IN" sz="1800" b="1" kern="1200" baseline="0" dirty="0" err="1" smtClean="0">
                          <a:solidFill>
                            <a:schemeClr val="tx1"/>
                          </a:solidFill>
                          <a:latin typeface="+mn-lt"/>
                          <a:ea typeface="+mn-ea"/>
                          <a:cs typeface="+mn-cs"/>
                        </a:rPr>
                        <a:t>stdio.h</a:t>
                      </a:r>
                      <a:r>
                        <a:rPr lang="en-IN" sz="1800" b="1" kern="1200" baseline="0" dirty="0" smtClean="0">
                          <a:solidFill>
                            <a:schemeClr val="tx1"/>
                          </a:solidFill>
                          <a:latin typeface="+mn-lt"/>
                          <a:ea typeface="+mn-ea"/>
                          <a:cs typeface="+mn-cs"/>
                        </a:rPr>
                        <a:t>&gt;</a:t>
                      </a:r>
                    </a:p>
                    <a:p>
                      <a:r>
                        <a:rPr lang="en-IN" sz="1800" b="1" kern="1200" baseline="0" dirty="0" smtClean="0">
                          <a:solidFill>
                            <a:schemeClr val="tx1"/>
                          </a:solidFill>
                          <a:latin typeface="+mn-lt"/>
                          <a:ea typeface="+mn-ea"/>
                          <a:cs typeface="+mn-cs"/>
                        </a:rPr>
                        <a:t>void main( )</a:t>
                      </a:r>
                    </a:p>
                    <a:p>
                      <a:r>
                        <a:rPr lang="en-IN" sz="1800" b="1" kern="1200" baseline="0" dirty="0" smtClean="0">
                          <a:solidFill>
                            <a:schemeClr val="tx1"/>
                          </a:solidFill>
                          <a:latin typeface="+mn-lt"/>
                          <a:ea typeface="+mn-ea"/>
                          <a:cs typeface="+mn-cs"/>
                        </a:rPr>
                        <a:t>{</a:t>
                      </a:r>
                    </a:p>
                    <a:p>
                      <a:r>
                        <a:rPr lang="en-IN" sz="1800" b="1" kern="1200" baseline="0" dirty="0" smtClean="0">
                          <a:solidFill>
                            <a:schemeClr val="tx1"/>
                          </a:solidFill>
                          <a:latin typeface="+mn-lt"/>
                          <a:ea typeface="+mn-ea"/>
                          <a:cs typeface="+mn-cs"/>
                        </a:rPr>
                        <a:t>unsigned char a = 6, b = 13 ;</a:t>
                      </a:r>
                    </a:p>
                    <a:p>
                      <a:r>
                        <a:rPr lang="en-IN" sz="1800" b="1" kern="1200" baseline="0" dirty="0" smtClean="0">
                          <a:solidFill>
                            <a:schemeClr val="tx1"/>
                          </a:solidFill>
                          <a:latin typeface="+mn-lt"/>
                          <a:ea typeface="+mn-ea"/>
                          <a:cs typeface="+mn-cs"/>
                        </a:rPr>
                        <a:t>unsigned char </a:t>
                      </a:r>
                      <a:r>
                        <a:rPr lang="en-IN" sz="1800" b="1" kern="1200" baseline="0" dirty="0" err="1" smtClean="0">
                          <a:solidFill>
                            <a:schemeClr val="tx1"/>
                          </a:solidFill>
                          <a:latin typeface="+mn-lt"/>
                          <a:ea typeface="+mn-ea"/>
                          <a:cs typeface="+mn-cs"/>
                        </a:rPr>
                        <a:t>c,d,e</a:t>
                      </a:r>
                      <a:r>
                        <a:rPr lang="en-IN" sz="1800" b="1" kern="1200" baseline="0" dirty="0" smtClean="0">
                          <a:solidFill>
                            <a:schemeClr val="tx1"/>
                          </a:solidFill>
                          <a:latin typeface="+mn-lt"/>
                          <a:ea typeface="+mn-ea"/>
                          <a:cs typeface="+mn-cs"/>
                        </a:rPr>
                        <a:t> ;</a:t>
                      </a:r>
                    </a:p>
                    <a:p>
                      <a:r>
                        <a:rPr lang="en-IN" sz="1800" b="1" kern="1200" baseline="0" dirty="0" smtClean="0">
                          <a:solidFill>
                            <a:schemeClr val="tx1"/>
                          </a:solidFill>
                          <a:latin typeface="+mn-lt"/>
                          <a:ea typeface="+mn-ea"/>
                          <a:cs typeface="+mn-cs"/>
                        </a:rPr>
                        <a:t>c = a &amp; b ;</a:t>
                      </a:r>
                    </a:p>
                    <a:p>
                      <a:r>
                        <a:rPr lang="en-IN" sz="1800" b="1" kern="1200" baseline="0" dirty="0" smtClean="0">
                          <a:solidFill>
                            <a:schemeClr val="tx1"/>
                          </a:solidFill>
                          <a:latin typeface="+mn-lt"/>
                          <a:ea typeface="+mn-ea"/>
                          <a:cs typeface="+mn-cs"/>
                        </a:rPr>
                        <a:t>d = a | b;</a:t>
                      </a:r>
                    </a:p>
                    <a:p>
                      <a:r>
                        <a:rPr lang="en-IN" sz="1800" b="1" kern="1200" baseline="0" dirty="0" smtClean="0">
                          <a:solidFill>
                            <a:schemeClr val="tx1"/>
                          </a:solidFill>
                          <a:latin typeface="+mn-lt"/>
                          <a:ea typeface="+mn-ea"/>
                          <a:cs typeface="+mn-cs"/>
                        </a:rPr>
                        <a:t>e = a &lt;&lt; 1;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“c = %d\n", c)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“d = %d\n", d ) ;</a:t>
                      </a:r>
                    </a:p>
                    <a:p>
                      <a:r>
                        <a:rPr lang="en-IN" sz="1800" b="1" kern="1200" baseline="0" dirty="0" err="1" smtClean="0">
                          <a:solidFill>
                            <a:schemeClr val="tx1"/>
                          </a:solidFill>
                          <a:latin typeface="+mn-lt"/>
                          <a:ea typeface="+mn-ea"/>
                          <a:cs typeface="+mn-cs"/>
                        </a:rPr>
                        <a:t>printf</a:t>
                      </a:r>
                      <a:r>
                        <a:rPr lang="en-IN" sz="1800" b="1" kern="1200" baseline="0" dirty="0" smtClean="0">
                          <a:solidFill>
                            <a:schemeClr val="tx1"/>
                          </a:solidFill>
                          <a:latin typeface="+mn-lt"/>
                          <a:ea typeface="+mn-ea"/>
                          <a:cs typeface="+mn-cs"/>
                        </a:rPr>
                        <a:t> ( “e = %d\n", e ) ;</a:t>
                      </a:r>
                    </a:p>
                    <a:p>
                      <a:r>
                        <a:rPr lang="en-IN" sz="1800" b="1" kern="1200" baseline="0" dirty="0" smtClean="0">
                          <a:solidFill>
                            <a:schemeClr val="tx1"/>
                          </a:solidFill>
                          <a:latin typeface="+mn-lt"/>
                          <a:ea typeface="+mn-ea"/>
                          <a:cs typeface="+mn-cs"/>
                        </a:rPr>
                        <a:t>}</a:t>
                      </a:r>
                      <a:endParaRPr lang="en-I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b="1" u="sng" dirty="0" smtClean="0">
                          <a:solidFill>
                            <a:schemeClr val="tx1"/>
                          </a:solidFill>
                        </a:rPr>
                        <a:t>Output</a:t>
                      </a:r>
                    </a:p>
                    <a:p>
                      <a:r>
                        <a:rPr lang="en-IN" sz="1800" b="1" kern="1200" baseline="0" dirty="0" smtClean="0">
                          <a:solidFill>
                            <a:schemeClr val="tx1"/>
                          </a:solidFill>
                          <a:latin typeface="+mn-lt"/>
                          <a:ea typeface="+mn-ea"/>
                          <a:cs typeface="+mn-cs"/>
                        </a:rPr>
                        <a:t>c = 4</a:t>
                      </a:r>
                    </a:p>
                    <a:p>
                      <a:r>
                        <a:rPr lang="en-IN" sz="1800" b="1" kern="1200" baseline="0" dirty="0" smtClean="0">
                          <a:solidFill>
                            <a:schemeClr val="tx1"/>
                          </a:solidFill>
                          <a:latin typeface="+mn-lt"/>
                          <a:ea typeface="+mn-ea"/>
                          <a:cs typeface="+mn-cs"/>
                        </a:rPr>
                        <a:t>d = 15</a:t>
                      </a:r>
                    </a:p>
                    <a:p>
                      <a:r>
                        <a:rPr lang="en-IN" sz="1800" b="1" kern="1200" baseline="0" dirty="0" smtClean="0">
                          <a:solidFill>
                            <a:schemeClr val="tx1"/>
                          </a:solidFill>
                          <a:latin typeface="+mn-lt"/>
                          <a:ea typeface="+mn-ea"/>
                          <a:cs typeface="+mn-cs"/>
                        </a:rPr>
                        <a:t>e = 12</a:t>
                      </a:r>
                    </a:p>
                    <a:p>
                      <a:pPr algn="just"/>
                      <a:r>
                        <a:rPr lang="en-IN" sz="1800" b="1" kern="1200" baseline="0" dirty="0" smtClean="0">
                          <a:solidFill>
                            <a:srgbClr val="FF0000"/>
                          </a:solidFill>
                          <a:latin typeface="+mn-lt"/>
                          <a:ea typeface="+mn-ea"/>
                          <a:cs typeface="+mn-cs"/>
                        </a:rPr>
                        <a:t>Note</a:t>
                      </a:r>
                      <a:r>
                        <a:rPr lang="en-IN" sz="1800" b="1" kern="1200" baseline="0" dirty="0" smtClean="0">
                          <a:solidFill>
                            <a:schemeClr val="tx1"/>
                          </a:solidFill>
                          <a:latin typeface="+mn-lt"/>
                          <a:ea typeface="+mn-ea"/>
                          <a:cs typeface="+mn-cs"/>
                        </a:rPr>
                        <a:t> : </a:t>
                      </a:r>
                    </a:p>
                    <a:p>
                      <a:pPr algn="just"/>
                      <a:r>
                        <a:rPr lang="en-IN" sz="1800" b="1" kern="1200" baseline="0" dirty="0" smtClean="0">
                          <a:solidFill>
                            <a:schemeClr val="tx1"/>
                          </a:solidFill>
                          <a:latin typeface="+mn-lt"/>
                          <a:ea typeface="+mn-ea"/>
                          <a:cs typeface="+mn-cs"/>
                        </a:rPr>
                        <a:t>a=6    its binary equivalent is 0 0 0 0 0 1 1 0</a:t>
                      </a:r>
                    </a:p>
                    <a:p>
                      <a:pPr algn="just"/>
                      <a:r>
                        <a:rPr lang="en-IN" sz="1800" b="1" kern="1200" baseline="0" dirty="0" smtClean="0">
                          <a:solidFill>
                            <a:schemeClr val="tx1"/>
                          </a:solidFill>
                          <a:latin typeface="+mn-lt"/>
                          <a:ea typeface="+mn-ea"/>
                          <a:cs typeface="+mn-cs"/>
                        </a:rPr>
                        <a:t>b=13   its binary equivalent is 0 0 0 0 1 1 0 1</a:t>
                      </a:r>
                    </a:p>
                    <a:p>
                      <a:pPr algn="just"/>
                      <a:r>
                        <a:rPr lang="en-IN" sz="1800" b="1" kern="1200" baseline="0" dirty="0" smtClean="0">
                          <a:solidFill>
                            <a:schemeClr val="tx1"/>
                          </a:solidFill>
                          <a:latin typeface="+mn-lt"/>
                          <a:ea typeface="+mn-ea"/>
                          <a:cs typeface="+mn-cs"/>
                        </a:rPr>
                        <a:t>c=a&amp;&amp;b its binary equivalent is 0 0 0 0 0 1 0 0              </a:t>
                      </a: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d=</a:t>
                      </a:r>
                      <a:r>
                        <a:rPr lang="en-IN" sz="1800" b="1" kern="1200" baseline="0" dirty="0" err="1" smtClean="0">
                          <a:solidFill>
                            <a:schemeClr val="tx1"/>
                          </a:solidFill>
                          <a:latin typeface="+mn-lt"/>
                          <a:ea typeface="+mn-ea"/>
                          <a:cs typeface="+mn-cs"/>
                        </a:rPr>
                        <a:t>a|b</a:t>
                      </a:r>
                      <a:r>
                        <a:rPr lang="en-IN" sz="1800" b="1" kern="1200" baseline="0" dirty="0" smtClean="0">
                          <a:solidFill>
                            <a:schemeClr val="tx1"/>
                          </a:solidFill>
                          <a:latin typeface="+mn-lt"/>
                          <a:ea typeface="+mn-ea"/>
                          <a:cs typeface="+mn-cs"/>
                        </a:rPr>
                        <a:t>  its binary equivalent is 0 0 0 0 1 1 1 1 </a:t>
                      </a:r>
                    </a:p>
                    <a:p>
                      <a:pPr marL="0" marR="0" indent="0" algn="just" defTabSz="914400" rtl="0" eaLnBrk="1" fontAlgn="auto" latinLnBrk="0" hangingPunct="1">
                        <a:lnSpc>
                          <a:spcPct val="100000"/>
                        </a:lnSpc>
                        <a:spcBef>
                          <a:spcPts val="0"/>
                        </a:spcBef>
                        <a:spcAft>
                          <a:spcPts val="0"/>
                        </a:spcAft>
                        <a:buClrTx/>
                        <a:buSzTx/>
                        <a:buFontTx/>
                        <a:buNone/>
                        <a:tabLst/>
                        <a:defRPr/>
                      </a:pPr>
                      <a:endParaRPr lang="en-IN" sz="1800" b="1" kern="1200" baseline="0" dirty="0" smtClean="0">
                        <a:solidFill>
                          <a:schemeClr val="tx1"/>
                        </a:solidFill>
                        <a:latin typeface="+mn-lt"/>
                        <a:ea typeface="+mn-ea"/>
                        <a:cs typeface="+mn-cs"/>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a=6    its binary equivalent is 0 0 0 0 0 1 1 0</a:t>
                      </a:r>
                    </a:p>
                    <a:p>
                      <a:pPr marL="0" marR="0" indent="0" algn="just" defTabSz="914400" rtl="0" eaLnBrk="1" fontAlgn="auto" latinLnBrk="0" hangingPunct="1">
                        <a:lnSpc>
                          <a:spcPct val="100000"/>
                        </a:lnSpc>
                        <a:spcBef>
                          <a:spcPts val="0"/>
                        </a:spcBef>
                        <a:spcAft>
                          <a:spcPts val="0"/>
                        </a:spcAft>
                        <a:buClrTx/>
                        <a:buSzTx/>
                        <a:buFontTx/>
                        <a:buNone/>
                        <a:tabLst/>
                        <a:defRPr/>
                      </a:pPr>
                      <a:r>
                        <a:rPr lang="en-IN" sz="1800" b="1" kern="1200" baseline="0" dirty="0" smtClean="0">
                          <a:solidFill>
                            <a:schemeClr val="tx1"/>
                          </a:solidFill>
                          <a:latin typeface="+mn-lt"/>
                          <a:ea typeface="+mn-ea"/>
                          <a:cs typeface="+mn-cs"/>
                        </a:rPr>
                        <a:t>e=a&lt;&lt;1 its binary equivalent is 0 0 0 0 1 1 0 0              </a:t>
                      </a:r>
                    </a:p>
                    <a:p>
                      <a:pPr algn="just"/>
                      <a:r>
                        <a:rPr lang="en-IN" sz="1800" b="1" kern="1200" baseline="0" dirty="0" smtClean="0">
                          <a:solidFill>
                            <a:schemeClr val="tx1"/>
                          </a:solidFill>
                          <a:latin typeface="+mn-lt"/>
                          <a:ea typeface="+mn-ea"/>
                          <a:cs typeface="+mn-cs"/>
                        </a:rPr>
                        <a:t> </a:t>
                      </a:r>
                      <a:endParaRPr lang="en-IN"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cxnSp>
        <p:nvCxnSpPr>
          <p:cNvPr id="6" name="Straight Arrow Connector 5"/>
          <p:cNvCxnSpPr/>
          <p:nvPr/>
        </p:nvCxnSpPr>
        <p:spPr>
          <a:xfrm rot="10800000" flipV="1">
            <a:off x="9171709" y="4114800"/>
            <a:ext cx="193964"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V="1">
            <a:off x="9379530" y="4128655"/>
            <a:ext cx="221671"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0800000" flipV="1">
            <a:off x="9698185" y="4100945"/>
            <a:ext cx="180107" cy="16625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10800000" flipV="1">
            <a:off x="9947568" y="3948540"/>
            <a:ext cx="692727" cy="33250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10404763" y="3519054"/>
            <a:ext cx="858982" cy="457200"/>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100" b="1" dirty="0" smtClean="0">
                <a:solidFill>
                  <a:srgbClr val="FF0000"/>
                </a:solidFill>
              </a:rPr>
              <a:t>Serial Input</a:t>
            </a:r>
            <a:endParaRPr lang="en-IN" sz="1100" b="1" dirty="0">
              <a:solidFill>
                <a:srgbClr val="FF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2455" y="281998"/>
            <a:ext cx="4565073" cy="466148"/>
          </a:xfrm>
        </p:spPr>
        <p:txBody>
          <a:bodyPr>
            <a:normAutofit fontScale="90000"/>
          </a:bodyPr>
          <a:lstStyle/>
          <a:p>
            <a:r>
              <a:rPr lang="en-IN" dirty="0" smtClean="0">
                <a:solidFill>
                  <a:srgbClr val="FF0000"/>
                </a:solidFill>
              </a:rPr>
              <a:t>Conditional Operator</a:t>
            </a:r>
            <a:endParaRPr lang="en-IN" dirty="0">
              <a:solidFill>
                <a:srgbClr val="FF0000"/>
              </a:solidFill>
            </a:endParaRPr>
          </a:p>
        </p:txBody>
      </p:sp>
      <p:sp>
        <p:nvSpPr>
          <p:cNvPr id="3" name="Content Placeholder 2"/>
          <p:cNvSpPr>
            <a:spLocks noGrp="1"/>
          </p:cNvSpPr>
          <p:nvPr>
            <p:ph idx="1"/>
          </p:nvPr>
        </p:nvSpPr>
        <p:spPr>
          <a:xfrm>
            <a:off x="838200" y="815926"/>
            <a:ext cx="10515600" cy="5753685"/>
          </a:xfrm>
        </p:spPr>
        <p:txBody>
          <a:bodyPr>
            <a:normAutofit fontScale="92500" lnSpcReduction="10000"/>
          </a:bodyPr>
          <a:lstStyle/>
          <a:p>
            <a:r>
              <a:rPr lang="en-IN" dirty="0" smtClean="0">
                <a:latin typeface="Calibri" pitchFamily="34" charset="0"/>
              </a:rPr>
              <a:t>The conditional operator is also known as a </a:t>
            </a:r>
            <a:r>
              <a:rPr lang="en-IN" b="1" dirty="0" smtClean="0">
                <a:latin typeface="Calibri" pitchFamily="34" charset="0"/>
              </a:rPr>
              <a:t>ternary operator </a:t>
            </a:r>
            <a:r>
              <a:rPr lang="en-IN" dirty="0" smtClean="0">
                <a:latin typeface="Calibri" pitchFamily="34" charset="0"/>
              </a:rPr>
              <a:t>because it requires three operands.</a:t>
            </a:r>
          </a:p>
          <a:p>
            <a:r>
              <a:rPr lang="en-IN" dirty="0" smtClean="0">
                <a:latin typeface="Calibri" pitchFamily="34" charset="0"/>
              </a:rPr>
              <a:t> The conditional statements are the decision-making statements which depends upon the output of the expression. </a:t>
            </a:r>
          </a:p>
          <a:p>
            <a:r>
              <a:rPr lang="en-IN" dirty="0" smtClean="0">
                <a:latin typeface="Calibri" pitchFamily="34" charset="0"/>
              </a:rPr>
              <a:t>It is represented by two symbols, '?' and ':'.</a:t>
            </a:r>
          </a:p>
          <a:p>
            <a:pPr>
              <a:buNone/>
            </a:pPr>
            <a:r>
              <a:rPr lang="en-IN" b="1" dirty="0" smtClean="0">
                <a:latin typeface="Calibri" pitchFamily="34" charset="0"/>
              </a:rPr>
              <a:t>Syntax:</a:t>
            </a:r>
          </a:p>
          <a:p>
            <a:pPr>
              <a:buNone/>
            </a:pPr>
            <a:r>
              <a:rPr lang="en-IN" dirty="0" smtClean="0">
                <a:latin typeface="Calibri" pitchFamily="34" charset="0"/>
              </a:rPr>
              <a:t>    (expression1) ? (expression2) : (expression3)</a:t>
            </a:r>
          </a:p>
          <a:p>
            <a:r>
              <a:rPr lang="en-IN" dirty="0" smtClean="0">
                <a:latin typeface="Calibri" pitchFamily="34" charset="0"/>
              </a:rPr>
              <a:t>Here, expression1 is evaluated first, if it is TRUE, expression2 will be the result of conditional operation. </a:t>
            </a:r>
          </a:p>
          <a:p>
            <a:r>
              <a:rPr lang="en-IN" dirty="0" smtClean="0">
                <a:latin typeface="Calibri" pitchFamily="34" charset="0"/>
              </a:rPr>
              <a:t>Suppose expression1 is FALSE, expression3 will be the result of the operation</a:t>
            </a:r>
          </a:p>
          <a:p>
            <a:pPr>
              <a:buNone/>
            </a:pPr>
            <a:r>
              <a:rPr lang="en-IN" dirty="0" smtClean="0">
                <a:latin typeface="Calibri" pitchFamily="34" charset="0"/>
              </a:rPr>
              <a:t>For example</a:t>
            </a:r>
          </a:p>
          <a:p>
            <a:pPr>
              <a:buNone/>
            </a:pPr>
            <a:r>
              <a:rPr lang="en-IN" dirty="0" smtClean="0">
                <a:latin typeface="Calibri" pitchFamily="34" charset="0"/>
              </a:rPr>
              <a:t>      bigger = (a&gt;b) ? a : b;</a:t>
            </a:r>
          </a:p>
          <a:p>
            <a:pPr>
              <a:buNone/>
            </a:pPr>
            <a:r>
              <a:rPr lang="en-IN" dirty="0" smtClean="0">
                <a:latin typeface="Calibri" pitchFamily="34" charset="0"/>
              </a:rPr>
              <a:t>      biggest  =(a&gt;b &amp;&amp; a&gt;c) ? a : ((b&gt;c) ? b : c)</a:t>
            </a:r>
            <a:r>
              <a:rPr lang="en-IN" sz="3000" dirty="0" smtClean="0">
                <a:latin typeface="Calibri" pitchFamily="34" charset="0"/>
              </a:rPr>
              <a:t>;</a:t>
            </a:r>
            <a:endParaRPr lang="en-IN" dirty="0">
              <a:latin typeface="Calibri"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ph idx="1"/>
          </p:nvPr>
        </p:nvSpPr>
        <p:spPr>
          <a:xfrm>
            <a:off x="852267" y="337625"/>
            <a:ext cx="10515600" cy="6175717"/>
          </a:xfrm>
        </p:spPr>
        <p:txBody>
          <a:bodyPr>
            <a:normAutofit lnSpcReduction="10000"/>
          </a:bodyPr>
          <a:lstStyle/>
          <a:p>
            <a:pPr>
              <a:lnSpc>
                <a:spcPct val="100000"/>
              </a:lnSpc>
              <a:spcBef>
                <a:spcPts val="0"/>
              </a:spcBef>
              <a:buNone/>
            </a:pPr>
            <a:r>
              <a:rPr lang="en-IN" i="1" dirty="0" err="1" smtClean="0">
                <a:latin typeface="Calibri" pitchFamily="34" charset="0"/>
              </a:rPr>
              <a:t>sizeof</a:t>
            </a:r>
            <a:r>
              <a:rPr lang="en-IN" dirty="0" smtClean="0">
                <a:latin typeface="Calibri" pitchFamily="34" charset="0"/>
              </a:rPr>
              <a:t> Operator</a:t>
            </a:r>
          </a:p>
          <a:p>
            <a:pPr>
              <a:lnSpc>
                <a:spcPct val="100000"/>
              </a:lnSpc>
              <a:spcBef>
                <a:spcPts val="0"/>
              </a:spcBef>
              <a:buNone/>
            </a:pPr>
            <a:endParaRPr lang="en-IN" dirty="0" smtClean="0">
              <a:latin typeface="Calibri" pitchFamily="34" charset="0"/>
            </a:endParaRPr>
          </a:p>
          <a:p>
            <a:pPr>
              <a:lnSpc>
                <a:spcPct val="100000"/>
              </a:lnSpc>
              <a:spcBef>
                <a:spcPts val="0"/>
              </a:spcBef>
            </a:pPr>
            <a:r>
              <a:rPr lang="en-IN" dirty="0" smtClean="0"/>
              <a:t>The </a:t>
            </a:r>
            <a:r>
              <a:rPr lang="en-IN" dirty="0" err="1" smtClean="0"/>
              <a:t>sizeof</a:t>
            </a:r>
            <a:r>
              <a:rPr lang="en-IN" dirty="0" smtClean="0"/>
              <a:t> operator is a compile-time unary operator and used to compute the size of its operand. </a:t>
            </a:r>
          </a:p>
          <a:p>
            <a:pPr>
              <a:lnSpc>
                <a:spcPct val="100000"/>
              </a:lnSpc>
              <a:spcBef>
                <a:spcPts val="0"/>
              </a:spcBef>
            </a:pPr>
            <a:r>
              <a:rPr lang="en-IN" dirty="0" smtClean="0"/>
              <a:t>It returns the size of a variable. It can be applied to any data type, float type, pointer type variables.</a:t>
            </a:r>
          </a:p>
          <a:p>
            <a:pPr>
              <a:lnSpc>
                <a:spcPct val="100000"/>
              </a:lnSpc>
              <a:spcBef>
                <a:spcPts val="0"/>
              </a:spcBef>
            </a:pPr>
            <a:r>
              <a:rPr lang="en-IN" dirty="0" smtClean="0"/>
              <a:t>When </a:t>
            </a:r>
            <a:r>
              <a:rPr lang="en-IN" dirty="0" err="1" smtClean="0"/>
              <a:t>sizeof</a:t>
            </a:r>
            <a:r>
              <a:rPr lang="en-IN" dirty="0" smtClean="0"/>
              <a:t>() is used with the data types, it simply returns the amount of memory allocated to that data type.</a:t>
            </a:r>
          </a:p>
          <a:p>
            <a:pPr>
              <a:lnSpc>
                <a:spcPct val="100000"/>
              </a:lnSpc>
              <a:spcBef>
                <a:spcPts val="0"/>
              </a:spcBef>
              <a:buNone/>
            </a:pPr>
            <a:r>
              <a:rPr lang="en-IN" dirty="0" smtClean="0"/>
              <a:t>For example </a:t>
            </a:r>
          </a:p>
          <a:p>
            <a:pPr>
              <a:lnSpc>
                <a:spcPct val="100000"/>
              </a:lnSpc>
              <a:spcBef>
                <a:spcPts val="0"/>
              </a:spcBef>
              <a:buNone/>
            </a:pPr>
            <a:r>
              <a:rPr lang="en-IN" dirty="0" smtClean="0"/>
              <a:t>   </a:t>
            </a:r>
            <a:r>
              <a:rPr lang="en-IN" dirty="0" err="1" smtClean="0"/>
              <a:t>int</a:t>
            </a:r>
            <a:r>
              <a:rPr lang="en-IN" dirty="0" smtClean="0"/>
              <a:t> a=10;</a:t>
            </a:r>
          </a:p>
          <a:p>
            <a:pPr>
              <a:lnSpc>
                <a:spcPct val="100000"/>
              </a:lnSpc>
              <a:spcBef>
                <a:spcPts val="0"/>
              </a:spcBef>
              <a:buNone/>
            </a:pPr>
            <a:r>
              <a:rPr lang="en-IN" dirty="0" smtClean="0"/>
              <a:t>  </a:t>
            </a:r>
            <a:r>
              <a:rPr lang="en-IN" dirty="0" err="1" smtClean="0"/>
              <a:t>printf</a:t>
            </a:r>
            <a:r>
              <a:rPr lang="en-IN" dirty="0" smtClean="0"/>
              <a:t>(“Size of a = %</a:t>
            </a:r>
            <a:r>
              <a:rPr lang="en-IN" dirty="0" err="1" smtClean="0"/>
              <a:t>d”,sizeof</a:t>
            </a:r>
            <a:r>
              <a:rPr lang="en-IN" dirty="0" smtClean="0"/>
              <a:t>(a));</a:t>
            </a:r>
          </a:p>
          <a:p>
            <a:pPr>
              <a:lnSpc>
                <a:spcPct val="100000"/>
              </a:lnSpc>
              <a:spcBef>
                <a:spcPts val="0"/>
              </a:spcBef>
              <a:buNone/>
            </a:pPr>
            <a:r>
              <a:rPr lang="en-IN" dirty="0" smtClean="0"/>
              <a:t>  </a:t>
            </a:r>
            <a:r>
              <a:rPr lang="en-IN" dirty="0" err="1" smtClean="0"/>
              <a:t>printf</a:t>
            </a:r>
            <a:r>
              <a:rPr lang="en-IN" dirty="0" smtClean="0"/>
              <a:t>(“Size of double = %d, size(double));</a:t>
            </a:r>
          </a:p>
          <a:p>
            <a:pPr>
              <a:buNone/>
            </a:pPr>
            <a:r>
              <a:rPr lang="en-IN" dirty="0" smtClean="0">
                <a:latin typeface="Calibri" pitchFamily="34" charset="0"/>
              </a:rPr>
              <a:t>  Size  of a = 4</a:t>
            </a:r>
          </a:p>
          <a:p>
            <a:pPr>
              <a:buNone/>
            </a:pPr>
            <a:r>
              <a:rPr lang="en-IN" dirty="0" smtClean="0">
                <a:latin typeface="Calibri" pitchFamily="34" charset="0"/>
              </a:rPr>
              <a:t>  Size of double = 8</a:t>
            </a:r>
            <a:endParaRPr lang="en-IN" dirty="0">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0" y="339725"/>
            <a:ext cx="6388100" cy="561975"/>
          </a:xfrm>
        </p:spPr>
        <p:txBody>
          <a:bodyPr>
            <a:normAutofit fontScale="90000"/>
          </a:bodyPr>
          <a:lstStyle/>
          <a:p>
            <a:r>
              <a:rPr lang="en-US" b="1" dirty="0" smtClean="0">
                <a:solidFill>
                  <a:srgbClr val="002060"/>
                </a:solidFill>
              </a:rPr>
              <a:t>Importance of C Language</a:t>
            </a:r>
            <a:endParaRPr lang="en-IN" dirty="0">
              <a:solidFill>
                <a:srgbClr val="002060"/>
              </a:solidFill>
            </a:endParaRPr>
          </a:p>
        </p:txBody>
      </p:sp>
      <p:sp>
        <p:nvSpPr>
          <p:cNvPr id="3" name="Content Placeholder 2"/>
          <p:cNvSpPr>
            <a:spLocks noGrp="1"/>
          </p:cNvSpPr>
          <p:nvPr>
            <p:ph idx="1"/>
          </p:nvPr>
        </p:nvSpPr>
        <p:spPr>
          <a:xfrm>
            <a:off x="647700" y="974724"/>
            <a:ext cx="10947400" cy="5184776"/>
          </a:xfrm>
        </p:spPr>
        <p:txBody>
          <a:bodyPr>
            <a:noAutofit/>
          </a:bodyPr>
          <a:lstStyle/>
          <a:p>
            <a:pPr lvl="0"/>
            <a:r>
              <a:rPr lang="en-US" sz="3000" dirty="0" smtClean="0">
                <a:latin typeface="Times New Roman" pitchFamily="18" charset="0"/>
                <a:cs typeface="Times New Roman" pitchFamily="18" charset="0"/>
              </a:rPr>
              <a:t>C is a </a:t>
            </a:r>
            <a:r>
              <a:rPr lang="en-US" sz="3000" b="1" dirty="0" smtClean="0">
                <a:latin typeface="Times New Roman" pitchFamily="18" charset="0"/>
                <a:cs typeface="Times New Roman" pitchFamily="18" charset="0"/>
              </a:rPr>
              <a:t>Robust language</a:t>
            </a:r>
            <a:r>
              <a:rPr lang="en-US" sz="3000" dirty="0" smtClean="0">
                <a:latin typeface="Times New Roman" pitchFamily="18" charset="0"/>
                <a:cs typeface="Times New Roman" pitchFamily="18" charset="0"/>
              </a:rPr>
              <a:t>, because it has rich set of built-in functions and operators used to write any complex programs.</a:t>
            </a:r>
            <a:endParaRPr lang="en-IN"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C is a </a:t>
            </a:r>
            <a:r>
              <a:rPr lang="en-US" sz="3000" b="1" dirty="0" smtClean="0">
                <a:latin typeface="Times New Roman" pitchFamily="18" charset="0"/>
                <a:cs typeface="Times New Roman" pitchFamily="18" charset="0"/>
              </a:rPr>
              <a:t>high-level language</a:t>
            </a:r>
            <a:r>
              <a:rPr lang="en-US" sz="3000" dirty="0" smtClean="0">
                <a:latin typeface="Times New Roman" pitchFamily="18" charset="0"/>
                <a:cs typeface="Times New Roman" pitchFamily="18" charset="0"/>
              </a:rPr>
              <a:t> and it is well suited for writing both system software and business packages.</a:t>
            </a:r>
            <a:endParaRPr lang="en-IN"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Most of the C compilers available in market are written in C language.</a:t>
            </a:r>
            <a:endParaRPr lang="en-IN"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Programs in C are </a:t>
            </a:r>
            <a:r>
              <a:rPr lang="en-US" sz="3000" b="1" dirty="0" smtClean="0">
                <a:latin typeface="Times New Roman" pitchFamily="18" charset="0"/>
                <a:cs typeface="Times New Roman" pitchFamily="18" charset="0"/>
              </a:rPr>
              <a:t>efficient and fast.</a:t>
            </a:r>
            <a:endParaRPr lang="en-IN" sz="3000" dirty="0" smtClean="0">
              <a:latin typeface="Times New Roman" pitchFamily="18" charset="0"/>
              <a:cs typeface="Times New Roman" pitchFamily="18" charset="0"/>
            </a:endParaRPr>
          </a:p>
          <a:p>
            <a:pPr lvl="0"/>
            <a:r>
              <a:rPr lang="en-US" sz="3000" b="1" dirty="0" smtClean="0">
                <a:latin typeface="Times New Roman" pitchFamily="18" charset="0"/>
                <a:cs typeface="Times New Roman" pitchFamily="18" charset="0"/>
              </a:rPr>
              <a:t>C is a free form language</a:t>
            </a:r>
            <a:r>
              <a:rPr lang="en-US" sz="3000" dirty="0" smtClean="0">
                <a:latin typeface="Times New Roman" pitchFamily="18" charset="0"/>
                <a:cs typeface="Times New Roman" pitchFamily="18" charset="0"/>
              </a:rPr>
              <a:t>, which means it has no specific rule for the position at which a statement is to be written.</a:t>
            </a:r>
            <a:endParaRPr lang="en-IN" sz="3000" dirty="0" smtClean="0">
              <a:latin typeface="Times New Roman" pitchFamily="18" charset="0"/>
              <a:cs typeface="Times New Roman" pitchFamily="18" charset="0"/>
            </a:endParaRPr>
          </a:p>
          <a:p>
            <a:pPr lvl="0"/>
            <a:r>
              <a:rPr lang="en-US" sz="3000" dirty="0" smtClean="0">
                <a:latin typeface="Times New Roman" pitchFamily="18" charset="0"/>
                <a:cs typeface="Times New Roman" pitchFamily="18" charset="0"/>
              </a:rPr>
              <a:t>It has 32 keywords in ANSI version and it has several standard functions for developing programs.</a:t>
            </a:r>
            <a:endParaRPr lang="en-IN" sz="3000" dirty="0" smtClean="0">
              <a:latin typeface="Times New Roman" pitchFamily="18" charset="0"/>
              <a:cs typeface="Times New Roman" pitchFamily="18" charset="0"/>
            </a:endParaRPr>
          </a:p>
          <a:p>
            <a:endParaRPr lang="en-IN" sz="3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305174" y="174735"/>
            <a:ext cx="6992377" cy="6479284"/>
          </a:xfrm>
          <a:prstGeom prst="rect">
            <a:avLst/>
          </a:prstGeom>
          <a:noFill/>
          <a:ln w="9525">
            <a:noFill/>
            <a:miter lim="800000"/>
            <a:headEnd/>
            <a:tailEnd/>
          </a:ln>
          <a:effectLst/>
        </p:spPr>
      </p:pic>
      <p:sp>
        <p:nvSpPr>
          <p:cNvPr id="6" name="Title 1"/>
          <p:cNvSpPr>
            <a:spLocks noGrp="1"/>
          </p:cNvSpPr>
          <p:nvPr>
            <p:ph type="title"/>
          </p:nvPr>
        </p:nvSpPr>
        <p:spPr>
          <a:xfrm>
            <a:off x="457200" y="211015"/>
            <a:ext cx="2820572" cy="2124222"/>
          </a:xfrm>
        </p:spPr>
        <p:txBody>
          <a:bodyPr vert="horz">
            <a:normAutofit fontScale="90000"/>
          </a:bodyPr>
          <a:lstStyle/>
          <a:p>
            <a:pPr algn="ctr"/>
            <a:r>
              <a:rPr lang="en-IN" sz="4000" b="1" dirty="0" smtClean="0">
                <a:solidFill>
                  <a:srgbClr val="C00000"/>
                </a:solidFill>
              </a:rPr>
              <a:t>Operator Precedence in C</a:t>
            </a:r>
            <a:r>
              <a:rPr lang="en-IN" b="1" dirty="0" smtClean="0">
                <a:solidFill>
                  <a:srgbClr val="C00000"/>
                </a:solidFill>
              </a:rPr>
              <a:t/>
            </a:r>
            <a:br>
              <a:rPr lang="en-IN" b="1" dirty="0" smtClean="0">
                <a:solidFill>
                  <a:srgbClr val="C00000"/>
                </a:solidFill>
              </a:rPr>
            </a:br>
            <a:endParaRPr lang="en-IN" b="1" dirty="0">
              <a:solidFill>
                <a:srgbClr val="C00000"/>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26472"/>
            <a:ext cx="10515600" cy="5915891"/>
          </a:xfrm>
        </p:spPr>
        <p:txBody>
          <a:bodyPr>
            <a:normAutofit fontScale="92500" lnSpcReduction="20000"/>
          </a:bodyPr>
          <a:lstStyle/>
          <a:p>
            <a:pPr>
              <a:buNone/>
            </a:pPr>
            <a:r>
              <a:rPr lang="en-IN" sz="3800" b="1" dirty="0" smtClean="0">
                <a:solidFill>
                  <a:srgbClr val="C00000"/>
                </a:solidFill>
              </a:rPr>
              <a:t>3. Control Instructions</a:t>
            </a:r>
          </a:p>
          <a:p>
            <a:pPr marL="49213" indent="33338">
              <a:buNone/>
            </a:pPr>
            <a:r>
              <a:rPr lang="en-IN" dirty="0" smtClean="0"/>
              <a:t>Control Instructions determines the flow of control or the order in which the various instructions in a program are to be executed by the computer. </a:t>
            </a:r>
          </a:p>
          <a:p>
            <a:pPr>
              <a:buNone/>
            </a:pPr>
            <a:r>
              <a:rPr lang="en-IN" dirty="0" smtClean="0"/>
              <a:t>There are four types of control instructions in C. They are:</a:t>
            </a:r>
          </a:p>
          <a:p>
            <a:pPr marL="977900">
              <a:buNone/>
            </a:pPr>
            <a:r>
              <a:rPr lang="en-IN" dirty="0" smtClean="0"/>
              <a:t>a) Sequence Control Instruction</a:t>
            </a:r>
          </a:p>
          <a:p>
            <a:pPr marL="977900">
              <a:buNone/>
            </a:pPr>
            <a:r>
              <a:rPr lang="en-IN" dirty="0" smtClean="0"/>
              <a:t>b) Decision Control Instruction</a:t>
            </a:r>
          </a:p>
          <a:p>
            <a:pPr marL="977900">
              <a:buNone/>
            </a:pPr>
            <a:r>
              <a:rPr lang="en-IN" dirty="0" smtClean="0"/>
              <a:t>c) Repetition or Loop Control Instruction</a:t>
            </a:r>
          </a:p>
          <a:p>
            <a:pPr marL="977900">
              <a:buNone/>
            </a:pPr>
            <a:r>
              <a:rPr lang="en-IN" dirty="0" smtClean="0"/>
              <a:t>d) Case Control Instruction</a:t>
            </a:r>
          </a:p>
          <a:p>
            <a:pPr lvl="0">
              <a:buNone/>
            </a:pPr>
            <a:r>
              <a:rPr lang="en-IN" dirty="0" smtClean="0"/>
              <a:t>The Sequence control instructions are executed in the same order in which they appear in the program.</a:t>
            </a:r>
          </a:p>
          <a:p>
            <a:pPr lvl="0">
              <a:buNone/>
            </a:pPr>
            <a:r>
              <a:rPr lang="en-IN" dirty="0" smtClean="0"/>
              <a:t>Decision and Case control instructions allow the computer to take a</a:t>
            </a:r>
          </a:p>
          <a:p>
            <a:pPr>
              <a:buNone/>
            </a:pPr>
            <a:r>
              <a:rPr lang="en-IN" dirty="0" smtClean="0"/>
              <a:t>        decision as to which instruction is to be executed next. </a:t>
            </a:r>
          </a:p>
          <a:p>
            <a:pPr lvl="0">
              <a:buNone/>
            </a:pPr>
            <a:r>
              <a:rPr lang="en-IN" dirty="0" smtClean="0"/>
              <a:t>The Loop control instruction helps computer to execute a group of statements repeatedly.</a:t>
            </a:r>
          </a:p>
          <a:p>
            <a:endParaRPr lang="en-IN"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37309" y="353249"/>
            <a:ext cx="10751127" cy="6075260"/>
          </a:xfrm>
          <a:prstGeom prst="rect">
            <a:avLst/>
          </a:prstGeom>
          <a:noFill/>
          <a:ln w="9525">
            <a:noFill/>
            <a:miter lim="800000"/>
            <a:headEnd/>
            <a:tailEnd/>
          </a:ln>
          <a:effec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163782" y="347487"/>
            <a:ext cx="9947563" cy="6214962"/>
          </a:xfrm>
          <a:prstGeom prst="rect">
            <a:avLst/>
          </a:prstGeom>
          <a:noFill/>
          <a:ln w="9525">
            <a:noFill/>
            <a:miter lim="800000"/>
            <a:headEnd/>
            <a:tailEnd/>
          </a:ln>
          <a:effec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173383" y="942109"/>
            <a:ext cx="8145530" cy="3655868"/>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968520" y="4745182"/>
            <a:ext cx="9950921" cy="935182"/>
          </a:xfrm>
          <a:prstGeom prst="rect">
            <a:avLst/>
          </a:prstGeom>
          <a:noFill/>
          <a:ln w="9525">
            <a:noFill/>
            <a:miter lim="800000"/>
            <a:headEnd/>
            <a:tailEnd/>
          </a:ln>
          <a:effec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149927" y="1148602"/>
            <a:ext cx="9656618" cy="5002816"/>
          </a:xfrm>
          <a:prstGeom prst="rect">
            <a:avLst/>
          </a:prstGeom>
          <a:noFill/>
          <a:ln w="9525">
            <a:noFill/>
            <a:miter lim="800000"/>
            <a:headEnd/>
            <a:tailEnd/>
          </a:ln>
          <a:effec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858982" y="491546"/>
            <a:ext cx="9809018" cy="5501900"/>
          </a:xfrm>
          <a:prstGeom prst="rect">
            <a:avLst/>
          </a:prstGeom>
          <a:noFill/>
          <a:ln w="9525">
            <a:noFill/>
            <a:miter lim="800000"/>
            <a:headEnd/>
            <a:tailEnd/>
          </a:ln>
          <a:effec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987136" y="953791"/>
            <a:ext cx="7907481" cy="3613460"/>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1092344" y="4211775"/>
            <a:ext cx="10308893" cy="1967346"/>
          </a:xfrm>
          <a:prstGeom prst="rect">
            <a:avLst/>
          </a:prstGeom>
          <a:noFill/>
          <a:ln w="9525">
            <a:noFill/>
            <a:miter lim="800000"/>
            <a:headEnd/>
            <a:tailEnd/>
          </a:ln>
          <a:effec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1415760" y="1096674"/>
            <a:ext cx="8587221" cy="5132362"/>
          </a:xfrm>
          <a:prstGeom prst="rect">
            <a:avLst/>
          </a:prstGeom>
          <a:noFill/>
          <a:ln w="9525">
            <a:noFill/>
            <a:miter lim="800000"/>
            <a:headEnd/>
            <a:tailEnd/>
          </a:ln>
          <a:effec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1098413" y="812222"/>
            <a:ext cx="9805122" cy="5655047"/>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39725"/>
            <a:ext cx="8013700" cy="561975"/>
          </a:xfrm>
        </p:spPr>
        <p:txBody>
          <a:bodyPr>
            <a:normAutofit fontScale="90000"/>
          </a:bodyPr>
          <a:lstStyle/>
          <a:p>
            <a:r>
              <a:rPr lang="en-US" b="1" dirty="0" smtClean="0">
                <a:solidFill>
                  <a:srgbClr val="002060"/>
                </a:solidFill>
              </a:rPr>
              <a:t>Importance of C Language –Cont.</a:t>
            </a:r>
            <a:endParaRPr lang="en-IN" dirty="0">
              <a:solidFill>
                <a:srgbClr val="002060"/>
              </a:solidFill>
            </a:endParaRPr>
          </a:p>
        </p:txBody>
      </p:sp>
      <p:sp>
        <p:nvSpPr>
          <p:cNvPr id="3" name="Content Placeholder 2"/>
          <p:cNvSpPr>
            <a:spLocks noGrp="1"/>
          </p:cNvSpPr>
          <p:nvPr>
            <p:ph idx="1"/>
          </p:nvPr>
        </p:nvSpPr>
        <p:spPr>
          <a:xfrm>
            <a:off x="647700" y="974724"/>
            <a:ext cx="10947400" cy="5184776"/>
          </a:xfrm>
        </p:spPr>
        <p:txBody>
          <a:bodyPr>
            <a:noAutofit/>
          </a:bodyPr>
          <a:lstStyle/>
          <a:p>
            <a:pPr lvl="0"/>
            <a:r>
              <a:rPr lang="en-US" sz="3200" dirty="0" smtClean="0">
                <a:latin typeface="Times New Roman" pitchFamily="18" charset="0"/>
                <a:cs typeface="Times New Roman" pitchFamily="18" charset="0"/>
              </a:rPr>
              <a:t>C is a highly </a:t>
            </a:r>
            <a:r>
              <a:rPr lang="en-US" sz="3200" b="1" dirty="0" smtClean="0">
                <a:latin typeface="Times New Roman" pitchFamily="18" charset="0"/>
                <a:cs typeface="Times New Roman" pitchFamily="18" charset="0"/>
              </a:rPr>
              <a:t>portable language</a:t>
            </a:r>
            <a:r>
              <a:rPr lang="en-US" sz="3200" dirty="0" smtClean="0">
                <a:latin typeface="Times New Roman" pitchFamily="18" charset="0"/>
                <a:cs typeface="Times New Roman" pitchFamily="18" charset="0"/>
              </a:rPr>
              <a:t>. It means C programs written for one computer can be run on another with little or no modification.</a:t>
            </a:r>
            <a:endParaRPr lang="en-IN"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It is well suited for </a:t>
            </a:r>
            <a:r>
              <a:rPr lang="en-US" sz="3200" b="1" dirty="0" smtClean="0">
                <a:latin typeface="Times New Roman" pitchFamily="18" charset="0"/>
                <a:cs typeface="Times New Roman" pitchFamily="18" charset="0"/>
              </a:rPr>
              <a:t>structured programming</a:t>
            </a:r>
            <a:r>
              <a:rPr lang="en-US" sz="3200" dirty="0" smtClean="0">
                <a:latin typeface="Times New Roman" pitchFamily="18" charset="0"/>
                <a:cs typeface="Times New Roman" pitchFamily="18" charset="0"/>
              </a:rPr>
              <a:t>, therefore user can think of a problem in terms of function modules or blocks. These modules will make a complete program.</a:t>
            </a:r>
            <a:endParaRPr lang="en-IN" sz="3200" dirty="0" smtClean="0">
              <a:latin typeface="Times New Roman" pitchFamily="18" charset="0"/>
              <a:cs typeface="Times New Roman" pitchFamily="18" charset="0"/>
            </a:endParaRPr>
          </a:p>
          <a:p>
            <a:pPr lvl="0"/>
            <a:r>
              <a:rPr lang="en-US" sz="3200" dirty="0" smtClean="0">
                <a:latin typeface="Times New Roman" pitchFamily="18" charset="0"/>
                <a:cs typeface="Times New Roman" pitchFamily="18" charset="0"/>
              </a:rPr>
              <a:t>The modular structure of C makes program </a:t>
            </a:r>
            <a:r>
              <a:rPr lang="en-US" sz="3200" b="1" dirty="0" smtClean="0">
                <a:latin typeface="Times New Roman" pitchFamily="18" charset="0"/>
                <a:cs typeface="Times New Roman" pitchFamily="18" charset="0"/>
              </a:rPr>
              <a:t>debugging, testing and maintenance easier.</a:t>
            </a:r>
            <a:endParaRPr lang="en-IN"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C has the </a:t>
            </a:r>
            <a:r>
              <a:rPr lang="en-US" sz="3200" b="1" dirty="0" smtClean="0">
                <a:latin typeface="Times New Roman" pitchFamily="18" charset="0"/>
                <a:cs typeface="Times New Roman" pitchFamily="18" charset="0"/>
              </a:rPr>
              <a:t>ability to extend itself</a:t>
            </a:r>
            <a:r>
              <a:rPr lang="en-US" sz="3200" dirty="0" smtClean="0">
                <a:latin typeface="Times New Roman" pitchFamily="18" charset="0"/>
                <a:cs typeface="Times New Roman" pitchFamily="18" charset="0"/>
              </a:rPr>
              <a:t>. It means we can add our own functions to C library. So that the programming task becomes simple</a:t>
            </a:r>
            <a:endParaRPr lang="en-IN"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619990" y="585354"/>
            <a:ext cx="8884227" cy="3557156"/>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498764" y="4136424"/>
            <a:ext cx="8492836" cy="2444484"/>
          </a:xfrm>
          <a:prstGeom prst="rect">
            <a:avLst/>
          </a:prstGeom>
          <a:noFill/>
          <a:ln w="9525">
            <a:noFill/>
            <a:miter lim="800000"/>
            <a:headEnd/>
            <a:tailEnd/>
          </a:ln>
          <a:effec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42097" y="519113"/>
            <a:ext cx="8842230" cy="5731898"/>
          </a:xfrm>
          <a:prstGeom prst="rect">
            <a:avLst/>
          </a:prstGeom>
          <a:noFill/>
          <a:ln w="9525">
            <a:noFill/>
            <a:miter lim="800000"/>
            <a:headEnd/>
            <a:tailEnd/>
          </a:ln>
          <a:effec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953800" y="564140"/>
            <a:ext cx="7982382" cy="5593761"/>
          </a:xfrm>
          <a:prstGeom prst="rect">
            <a:avLst/>
          </a:prstGeom>
          <a:noFill/>
          <a:ln w="9525">
            <a:noFill/>
            <a:miter lim="800000"/>
            <a:headEnd/>
            <a:tailEnd/>
          </a:ln>
          <a:effectLst/>
        </p:spPr>
      </p:pic>
      <p:sp>
        <p:nvSpPr>
          <p:cNvPr id="3" name="TextBox 2"/>
          <p:cNvSpPr txBox="1"/>
          <p:nvPr/>
        </p:nvSpPr>
        <p:spPr>
          <a:xfrm>
            <a:off x="1371600" y="6248400"/>
            <a:ext cx="2467342" cy="369332"/>
          </a:xfrm>
          <a:prstGeom prst="rect">
            <a:avLst/>
          </a:prstGeom>
          <a:noFill/>
        </p:spPr>
        <p:txBody>
          <a:bodyPr wrap="none" rtlCol="0">
            <a:spAutoFit/>
          </a:bodyPr>
          <a:lstStyle/>
          <a:p>
            <a:r>
              <a:rPr lang="en-US" dirty="0" smtClean="0"/>
              <a:t>Will printed for 5 times</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834736" y="652895"/>
            <a:ext cx="8517082" cy="5191920"/>
          </a:xfrm>
          <a:prstGeom prst="rect">
            <a:avLst/>
          </a:prstGeom>
          <a:noFill/>
          <a:ln w="9525">
            <a:noFill/>
            <a:miter lim="800000"/>
            <a:headEnd/>
            <a:tailEnd/>
          </a:ln>
          <a:effec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srcRect/>
          <a:stretch>
            <a:fillRect/>
          </a:stretch>
        </p:blipFill>
        <p:spPr bwMode="auto">
          <a:xfrm>
            <a:off x="711345" y="413467"/>
            <a:ext cx="9430182" cy="6316379"/>
          </a:xfrm>
          <a:prstGeom prst="rect">
            <a:avLst/>
          </a:prstGeom>
          <a:noFill/>
          <a:ln w="9525">
            <a:noFill/>
            <a:miter lim="800000"/>
            <a:headEnd/>
            <a:tailEnd/>
          </a:ln>
          <a:effec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905741" y="594878"/>
            <a:ext cx="8072004" cy="2585941"/>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2528454" y="3081338"/>
            <a:ext cx="5299364" cy="3438525"/>
          </a:xfrm>
          <a:prstGeom prst="rect">
            <a:avLst/>
          </a:prstGeom>
          <a:noFill/>
          <a:ln w="9525">
            <a:noFill/>
            <a:miter lim="800000"/>
            <a:headEnd/>
            <a:tailEnd/>
          </a:ln>
          <a:effec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2723846" y="548555"/>
            <a:ext cx="5491897" cy="6073918"/>
          </a:xfrm>
          <a:prstGeom prst="rect">
            <a:avLst/>
          </a:prstGeom>
          <a:noFill/>
          <a:ln w="9525">
            <a:noFill/>
            <a:miter lim="800000"/>
            <a:headEnd/>
            <a:tailEnd/>
          </a:ln>
          <a:effec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a:stretch>
            <a:fillRect/>
          </a:stretch>
        </p:blipFill>
        <p:spPr bwMode="auto">
          <a:xfrm>
            <a:off x="57561" y="1187160"/>
            <a:ext cx="6393359" cy="416069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6082145" y="1090613"/>
            <a:ext cx="5943599" cy="4797569"/>
          </a:xfrm>
          <a:prstGeom prst="rect">
            <a:avLst/>
          </a:prstGeom>
          <a:noFill/>
          <a:ln w="9525">
            <a:noFill/>
            <a:miter lim="800000"/>
            <a:headEnd/>
            <a:tailEnd/>
          </a:ln>
          <a:effec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55570" y="2330026"/>
            <a:ext cx="5851346" cy="144655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8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Thank You</a:t>
            </a:r>
            <a:endParaRPr lang="en-US" sz="8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429491" y="952499"/>
            <a:ext cx="11596254" cy="5691909"/>
          </a:xfrm>
          <a:prstGeom prst="rect">
            <a:avLst/>
          </a:prstGeom>
          <a:noFill/>
          <a:ln w="9525">
            <a:noFill/>
            <a:miter lim="800000"/>
            <a:headEnd/>
            <a:tailEnd/>
          </a:ln>
          <a:effectLst/>
        </p:spPr>
      </p:pic>
      <p:sp>
        <p:nvSpPr>
          <p:cNvPr id="6" name="Title 1"/>
          <p:cNvSpPr>
            <a:spLocks noGrp="1"/>
          </p:cNvSpPr>
          <p:nvPr>
            <p:ph type="title"/>
          </p:nvPr>
        </p:nvSpPr>
        <p:spPr>
          <a:xfrm>
            <a:off x="2857500" y="339725"/>
            <a:ext cx="6388100" cy="561975"/>
          </a:xfrm>
        </p:spPr>
        <p:txBody>
          <a:bodyPr>
            <a:normAutofit fontScale="90000"/>
          </a:bodyPr>
          <a:lstStyle/>
          <a:p>
            <a:r>
              <a:rPr lang="en-US" b="1" dirty="0" smtClean="0">
                <a:solidFill>
                  <a:schemeClr val="accent2">
                    <a:lumMod val="50000"/>
                  </a:schemeClr>
                </a:solidFill>
                <a:latin typeface="Times New Roman" pitchFamily="18" charset="0"/>
                <a:cs typeface="Times New Roman" pitchFamily="18" charset="0"/>
              </a:rPr>
              <a:t>How to learn  C Language ?</a:t>
            </a:r>
            <a:endParaRPr lang="en-IN" dirty="0">
              <a:solidFill>
                <a:schemeClr val="accent2">
                  <a:lumMod val="50000"/>
                </a:schemeClr>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387927" y="401782"/>
            <a:ext cx="11443855" cy="6084254"/>
          </a:xfrm>
          <a:prstGeom prst="rect">
            <a:avLst/>
          </a:prstGeom>
          <a:noFill/>
          <a:ln w="9525">
            <a:noFill/>
            <a:miter lim="800000"/>
            <a:headEnd/>
            <a:tailEnd/>
          </a:ln>
          <a:effectLst/>
        </p:spPr>
      </p:pic>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3035299" y="997099"/>
            <a:ext cx="6146801" cy="3168501"/>
          </a:xfrm>
          <a:prstGeom prst="rect">
            <a:avLst/>
          </a:prstGeom>
          <a:noFill/>
          <a:ln w="9525">
            <a:noFill/>
            <a:miter lim="800000"/>
            <a:headEnd/>
            <a:tailEnd/>
          </a:ln>
          <a:effectLst/>
        </p:spPr>
      </p:pic>
      <p:sp>
        <p:nvSpPr>
          <p:cNvPr id="3" name="Rectangle 2"/>
          <p:cNvSpPr/>
          <p:nvPr/>
        </p:nvSpPr>
        <p:spPr>
          <a:xfrm>
            <a:off x="3208972" y="183634"/>
            <a:ext cx="5731828" cy="646331"/>
          </a:xfrm>
          <a:prstGeom prst="rect">
            <a:avLst/>
          </a:prstGeom>
        </p:spPr>
        <p:txBody>
          <a:bodyPr wrap="square">
            <a:spAutoFit/>
          </a:bodyPr>
          <a:lstStyle/>
          <a:p>
            <a:r>
              <a:rPr lang="en-US" sz="3600" b="1" dirty="0" smtClean="0">
                <a:solidFill>
                  <a:schemeClr val="accent2">
                    <a:lumMod val="50000"/>
                  </a:schemeClr>
                </a:solidFill>
                <a:latin typeface="Times New Roman" pitchFamily="18" charset="0"/>
                <a:cs typeface="Times New Roman" pitchFamily="18" charset="0"/>
              </a:rPr>
              <a:t>Constants and  Variables</a:t>
            </a:r>
            <a:endParaRPr lang="en-IN" sz="3600" dirty="0"/>
          </a:p>
        </p:txBody>
      </p:sp>
      <p:sp>
        <p:nvSpPr>
          <p:cNvPr id="4" name="TextBox 3"/>
          <p:cNvSpPr txBox="1"/>
          <p:nvPr/>
        </p:nvSpPr>
        <p:spPr>
          <a:xfrm>
            <a:off x="520700" y="4343400"/>
            <a:ext cx="11163300" cy="2308324"/>
          </a:xfrm>
          <a:prstGeom prst="rect">
            <a:avLst/>
          </a:prstGeom>
          <a:noFill/>
        </p:spPr>
        <p:txBody>
          <a:bodyPr wrap="square" rtlCol="0">
            <a:spAutoFit/>
          </a:bodyPr>
          <a:lstStyle/>
          <a:p>
            <a:pPr marL="622300" indent="-622300">
              <a:buFont typeface="Arial" pitchFamily="34" charset="0"/>
              <a:buChar char="•"/>
            </a:pPr>
            <a:r>
              <a:rPr lang="en-IN" sz="2400" b="1" dirty="0" smtClean="0">
                <a:solidFill>
                  <a:srgbClr val="C00000"/>
                </a:solidFill>
              </a:rPr>
              <a:t>In this figure 1.3,  x is a variable, 3 and 5 are constants. 5 overwrite the earlier value 3</a:t>
            </a:r>
          </a:p>
          <a:p>
            <a:pPr marL="622300" indent="-622300">
              <a:buFont typeface="Arial" pitchFamily="34" charset="0"/>
              <a:buChar char="•"/>
            </a:pPr>
            <a:r>
              <a:rPr lang="en-IN" sz="2400" b="1" dirty="0" smtClean="0">
                <a:solidFill>
                  <a:srgbClr val="000066"/>
                </a:solidFill>
              </a:rPr>
              <a:t>Declaration of a variable holds only one memory location on which  we can store a value/constant at time</a:t>
            </a:r>
          </a:p>
          <a:p>
            <a:pPr marL="622300" indent="-622300">
              <a:buFont typeface="Arial" pitchFamily="34" charset="0"/>
              <a:buChar char="•"/>
            </a:pPr>
            <a:r>
              <a:rPr lang="en-IN" sz="2400" b="1" dirty="0" smtClean="0">
                <a:solidFill>
                  <a:srgbClr val="008000"/>
                </a:solidFill>
              </a:rPr>
              <a:t>Constants are also called as </a:t>
            </a:r>
            <a:r>
              <a:rPr lang="en-IN" sz="2400" b="1" dirty="0" smtClean="0">
                <a:solidFill>
                  <a:srgbClr val="FF0000"/>
                </a:solidFill>
              </a:rPr>
              <a:t>Literals</a:t>
            </a:r>
            <a:r>
              <a:rPr lang="en-IN" sz="2400" b="1" dirty="0" smtClean="0">
                <a:solidFill>
                  <a:srgbClr val="008000"/>
                </a:solidFill>
              </a:rPr>
              <a:t> and variables are also called as </a:t>
            </a:r>
            <a:r>
              <a:rPr lang="en-IN" sz="2400" b="1" dirty="0" smtClean="0">
                <a:solidFill>
                  <a:srgbClr val="FF0000"/>
                </a:solidFill>
              </a:rPr>
              <a:t>Identifiers</a:t>
            </a:r>
            <a:endParaRPr lang="en-IN" sz="2400" b="1" dirty="0">
              <a:solidFill>
                <a:srgbClr val="FF0000"/>
              </a:solidFill>
            </a:endParaRPr>
          </a:p>
        </p:txBody>
      </p:sp>
    </p:spTree>
    <p:extLst>
      <p:ext uri="{BB962C8B-B14F-4D97-AF65-F5344CB8AC3E}">
        <p14:creationId xmlns="" xmlns:p14="http://schemas.microsoft.com/office/powerpoint/2010/main" val="118031569"/>
      </p:ext>
    </p:extLst>
  </p:cSld>
  <p:clrMapOvr>
    <a:masterClrMapping/>
  </p:clrMapOvr>
  <p:timing>
    <p:tnLst>
      <p:par>
        <p:cTn id="1" dur="indefinite" restart="never" nodeType="tmRoot"/>
      </p:par>
    </p:tnLst>
  </p:timing>
</p:sld>
</file>

<file path=ppt/theme/theme1.xml><?xml version="1.0" encoding="utf-8"?>
<a:theme xmlns:a="http://schemas.openxmlformats.org/drawingml/2006/main" name="ShapesVTI">
  <a:themeElements>
    <a:clrScheme name="Office Theme">
      <a:dk1>
        <a:srgbClr val="000000"/>
      </a:dk1>
      <a:lt1>
        <a:srgbClr val="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Festival">
      <a:majorFont>
        <a:latin typeface="Tw Cen M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ShapesVTI" id="{C78D20FD-A872-4243-8597-B534C62538FF}" vid="{7CAFCCF9-7834-41D6-B6AB-7D225A18A4E9}"/>
    </a:ext>
  </a:extLst>
</a:theme>
</file>

<file path=docProps/app.xml><?xml version="1.0" encoding="utf-8"?>
<Properties xmlns="http://schemas.openxmlformats.org/officeDocument/2006/extended-properties" xmlns:vt="http://schemas.openxmlformats.org/officeDocument/2006/docPropsVTypes">
  <Template>office theme</Template>
  <TotalTime>1440</TotalTime>
  <Words>2510</Words>
  <Application>Microsoft Office PowerPoint</Application>
  <PresentationFormat>Custom</PresentationFormat>
  <Paragraphs>371</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ShapesVTI</vt:lpstr>
      <vt:lpstr>Slide 1</vt:lpstr>
      <vt:lpstr>What is C ?</vt:lpstr>
      <vt:lpstr>History of C Language</vt:lpstr>
      <vt:lpstr>History of C Programming</vt:lpstr>
      <vt:lpstr>Importance of C Language</vt:lpstr>
      <vt:lpstr>Importance of C Language –Cont.</vt:lpstr>
      <vt:lpstr>How to learn  C Language ?</vt:lpstr>
      <vt:lpstr>Slide 8</vt:lpstr>
      <vt:lpstr>Slide 9</vt:lpstr>
      <vt:lpstr>What is a Constant ?</vt:lpstr>
      <vt:lpstr>Slide 11</vt:lpstr>
      <vt:lpstr>Slide 12</vt:lpstr>
      <vt:lpstr>Slide 13</vt:lpstr>
      <vt:lpstr>Slide 14</vt:lpstr>
      <vt:lpstr>Slide 15</vt:lpstr>
      <vt:lpstr>What is a Variable ?</vt:lpstr>
      <vt:lpstr>Slide 17</vt:lpstr>
      <vt:lpstr>Variable Declaration</vt:lpstr>
      <vt:lpstr>Data Types</vt:lpstr>
      <vt:lpstr>Slide 20</vt:lpstr>
      <vt:lpstr>Slide 21</vt:lpstr>
      <vt:lpstr>Structure of a C Program</vt:lpstr>
      <vt:lpstr>Slide 23</vt:lpstr>
      <vt:lpstr>Slide 24</vt:lpstr>
      <vt:lpstr>Slide 25</vt:lpstr>
      <vt:lpstr>Comments in C Program</vt:lpstr>
      <vt:lpstr>Input and Output Statements</vt:lpstr>
      <vt:lpstr>Slide 28</vt:lpstr>
      <vt:lpstr>Slide 29</vt:lpstr>
      <vt:lpstr>Slide 30</vt:lpstr>
      <vt:lpstr>Slide 31</vt:lpstr>
      <vt:lpstr>Slide 32</vt:lpstr>
      <vt:lpstr>Slide 33</vt:lpstr>
      <vt:lpstr>Slide 34</vt:lpstr>
      <vt:lpstr>Slide 35</vt:lpstr>
      <vt:lpstr>Slide 36</vt:lpstr>
      <vt:lpstr>Slide 37</vt:lpstr>
      <vt:lpstr>Slide 38</vt:lpstr>
      <vt:lpstr>Operators in C </vt:lpstr>
      <vt:lpstr>Arithmetic Operators</vt:lpstr>
      <vt:lpstr>Arithmetic Operators</vt:lpstr>
      <vt:lpstr>Associativity of Operators </vt:lpstr>
      <vt:lpstr>Relational and Logical  Operators </vt:lpstr>
      <vt:lpstr>Increment and Decrement Operators</vt:lpstr>
      <vt:lpstr>Increment and Decrement Operators</vt:lpstr>
      <vt:lpstr>Bitwise  Operators </vt:lpstr>
      <vt:lpstr>Slide 47</vt:lpstr>
      <vt:lpstr>Conditional Operator</vt:lpstr>
      <vt:lpstr>Slide 49</vt:lpstr>
      <vt:lpstr>Operator Precedence in C </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India</dc:creator>
  <cp:lastModifiedBy>Saleem</cp:lastModifiedBy>
  <cp:revision>643</cp:revision>
  <dcterms:created xsi:type="dcterms:W3CDTF">2020-07-09T17:27:55Z</dcterms:created>
  <dcterms:modified xsi:type="dcterms:W3CDTF">2023-04-01T18:16:09Z</dcterms:modified>
</cp:coreProperties>
</file>