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9" r:id="rId5"/>
    <p:sldId id="261" r:id="rId6"/>
    <p:sldId id="260" r:id="rId7"/>
    <p:sldId id="263" r:id="rId8"/>
    <p:sldId id="262" r:id="rId9"/>
    <p:sldId id="266" r:id="rId10"/>
    <p:sldId id="265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247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439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540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246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410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663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652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92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008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403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021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245E-8B14-41B2-A69E-5210E7E182AD}" type="datetimeFigureOut">
              <a:rPr lang="en-IN" smtClean="0"/>
              <a:t>14-04-2023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D0517-1CA5-422B-A308-5738D252E5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866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546" y="1122363"/>
            <a:ext cx="10495722" cy="7779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 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sz="4900" b="1" dirty="0" smtClean="0">
                <a:solidFill>
                  <a:srgbClr val="C00000"/>
                </a:solidFill>
              </a:rPr>
              <a:t>Single-File </a:t>
            </a:r>
            <a:r>
              <a:rPr lang="en-US" sz="4900" b="1" dirty="0">
                <a:solidFill>
                  <a:srgbClr val="C00000"/>
                </a:solidFill>
              </a:rPr>
              <a:t>Source-Code </a:t>
            </a:r>
            <a:r>
              <a:rPr lang="en-US" sz="4900" b="1" dirty="0" smtClean="0">
                <a:solidFill>
                  <a:srgbClr val="C00000"/>
                </a:solidFill>
              </a:rPr>
              <a:t>Programs </a:t>
            </a:r>
            <a:r>
              <a:rPr lang="fr-FR" sz="4900" b="1" dirty="0" smtClean="0">
                <a:solidFill>
                  <a:srgbClr val="C00000"/>
                </a:solidFill>
              </a:rPr>
              <a:t>in Java 11 and </a:t>
            </a:r>
            <a:r>
              <a:rPr lang="fr-FR" sz="4900" b="1" dirty="0" err="1" smtClean="0">
                <a:solidFill>
                  <a:srgbClr val="C00000"/>
                </a:solidFill>
              </a:rPr>
              <a:t>Higher</a:t>
            </a:r>
            <a:r>
              <a:rPr lang="fr-FR" sz="4900" b="1" dirty="0" smtClean="0">
                <a:solidFill>
                  <a:srgbClr val="C00000"/>
                </a:solidFill>
              </a:rPr>
              <a:t> versions</a:t>
            </a:r>
            <a:endParaRPr lang="en-IN" sz="49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08960"/>
            <a:ext cx="9144000" cy="1184744"/>
          </a:xfrm>
        </p:spPr>
        <p:txBody>
          <a:bodyPr/>
          <a:lstStyle/>
          <a:p>
            <a:r>
              <a:rPr lang="en-US" dirty="0" smtClean="0">
                <a:solidFill>
                  <a:srgbClr val="3333FF"/>
                </a:solidFill>
              </a:rPr>
              <a:t>By 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Dr. M. Mohamed Surputheen</a:t>
            </a:r>
            <a:endParaRPr lang="en-IN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9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98" y="246490"/>
            <a:ext cx="5231959" cy="5930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Command line arguments</a:t>
            </a:r>
          </a:p>
          <a:p>
            <a:pPr marL="0" indent="0">
              <a:buNone/>
            </a:pPr>
            <a:r>
              <a:rPr lang="en-US" sz="2000" dirty="0"/>
              <a:t>command line arguments can be passed to a Java program </a:t>
            </a:r>
            <a:r>
              <a:rPr lang="en-US" sz="2000" dirty="0" smtClean="0"/>
              <a:t>just </a:t>
            </a:r>
            <a:r>
              <a:rPr lang="en-US" sz="2000" dirty="0"/>
              <a:t>like with any normally compiled class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Example: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C00000"/>
                </a:solidFill>
              </a:rPr>
              <a:t>// Display all command-line arguments.</a:t>
            </a:r>
          </a:p>
          <a:p>
            <a:pPr marL="0" indent="0">
              <a:buNone/>
            </a:pPr>
            <a:r>
              <a:rPr lang="en-IN" sz="2000" dirty="0"/>
              <a:t>class </a:t>
            </a:r>
            <a:r>
              <a:rPr lang="en-IN" sz="2000" dirty="0" err="1"/>
              <a:t>CommandLine</a:t>
            </a:r>
            <a:r>
              <a:rPr lang="en-IN" sz="2000" dirty="0"/>
              <a:t> {</a:t>
            </a:r>
          </a:p>
          <a:p>
            <a:pPr marL="0" indent="0">
              <a:buNone/>
            </a:pPr>
            <a:r>
              <a:rPr lang="en-IN" sz="2000" dirty="0"/>
              <a:t>public static void main(String </a:t>
            </a:r>
            <a:r>
              <a:rPr lang="en-IN" sz="2000" dirty="0" err="1"/>
              <a:t>args</a:t>
            </a:r>
            <a:r>
              <a:rPr lang="en-IN" sz="2000" dirty="0"/>
              <a:t>[]) </a:t>
            </a:r>
          </a:p>
          <a:p>
            <a:pPr marL="0" indent="0">
              <a:buNone/>
            </a:pPr>
            <a:r>
              <a:rPr lang="en-IN" sz="2000" dirty="0"/>
              <a:t>{</a:t>
            </a:r>
          </a:p>
          <a:p>
            <a:pPr marL="0" indent="0">
              <a:buNone/>
            </a:pPr>
            <a:r>
              <a:rPr lang="en-IN" sz="2000" dirty="0"/>
              <a:t>for(</a:t>
            </a:r>
            <a:r>
              <a:rPr lang="en-IN" sz="2000" dirty="0" err="1"/>
              <a:t>int</a:t>
            </a:r>
            <a:r>
              <a:rPr lang="en-IN" sz="2000" dirty="0"/>
              <a:t> </a:t>
            </a:r>
            <a:r>
              <a:rPr lang="en-IN" sz="2000" dirty="0" err="1"/>
              <a:t>i</a:t>
            </a:r>
            <a:r>
              <a:rPr lang="en-IN" sz="2000" dirty="0"/>
              <a:t>=0; </a:t>
            </a:r>
            <a:r>
              <a:rPr lang="en-IN" sz="2000" dirty="0" err="1"/>
              <a:t>i</a:t>
            </a:r>
            <a:r>
              <a:rPr lang="en-IN" sz="2000" dirty="0"/>
              <a:t>&lt;</a:t>
            </a:r>
            <a:r>
              <a:rPr lang="en-IN" sz="2000" dirty="0" err="1"/>
              <a:t>args.length</a:t>
            </a:r>
            <a:r>
              <a:rPr lang="en-IN" sz="2000" dirty="0"/>
              <a:t>; </a:t>
            </a:r>
            <a:r>
              <a:rPr lang="en-IN" sz="2000" dirty="0" err="1"/>
              <a:t>i</a:t>
            </a:r>
            <a:r>
              <a:rPr lang="en-IN" sz="2000" dirty="0"/>
              <a:t>++)</a:t>
            </a:r>
          </a:p>
          <a:p>
            <a:pPr marL="0" indent="0">
              <a:buNone/>
            </a:pPr>
            <a:r>
              <a:rPr lang="en-IN" sz="2000" dirty="0" err="1"/>
              <a:t>System.out.println</a:t>
            </a:r>
            <a:r>
              <a:rPr lang="en-IN" sz="2000" dirty="0"/>
              <a:t>("</a:t>
            </a:r>
            <a:r>
              <a:rPr lang="en-IN" sz="2000" dirty="0" err="1"/>
              <a:t>args</a:t>
            </a:r>
            <a:r>
              <a:rPr lang="en-IN" sz="2000" dirty="0"/>
              <a:t>[" + </a:t>
            </a:r>
            <a:r>
              <a:rPr lang="en-IN" sz="2000" dirty="0" err="1"/>
              <a:t>i</a:t>
            </a:r>
            <a:r>
              <a:rPr lang="en-IN" sz="2000" dirty="0"/>
              <a:t> + "]: " + </a:t>
            </a:r>
            <a:r>
              <a:rPr lang="en-IN" sz="2000" dirty="0" err="1"/>
              <a:t>args</a:t>
            </a:r>
            <a:r>
              <a:rPr lang="en-IN" sz="2000" dirty="0"/>
              <a:t>[</a:t>
            </a:r>
            <a:r>
              <a:rPr lang="en-IN" sz="2000" dirty="0" err="1"/>
              <a:t>i</a:t>
            </a:r>
            <a:r>
              <a:rPr lang="en-IN" sz="2000" dirty="0"/>
              <a:t>]);</a:t>
            </a:r>
          </a:p>
          <a:p>
            <a:pPr marL="0" indent="0">
              <a:buNone/>
            </a:pPr>
            <a:r>
              <a:rPr lang="en-IN" sz="2000" dirty="0"/>
              <a:t>} </a:t>
            </a:r>
          </a:p>
          <a:p>
            <a:pPr marL="0" indent="0">
              <a:buNone/>
            </a:pPr>
            <a:r>
              <a:rPr lang="en-IN" sz="2000" dirty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5526157" y="2413338"/>
            <a:ext cx="63848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/>
          </a:p>
          <a:p>
            <a:r>
              <a:rPr lang="en-IN" dirty="0"/>
              <a:t>I:\</a:t>
            </a:r>
            <a:r>
              <a:rPr lang="en-IN" dirty="0">
                <a:solidFill>
                  <a:srgbClr val="C00000"/>
                </a:solidFill>
              </a:rPr>
              <a:t>Java11&gt;java CommandLine.java </a:t>
            </a:r>
            <a:r>
              <a:rPr lang="en-IN" dirty="0" err="1"/>
              <a:t>jamal</a:t>
            </a:r>
            <a:r>
              <a:rPr lang="en-IN" dirty="0"/>
              <a:t> </a:t>
            </a:r>
            <a:r>
              <a:rPr lang="en-IN" dirty="0" err="1"/>
              <a:t>mohamed</a:t>
            </a:r>
            <a:r>
              <a:rPr lang="en-IN" dirty="0"/>
              <a:t> college </a:t>
            </a:r>
            <a:r>
              <a:rPr lang="en-IN" dirty="0" err="1"/>
              <a:t>trichy</a:t>
            </a:r>
            <a:endParaRPr lang="en-IN" dirty="0"/>
          </a:p>
          <a:p>
            <a:r>
              <a:rPr lang="en-IN" dirty="0" err="1"/>
              <a:t>args</a:t>
            </a:r>
            <a:r>
              <a:rPr lang="en-IN" dirty="0"/>
              <a:t>[0]: </a:t>
            </a:r>
            <a:r>
              <a:rPr lang="en-IN" dirty="0" err="1"/>
              <a:t>jamal</a:t>
            </a:r>
            <a:endParaRPr lang="en-IN" dirty="0"/>
          </a:p>
          <a:p>
            <a:r>
              <a:rPr lang="en-IN" dirty="0" err="1"/>
              <a:t>args</a:t>
            </a:r>
            <a:r>
              <a:rPr lang="en-IN" dirty="0"/>
              <a:t>[1]: </a:t>
            </a:r>
            <a:r>
              <a:rPr lang="en-IN" dirty="0" err="1"/>
              <a:t>mohamed</a:t>
            </a:r>
            <a:endParaRPr lang="en-IN" dirty="0"/>
          </a:p>
          <a:p>
            <a:r>
              <a:rPr lang="en-IN" dirty="0" err="1"/>
              <a:t>args</a:t>
            </a:r>
            <a:r>
              <a:rPr lang="en-IN" dirty="0"/>
              <a:t>[2]: college</a:t>
            </a:r>
          </a:p>
          <a:p>
            <a:r>
              <a:rPr lang="en-IN" dirty="0" err="1"/>
              <a:t>args</a:t>
            </a:r>
            <a:r>
              <a:rPr lang="en-IN" dirty="0"/>
              <a:t>[3]: </a:t>
            </a:r>
            <a:r>
              <a:rPr lang="en-IN" dirty="0" err="1"/>
              <a:t>trichy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107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816"/>
            <a:ext cx="10515600" cy="5167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Note</a:t>
            </a:r>
          </a:p>
          <a:p>
            <a:pPr marL="0" indent="0">
              <a:buNone/>
            </a:pPr>
            <a:r>
              <a:rPr lang="en-US" sz="2200" dirty="0"/>
              <a:t>A</a:t>
            </a:r>
            <a:r>
              <a:rPr lang="en-US" sz="2200" dirty="0" smtClean="0"/>
              <a:t> </a:t>
            </a:r>
            <a:r>
              <a:rPr lang="en-US" sz="2200" dirty="0"/>
              <a:t>single-file source program in Java 11 is limited to simple programs that do not have external </a:t>
            </a:r>
            <a:r>
              <a:rPr lang="en-US" sz="2200" dirty="0" smtClean="0"/>
              <a:t>dependencies.</a:t>
            </a:r>
          </a:p>
          <a:p>
            <a:pPr marL="0" indent="0">
              <a:buNone/>
            </a:pPr>
            <a:r>
              <a:rPr lang="en-US" sz="2200" dirty="0"/>
              <a:t>For example </a:t>
            </a:r>
            <a:endParaRPr lang="en-US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200" dirty="0"/>
              <a:t>In Java 11, if we use external dependencies such as the MySQL JDBC driver, we cannot run the program without compilation. </a:t>
            </a:r>
            <a:endParaRPr lang="en-US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200" dirty="0" smtClean="0"/>
              <a:t>This </a:t>
            </a:r>
            <a:r>
              <a:rPr lang="en-US" sz="2200" dirty="0"/>
              <a:t>is because a single-file source program in Java 11 is limited to simple programs that do not have external dependencies. </a:t>
            </a:r>
            <a:endParaRPr lang="en-US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200" dirty="0" smtClean="0"/>
              <a:t>Therefore</a:t>
            </a:r>
            <a:r>
              <a:rPr lang="en-US" sz="2200" dirty="0"/>
              <a:t>, we must first compile the program with the external dependency using the command </a:t>
            </a:r>
            <a:r>
              <a:rPr lang="en-US" sz="2200" dirty="0" smtClean="0"/>
              <a:t>line. </a:t>
            </a:r>
            <a:r>
              <a:rPr lang="en-US" sz="2200" dirty="0"/>
              <a:t>Once the program is compiled, we can run it as a regular Java </a:t>
            </a:r>
            <a:r>
              <a:rPr lang="en-US" sz="2200"/>
              <a:t>application</a:t>
            </a:r>
            <a:r>
              <a:rPr lang="en-US" sz="2200" smtClean="0"/>
              <a:t>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417986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932" y="365125"/>
            <a:ext cx="11251096" cy="86732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single file source code programs </a:t>
            </a:r>
            <a:endParaRPr lang="en-IN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003" y="1343770"/>
            <a:ext cx="11481684" cy="4833193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A single-file source code program is one where the program fits in a single source file.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dirty="0"/>
              <a:t>A single-file source code program in Java 11 is a program that contains all of its code in a single .java file, and does not require any external dependencies </a:t>
            </a:r>
            <a:r>
              <a:rPr lang="en-US" dirty="0" smtClean="0"/>
              <a:t>to </a:t>
            </a:r>
            <a:r>
              <a:rPr lang="en-US" dirty="0"/>
              <a:t>run.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This means that all the code needed to run the program is contained within a single file, </a:t>
            </a:r>
            <a:r>
              <a:rPr lang="en-US" dirty="0" smtClean="0">
                <a:solidFill>
                  <a:srgbClr val="C00000"/>
                </a:solidFill>
              </a:rPr>
              <a:t>including the main method.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C00000"/>
                </a:solidFill>
              </a:rPr>
              <a:t>There are no restrictions on the number of classes in the file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4792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Compiling and Running a java single-file program before and after java 11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C00000"/>
                </a:solidFill>
              </a:rPr>
              <a:t>Before Java 11, </a:t>
            </a:r>
            <a:r>
              <a:rPr lang="en-US" sz="1800" dirty="0">
                <a:solidFill>
                  <a:prstClr val="black"/>
                </a:solidFill>
              </a:rPr>
              <a:t>compiling and running a Java program</a:t>
            </a:r>
            <a:r>
              <a:rPr lang="en-US" sz="1800" dirty="0">
                <a:solidFill>
                  <a:srgbClr val="C00000"/>
                </a:solidFill>
              </a:rPr>
              <a:t>, including a single source file, in the command line involved two steps, as follows: </a:t>
            </a:r>
          </a:p>
          <a:p>
            <a:pPr marL="0" lvl="0" indent="0">
              <a:buNone/>
            </a:pPr>
            <a:r>
              <a:rPr lang="en-US" sz="1800" dirty="0">
                <a:solidFill>
                  <a:srgbClr val="C00000"/>
                </a:solidFill>
              </a:rPr>
              <a:t>1.Compiling: </a:t>
            </a:r>
            <a:r>
              <a:rPr lang="en-US" sz="1800" dirty="0">
                <a:solidFill>
                  <a:prstClr val="black"/>
                </a:solidFill>
              </a:rPr>
              <a:t>The first step was to use the Java compiler </a:t>
            </a:r>
            <a:r>
              <a:rPr lang="en-US" sz="1800" dirty="0">
                <a:solidFill>
                  <a:srgbClr val="C00000"/>
                </a:solidFill>
              </a:rPr>
              <a:t>(</a:t>
            </a:r>
            <a:r>
              <a:rPr lang="en-US" sz="1800" dirty="0" err="1">
                <a:solidFill>
                  <a:srgbClr val="C00000"/>
                </a:solidFill>
              </a:rPr>
              <a:t>javac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dirty="0">
                <a:solidFill>
                  <a:prstClr val="black"/>
                </a:solidFill>
              </a:rPr>
              <a:t>to compile the Java source code into bytecode. </a:t>
            </a:r>
          </a:p>
          <a:p>
            <a:pPr marL="0" lvl="0" indent="0">
              <a:buNone/>
            </a:pPr>
            <a:r>
              <a:rPr lang="en-US" sz="1800" dirty="0">
                <a:solidFill>
                  <a:prstClr val="black"/>
                </a:solidFill>
              </a:rPr>
              <a:t>The command to compile a Java source file named </a:t>
            </a:r>
            <a:r>
              <a:rPr lang="en-US" sz="1800" dirty="0">
                <a:solidFill>
                  <a:srgbClr val="C00000"/>
                </a:solidFill>
              </a:rPr>
              <a:t>"MyFile.java" </a:t>
            </a:r>
            <a:r>
              <a:rPr lang="en-US" sz="1800" dirty="0">
                <a:solidFill>
                  <a:prstClr val="black"/>
                </a:solidFill>
              </a:rPr>
              <a:t>would look like this:</a:t>
            </a:r>
          </a:p>
          <a:p>
            <a:pPr marL="0" lvl="0" indent="0">
              <a:buNone/>
            </a:pPr>
            <a:r>
              <a:rPr lang="en-IN" sz="1800" dirty="0" err="1">
                <a:solidFill>
                  <a:srgbClr val="C00000"/>
                </a:solidFill>
              </a:rPr>
              <a:t>javac</a:t>
            </a:r>
            <a:r>
              <a:rPr lang="en-IN" sz="1800" dirty="0">
                <a:solidFill>
                  <a:srgbClr val="C00000"/>
                </a:solidFill>
              </a:rPr>
              <a:t> MyFile.java</a:t>
            </a:r>
          </a:p>
          <a:p>
            <a:pPr marL="0" lvl="0" indent="0">
              <a:buNone/>
            </a:pPr>
            <a:r>
              <a:rPr lang="en-US" sz="1800" dirty="0">
                <a:solidFill>
                  <a:srgbClr val="C00000"/>
                </a:solidFill>
              </a:rPr>
              <a:t>2. Running: </a:t>
            </a:r>
            <a:r>
              <a:rPr lang="en-US" sz="1800" dirty="0">
                <a:solidFill>
                  <a:prstClr val="black"/>
                </a:solidFill>
              </a:rPr>
              <a:t>The second step was to use the  JVM with the </a:t>
            </a:r>
            <a:r>
              <a:rPr lang="en-US" sz="1800" dirty="0">
                <a:solidFill>
                  <a:srgbClr val="C00000"/>
                </a:solidFill>
              </a:rPr>
              <a:t>"java" </a:t>
            </a:r>
            <a:r>
              <a:rPr lang="en-US" sz="1800" dirty="0">
                <a:solidFill>
                  <a:prstClr val="black"/>
                </a:solidFill>
              </a:rPr>
              <a:t>command to execute the compiled bytecode.</a:t>
            </a:r>
          </a:p>
          <a:p>
            <a:pPr marL="0" lvl="0" indent="0">
              <a:buNone/>
            </a:pPr>
            <a:r>
              <a:rPr lang="en-US" sz="1800" dirty="0">
                <a:solidFill>
                  <a:srgbClr val="C00000"/>
                </a:solidFill>
              </a:rPr>
              <a:t>The command to execute the "</a:t>
            </a:r>
            <a:r>
              <a:rPr lang="en-US" sz="1800" dirty="0" err="1">
                <a:solidFill>
                  <a:srgbClr val="C00000"/>
                </a:solidFill>
              </a:rPr>
              <a:t>MyFile.class</a:t>
            </a:r>
            <a:r>
              <a:rPr lang="en-US" sz="1800" dirty="0">
                <a:solidFill>
                  <a:srgbClr val="C00000"/>
                </a:solidFill>
              </a:rPr>
              <a:t>" file would look like this:</a:t>
            </a:r>
          </a:p>
          <a:p>
            <a:pPr marL="0" lvl="0" indent="0">
              <a:buNone/>
            </a:pPr>
            <a:r>
              <a:rPr lang="en-IN" sz="1800" dirty="0">
                <a:solidFill>
                  <a:srgbClr val="C00000"/>
                </a:solidFill>
              </a:rPr>
              <a:t>java </a:t>
            </a:r>
            <a:r>
              <a:rPr lang="en-IN" sz="1800" dirty="0" err="1">
                <a:solidFill>
                  <a:srgbClr val="C00000"/>
                </a:solidFill>
              </a:rPr>
              <a:t>MyFile</a:t>
            </a:r>
            <a:endParaRPr lang="en-IN" sz="1800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9568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831" y="357809"/>
            <a:ext cx="11577099" cy="5819154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Java 11 introduced a new feature called </a:t>
            </a:r>
            <a:r>
              <a:rPr lang="en-US" dirty="0" smtClean="0">
                <a:solidFill>
                  <a:srgbClr val="C00000"/>
                </a:solidFill>
              </a:rPr>
              <a:t>"single-file source-code execution".</a:t>
            </a:r>
            <a:r>
              <a:rPr lang="en-US" dirty="0" smtClean="0"/>
              <a:t> This allows us to run a Java program directly from the source code file, </a:t>
            </a:r>
            <a:r>
              <a:rPr lang="en-US" dirty="0" smtClean="0">
                <a:solidFill>
                  <a:srgbClr val="C00000"/>
                </a:solidFill>
              </a:rPr>
              <a:t>without having to compile it separately.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To run a single-file Java program, we simply use the </a:t>
            </a:r>
            <a:r>
              <a:rPr lang="en-US" dirty="0" smtClean="0">
                <a:solidFill>
                  <a:srgbClr val="C00000"/>
                </a:solidFill>
              </a:rPr>
              <a:t>"java" command </a:t>
            </a:r>
            <a:r>
              <a:rPr lang="en-US" dirty="0" smtClean="0"/>
              <a:t>followed by the name of the source file </a:t>
            </a:r>
            <a:r>
              <a:rPr lang="en-US" dirty="0" smtClean="0">
                <a:solidFill>
                  <a:srgbClr val="C00000"/>
                </a:solidFill>
              </a:rPr>
              <a:t>(with the .java extension).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</a:rPr>
              <a:t>For example, </a:t>
            </a:r>
            <a:r>
              <a:rPr lang="en-US" dirty="0" smtClean="0"/>
              <a:t>to run a file named </a:t>
            </a:r>
            <a:r>
              <a:rPr lang="en-US" dirty="0" smtClean="0">
                <a:solidFill>
                  <a:srgbClr val="C00000"/>
                </a:solidFill>
              </a:rPr>
              <a:t>"Hello.java", </a:t>
            </a:r>
            <a:r>
              <a:rPr lang="en-US" dirty="0" smtClean="0"/>
              <a:t>we would run the command </a:t>
            </a:r>
            <a:r>
              <a:rPr lang="en-US" dirty="0" smtClean="0">
                <a:solidFill>
                  <a:srgbClr val="C00000"/>
                </a:solidFill>
              </a:rPr>
              <a:t>"java Hello.java“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en-US" dirty="0" smtClean="0">
                <a:solidFill>
                  <a:srgbClr val="002060"/>
                </a:solidFill>
              </a:rPr>
              <a:t>Note</a:t>
            </a:r>
            <a:r>
              <a:rPr lang="en-US" dirty="0">
                <a:solidFill>
                  <a:srgbClr val="002060"/>
                </a:solidFill>
              </a:rPr>
              <a:t>: </a:t>
            </a:r>
            <a:r>
              <a:rPr lang="en-US" dirty="0" smtClean="0">
                <a:solidFill>
                  <a:srgbClr val="C00000"/>
                </a:solidFill>
              </a:rPr>
              <a:t>In </a:t>
            </a:r>
            <a:r>
              <a:rPr lang="en-US" dirty="0">
                <a:solidFill>
                  <a:srgbClr val="C00000"/>
                </a:solidFill>
              </a:rPr>
              <a:t>Java 11 version, </a:t>
            </a:r>
            <a:r>
              <a:rPr lang="en-US" dirty="0"/>
              <a:t>we can still follow the old convention of using the </a:t>
            </a:r>
            <a:r>
              <a:rPr lang="en-US" dirty="0" err="1">
                <a:solidFill>
                  <a:srgbClr val="C00000"/>
                </a:solidFill>
              </a:rPr>
              <a:t>javac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command to compile Java source files and the </a:t>
            </a:r>
            <a:r>
              <a:rPr lang="en-US" dirty="0">
                <a:solidFill>
                  <a:srgbClr val="C00000"/>
                </a:solidFill>
              </a:rPr>
              <a:t>java </a:t>
            </a:r>
            <a:r>
              <a:rPr lang="en-US" dirty="0"/>
              <a:t>command to execute the compiled class </a:t>
            </a:r>
            <a:r>
              <a:rPr lang="en-US" dirty="0" smtClean="0"/>
              <a:t>files.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62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0972800" cy="915035"/>
          </a:xfrm>
        </p:spPr>
        <p:txBody>
          <a:bodyPr>
            <a:normAutofit/>
          </a:bodyPr>
          <a:lstStyle/>
          <a:p>
            <a:r>
              <a:rPr lang="en-US" sz="2900" b="1" dirty="0">
                <a:solidFill>
                  <a:srgbClr val="C00000"/>
                </a:solidFill>
              </a:rPr>
              <a:t>Execute Java </a:t>
            </a:r>
            <a:r>
              <a:rPr lang="en-US" sz="2900" b="1" dirty="0" smtClean="0">
                <a:solidFill>
                  <a:srgbClr val="C00000"/>
                </a:solidFill>
              </a:rPr>
              <a:t>single file  program Without Compilation – Example:</a:t>
            </a:r>
            <a:endParaRPr lang="en-IN" sz="29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80160"/>
            <a:ext cx="11201400" cy="5216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1800" dirty="0"/>
              <a:t>class  Welcome {</a:t>
            </a:r>
          </a:p>
          <a:p>
            <a:pPr marL="0" indent="0">
              <a:buNone/>
            </a:pPr>
            <a:r>
              <a:rPr lang="en-US" sz="1800" dirty="0"/>
              <a:t> public static void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pPr marL="0" indent="0">
              <a:buNone/>
            </a:pPr>
            <a:r>
              <a:rPr lang="en-US" sz="1800" dirty="0"/>
              <a:t>System.out.println(" Welcome to Java" );</a:t>
            </a:r>
          </a:p>
          <a:p>
            <a:pPr marL="0" indent="0">
              <a:buNone/>
            </a:pPr>
            <a:r>
              <a:rPr lang="en-US" sz="1800" dirty="0"/>
              <a:t>System.out.println(" This code runs without needing to be compiled beforehand");</a:t>
            </a:r>
          </a:p>
          <a:p>
            <a:pPr marL="0" indent="0">
              <a:buNone/>
            </a:pPr>
            <a:r>
              <a:rPr lang="en-US" sz="1800" dirty="0"/>
              <a:t>System.out.println(" Java version is  " + </a:t>
            </a:r>
            <a:r>
              <a:rPr lang="en-US" sz="1800" dirty="0" err="1"/>
              <a:t>System.getProperty</a:t>
            </a:r>
            <a:r>
              <a:rPr lang="en-US" sz="1800" dirty="0"/>
              <a:t>("</a:t>
            </a:r>
            <a:r>
              <a:rPr lang="en-US" sz="1800" dirty="0" err="1"/>
              <a:t>java.version</a:t>
            </a:r>
            <a:r>
              <a:rPr lang="en-US" sz="1800" dirty="0"/>
              <a:t>"));</a:t>
            </a:r>
          </a:p>
          <a:p>
            <a:pPr marL="0" indent="0">
              <a:buNone/>
            </a:pPr>
            <a:r>
              <a:rPr lang="en-US" sz="1800" dirty="0"/>
              <a:t>    }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r>
              <a:rPr lang="en-US" sz="1800" dirty="0"/>
              <a:t>I:\Java11&gt;java Welcome.java</a:t>
            </a:r>
          </a:p>
          <a:p>
            <a:pPr marL="0" indent="0">
              <a:buNone/>
            </a:pPr>
            <a:r>
              <a:rPr lang="en-US" sz="1800" dirty="0"/>
              <a:t> Welcome to Java</a:t>
            </a:r>
          </a:p>
          <a:p>
            <a:pPr marL="0" indent="0">
              <a:buNone/>
            </a:pPr>
            <a:r>
              <a:rPr lang="en-US" sz="1800" dirty="0"/>
              <a:t> This code runs without needing to be compiled beforehand</a:t>
            </a:r>
          </a:p>
          <a:p>
            <a:pPr marL="0" indent="0">
              <a:buNone/>
            </a:pPr>
            <a:r>
              <a:rPr lang="en-US" sz="1800" dirty="0"/>
              <a:t> Java version is  16.0.1</a:t>
            </a:r>
            <a:r>
              <a:rPr lang="en-US" sz="18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94007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2738" y="492982"/>
            <a:ext cx="482644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Example 2:single file source code program with classes and objects</a:t>
            </a:r>
          </a:p>
          <a:p>
            <a:r>
              <a:rPr lang="en-US" dirty="0" smtClean="0"/>
              <a:t>// Define a class named HelloWorld</a:t>
            </a:r>
          </a:p>
          <a:p>
            <a:r>
              <a:rPr lang="en-US" dirty="0" smtClean="0"/>
              <a:t> class HelloWorld {</a:t>
            </a:r>
          </a:p>
          <a:p>
            <a:r>
              <a:rPr lang="en-US" dirty="0" smtClean="0"/>
              <a:t>    // Define a method named greet</a:t>
            </a:r>
          </a:p>
          <a:p>
            <a:r>
              <a:rPr lang="en-US" dirty="0" smtClean="0"/>
              <a:t>    public void greet() {</a:t>
            </a:r>
          </a:p>
          <a:p>
            <a:r>
              <a:rPr lang="en-US" dirty="0" smtClean="0"/>
              <a:t>        System.out.println("Hello, World!");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// Define the main method  </a:t>
            </a:r>
          </a:p>
          <a:p>
            <a:r>
              <a:rPr lang="en-US" dirty="0" smtClean="0"/>
              <a:t>    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// Create an object of the HelloWorld class</a:t>
            </a:r>
          </a:p>
          <a:p>
            <a:r>
              <a:rPr lang="en-US" dirty="0" smtClean="0"/>
              <a:t>        HelloWorld </a:t>
            </a:r>
            <a:r>
              <a:rPr lang="en-US" dirty="0" err="1" smtClean="0"/>
              <a:t>obj</a:t>
            </a:r>
            <a:r>
              <a:rPr lang="en-US" dirty="0" smtClean="0"/>
              <a:t> = new HelloWorld();</a:t>
            </a:r>
          </a:p>
          <a:p>
            <a:r>
              <a:rPr lang="en-US" dirty="0" smtClean="0"/>
              <a:t>        // Call the greet method using the object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obj.greet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Output</a:t>
            </a:r>
          </a:p>
          <a:p>
            <a:r>
              <a:rPr lang="en-IN" dirty="0" smtClean="0"/>
              <a:t>I:\Java11&gt;java HelloWorld.java</a:t>
            </a:r>
          </a:p>
          <a:p>
            <a:r>
              <a:rPr lang="en-IN" dirty="0" smtClean="0"/>
              <a:t>Hello, World!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4625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831" y="469128"/>
            <a:ext cx="74662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Multiple classes can be defined within the same source file if needed </a:t>
            </a:r>
          </a:p>
          <a:p>
            <a:r>
              <a:rPr lang="en-US" dirty="0" smtClean="0"/>
              <a:t>To </a:t>
            </a:r>
            <a:r>
              <a:rPr lang="en-US" dirty="0"/>
              <a:t>execute a single-file source-code program, </a:t>
            </a:r>
            <a:r>
              <a:rPr lang="en-US" dirty="0" smtClean="0"/>
              <a:t>the class containing </a:t>
            </a:r>
            <a:r>
              <a:rPr lang="en-US" dirty="0" smtClean="0">
                <a:solidFill>
                  <a:srgbClr val="C00000"/>
                </a:solidFill>
              </a:rPr>
              <a:t>the main method should be the first class of the file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Here </a:t>
            </a:r>
            <a:r>
              <a:rPr lang="en-US" dirty="0"/>
              <a:t>is an example of a Java </a:t>
            </a:r>
            <a:r>
              <a:rPr lang="en-US" dirty="0" smtClean="0"/>
              <a:t>single-file </a:t>
            </a:r>
            <a:r>
              <a:rPr lang="en-US" dirty="0"/>
              <a:t>source code </a:t>
            </a:r>
            <a:r>
              <a:rPr lang="en-US" dirty="0">
                <a:solidFill>
                  <a:srgbClr val="C00000"/>
                </a:solidFill>
              </a:rPr>
              <a:t>where the first class </a:t>
            </a:r>
            <a:r>
              <a:rPr lang="en-US" dirty="0" smtClean="0">
                <a:solidFill>
                  <a:srgbClr val="C00000"/>
                </a:solidFill>
              </a:rPr>
              <a:t>contains </a:t>
            </a:r>
            <a:r>
              <a:rPr lang="en-US" dirty="0">
                <a:solidFill>
                  <a:srgbClr val="C00000"/>
                </a:solidFill>
              </a:rPr>
              <a:t>a main method. In this code, </a:t>
            </a:r>
            <a:r>
              <a:rPr lang="en-US" dirty="0" smtClean="0">
                <a:solidFill>
                  <a:srgbClr val="C00000"/>
                </a:solidFill>
              </a:rPr>
              <a:t>two </a:t>
            </a:r>
            <a:r>
              <a:rPr lang="en-US" dirty="0">
                <a:solidFill>
                  <a:srgbClr val="C00000"/>
                </a:solidFill>
              </a:rPr>
              <a:t>classes are defined in a single </a:t>
            </a:r>
            <a:r>
              <a:rPr lang="en-US" dirty="0" smtClean="0">
                <a:solidFill>
                  <a:srgbClr val="C00000"/>
                </a:solidFill>
              </a:rPr>
              <a:t>file.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/>
              <a:t>class </a:t>
            </a:r>
            <a:r>
              <a:rPr lang="en-US" dirty="0" err="1"/>
              <a:t>TestHellow</a:t>
            </a:r>
            <a:endParaRPr lang="en-US" dirty="0"/>
          </a:p>
          <a:p>
            <a:r>
              <a:rPr lang="en-US" dirty="0" smtClean="0"/>
              <a:t>{    </a:t>
            </a:r>
            <a:r>
              <a:rPr lang="en-US" dirty="0"/>
              <a:t>// Define the main method 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C00000"/>
                </a:solidFill>
              </a:rPr>
              <a:t>public static void main(String[] </a:t>
            </a:r>
            <a:r>
              <a:rPr lang="en-US" dirty="0" err="1">
                <a:solidFill>
                  <a:srgbClr val="C00000"/>
                </a:solidFill>
              </a:rPr>
              <a:t>args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dirty="0"/>
              <a:t>{</a:t>
            </a:r>
          </a:p>
          <a:p>
            <a:r>
              <a:rPr lang="en-US" dirty="0"/>
              <a:t>        // Create an object of the HelloWorld class</a:t>
            </a:r>
          </a:p>
          <a:p>
            <a:r>
              <a:rPr lang="en-US" dirty="0"/>
              <a:t>        HelloWorld </a:t>
            </a:r>
            <a:r>
              <a:rPr lang="en-US" dirty="0" err="1"/>
              <a:t>obj</a:t>
            </a:r>
            <a:r>
              <a:rPr lang="en-US" dirty="0"/>
              <a:t> = new HelloWorld();</a:t>
            </a:r>
          </a:p>
          <a:p>
            <a:r>
              <a:rPr lang="en-US" dirty="0"/>
              <a:t>        // Call the greet method using the object</a:t>
            </a:r>
          </a:p>
          <a:p>
            <a:r>
              <a:rPr lang="en-US" dirty="0"/>
              <a:t>        </a:t>
            </a:r>
            <a:r>
              <a:rPr lang="en-US" dirty="0" err="1"/>
              <a:t>obj.greet</a:t>
            </a:r>
            <a:r>
              <a:rPr lang="en-US" dirty="0"/>
              <a:t>();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// Define a class named HelloWorld in the  another  class</a:t>
            </a:r>
          </a:p>
          <a:p>
            <a:r>
              <a:rPr lang="en-US" dirty="0"/>
              <a:t> class HelloWorld {</a:t>
            </a:r>
          </a:p>
          <a:p>
            <a:r>
              <a:rPr lang="en-US" dirty="0"/>
              <a:t>    // Define a method named greet</a:t>
            </a:r>
          </a:p>
          <a:p>
            <a:r>
              <a:rPr lang="en-US" dirty="0"/>
              <a:t>    public void greet() {</a:t>
            </a:r>
          </a:p>
          <a:p>
            <a:r>
              <a:rPr lang="en-US" dirty="0"/>
              <a:t>        System.out.println("welcome to </a:t>
            </a:r>
            <a:r>
              <a:rPr lang="en-US" dirty="0" smtClean="0"/>
              <a:t>Java </a:t>
            </a:r>
            <a:r>
              <a:rPr lang="en-US" dirty="0"/>
              <a:t>11!");</a:t>
            </a:r>
          </a:p>
          <a:p>
            <a:r>
              <a:rPr lang="en-US" dirty="0"/>
              <a:t>    </a:t>
            </a:r>
            <a:r>
              <a:rPr lang="en-US" dirty="0" smtClean="0"/>
              <a:t>} }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8325016" y="2967335"/>
            <a:ext cx="32361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/>
          </a:p>
          <a:p>
            <a:r>
              <a:rPr lang="en-IN" dirty="0"/>
              <a:t>I:\Java11&gt;java TestHellow.java</a:t>
            </a:r>
          </a:p>
          <a:p>
            <a:r>
              <a:rPr lang="en-IN" dirty="0"/>
              <a:t>welcome to </a:t>
            </a:r>
            <a:r>
              <a:rPr lang="en-IN" dirty="0" smtClean="0"/>
              <a:t>Java </a:t>
            </a:r>
            <a:r>
              <a:rPr lang="en-IN" dirty="0"/>
              <a:t>11!</a:t>
            </a:r>
          </a:p>
        </p:txBody>
      </p:sp>
    </p:spTree>
    <p:extLst>
      <p:ext uri="{BB962C8B-B14F-4D97-AF65-F5344CB8AC3E}">
        <p14:creationId xmlns:p14="http://schemas.microsoft.com/office/powerpoint/2010/main" val="270739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5" y="429370"/>
            <a:ext cx="5605669" cy="574759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Here is an example of a Java </a:t>
            </a:r>
            <a:r>
              <a:rPr lang="en-US" b="1" dirty="0" smtClean="0"/>
              <a:t> </a:t>
            </a:r>
            <a:r>
              <a:rPr lang="en-US" b="1" dirty="0"/>
              <a:t>single-file source code </a:t>
            </a:r>
            <a:r>
              <a:rPr lang="en-US" b="1" dirty="0">
                <a:solidFill>
                  <a:srgbClr val="C00000"/>
                </a:solidFill>
              </a:rPr>
              <a:t>where the first class does not contain a main method. In this code, </a:t>
            </a:r>
            <a:r>
              <a:rPr lang="en-US" b="1" dirty="0" smtClean="0">
                <a:solidFill>
                  <a:srgbClr val="C00000"/>
                </a:solidFill>
              </a:rPr>
              <a:t>two </a:t>
            </a:r>
            <a:r>
              <a:rPr lang="en-US" b="1" dirty="0">
                <a:solidFill>
                  <a:srgbClr val="C00000"/>
                </a:solidFill>
              </a:rPr>
              <a:t>classes are defined in a single </a:t>
            </a:r>
            <a:r>
              <a:rPr lang="en-US" b="1" dirty="0" smtClean="0">
                <a:solidFill>
                  <a:srgbClr val="C00000"/>
                </a:solidFill>
              </a:rPr>
              <a:t>file.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Example3</a:t>
            </a:r>
          </a:p>
          <a:p>
            <a:pPr marL="0" indent="0">
              <a:buNone/>
            </a:pPr>
            <a:r>
              <a:rPr lang="en-US" dirty="0" smtClean="0"/>
              <a:t>// Define a class named HelloWorld</a:t>
            </a:r>
          </a:p>
          <a:p>
            <a:pPr marL="0" indent="0">
              <a:buNone/>
            </a:pPr>
            <a:r>
              <a:rPr lang="en-US" dirty="0" smtClean="0"/>
              <a:t> class HelloWorld {</a:t>
            </a:r>
          </a:p>
          <a:p>
            <a:pPr marL="0" indent="0">
              <a:buNone/>
            </a:pPr>
            <a:r>
              <a:rPr lang="en-US" dirty="0" smtClean="0"/>
              <a:t>    // Define a method named greet</a:t>
            </a:r>
          </a:p>
          <a:p>
            <a:pPr marL="0" indent="0">
              <a:buNone/>
            </a:pPr>
            <a:r>
              <a:rPr lang="en-US" dirty="0" smtClean="0"/>
              <a:t>    public void greet() {</a:t>
            </a:r>
          </a:p>
          <a:p>
            <a:pPr marL="0" indent="0">
              <a:buNone/>
            </a:pPr>
            <a:r>
              <a:rPr lang="en-US" dirty="0" smtClean="0"/>
              <a:t>        System.out.println("Hello, World!");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TestHello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rgbClr val="C00000"/>
                </a:solidFill>
              </a:rPr>
              <a:t>// Define the main method in the  second  class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public static void main(String[] </a:t>
            </a:r>
            <a:r>
              <a:rPr lang="en-US" dirty="0" err="1" smtClean="0">
                <a:solidFill>
                  <a:srgbClr val="C00000"/>
                </a:solidFill>
              </a:rPr>
              <a:t>args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{</a:t>
            </a:r>
          </a:p>
          <a:p>
            <a:pPr marL="0" indent="0">
              <a:buNone/>
            </a:pPr>
            <a:r>
              <a:rPr lang="en-US" dirty="0" smtClean="0"/>
              <a:t>        // Create an object of the HelloWorld class</a:t>
            </a:r>
          </a:p>
          <a:p>
            <a:pPr marL="0" indent="0">
              <a:buNone/>
            </a:pPr>
            <a:r>
              <a:rPr lang="en-US" dirty="0" smtClean="0"/>
              <a:t>        HelloWorld </a:t>
            </a:r>
            <a:r>
              <a:rPr lang="en-US" dirty="0" err="1" smtClean="0"/>
              <a:t>obj</a:t>
            </a:r>
            <a:r>
              <a:rPr lang="en-US" dirty="0" smtClean="0"/>
              <a:t> = new HelloWorld();</a:t>
            </a:r>
          </a:p>
          <a:p>
            <a:pPr marL="0" indent="0">
              <a:buNone/>
            </a:pPr>
            <a:r>
              <a:rPr lang="en-US" dirty="0" smtClean="0"/>
              <a:t>        // Call the greet method using the object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obj.greet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472362" y="1717482"/>
            <a:ext cx="53194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I:\Java11&gt;java TestHello.java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error: can't find main(String[]) method in class: HelloWorld</a:t>
            </a:r>
          </a:p>
          <a:p>
            <a:r>
              <a:rPr lang="en-IN" dirty="0" smtClean="0"/>
              <a:t>But we compile and run the program , It will work</a:t>
            </a:r>
          </a:p>
          <a:p>
            <a:endParaRPr lang="en-IN" dirty="0" smtClean="0"/>
          </a:p>
          <a:p>
            <a:r>
              <a:rPr lang="en-IN" dirty="0" smtClean="0"/>
              <a:t>I:\Java11&gt;javac TestHello.java</a:t>
            </a:r>
          </a:p>
          <a:p>
            <a:endParaRPr lang="en-IN" dirty="0" smtClean="0"/>
          </a:p>
          <a:p>
            <a:r>
              <a:rPr lang="en-IN" dirty="0" smtClean="0"/>
              <a:t>I:\Java11&gt;java  </a:t>
            </a:r>
            <a:r>
              <a:rPr lang="en-IN" dirty="0" err="1" smtClean="0"/>
              <a:t>TestHello</a:t>
            </a:r>
            <a:endParaRPr lang="en-IN" dirty="0" smtClean="0"/>
          </a:p>
          <a:p>
            <a:r>
              <a:rPr lang="en-IN" dirty="0" smtClean="0"/>
              <a:t>Hello, World!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524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56" y="278296"/>
            <a:ext cx="5112688" cy="63292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C00000"/>
                </a:solidFill>
              </a:rPr>
              <a:t>If you have two .java files in your program, </a:t>
            </a:r>
            <a:r>
              <a:rPr lang="en-US" sz="2200" dirty="0"/>
              <a:t>you cannot use this feature</a:t>
            </a:r>
            <a:r>
              <a:rPr lang="en-US" sz="2200" dirty="0">
                <a:solidFill>
                  <a:srgbClr val="C00000"/>
                </a:solidFill>
              </a:rPr>
              <a:t> and must use </a:t>
            </a:r>
            <a:r>
              <a:rPr lang="en-US" sz="2200" dirty="0" err="1">
                <a:solidFill>
                  <a:srgbClr val="C00000"/>
                </a:solidFill>
              </a:rPr>
              <a:t>javac</a:t>
            </a:r>
            <a:r>
              <a:rPr lang="en-US" sz="2200" dirty="0">
                <a:solidFill>
                  <a:srgbClr val="C00000"/>
                </a:solidFill>
              </a:rPr>
              <a:t> instead</a:t>
            </a:r>
            <a:r>
              <a:rPr lang="en-US" sz="2200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C00000"/>
                </a:solidFill>
              </a:rPr>
              <a:t>Here's an example program in Java with two .java files</a:t>
            </a:r>
            <a:r>
              <a:rPr lang="en-US" sz="2200" dirty="0" smtClean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C00000"/>
                </a:solidFill>
              </a:rPr>
              <a:t>1.Main.java</a:t>
            </a:r>
          </a:p>
          <a:p>
            <a:pPr marL="0" indent="0">
              <a:buNone/>
            </a:pPr>
            <a:r>
              <a:rPr lang="en-US" sz="2200" dirty="0"/>
              <a:t>class Main {</a:t>
            </a:r>
          </a:p>
          <a:p>
            <a:pPr marL="0" indent="0">
              <a:buNone/>
            </a:pPr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</a:p>
          <a:p>
            <a:pPr marL="0" indent="0">
              <a:buNone/>
            </a:pPr>
            <a:r>
              <a:rPr lang="en-US" sz="2200" dirty="0"/>
              <a:t>        Helper </a:t>
            </a:r>
            <a:r>
              <a:rPr lang="en-US" sz="2200" dirty="0" err="1"/>
              <a:t>helper</a:t>
            </a:r>
            <a:r>
              <a:rPr lang="en-US" sz="2200" dirty="0"/>
              <a:t> = new Helper();</a:t>
            </a:r>
          </a:p>
          <a:p>
            <a:pPr marL="0" indent="0">
              <a:buNone/>
            </a:pPr>
            <a:r>
              <a:rPr lang="en-US" sz="2200" dirty="0"/>
              <a:t>        </a:t>
            </a:r>
            <a:r>
              <a:rPr lang="en-US" sz="2200" dirty="0" err="1"/>
              <a:t>System.out.println</a:t>
            </a:r>
            <a:r>
              <a:rPr lang="en-US" sz="2200" dirty="0"/>
              <a:t>(</a:t>
            </a:r>
            <a:r>
              <a:rPr lang="en-US" sz="2200" dirty="0" err="1"/>
              <a:t>helper.getMessage</a:t>
            </a:r>
            <a:r>
              <a:rPr lang="en-US" sz="2200" dirty="0"/>
              <a:t>());</a:t>
            </a:r>
          </a:p>
          <a:p>
            <a:pPr marL="0" indent="0">
              <a:buNone/>
            </a:pPr>
            <a:r>
              <a:rPr lang="en-US" sz="2200" dirty="0"/>
              <a:t>    }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C00000"/>
                </a:solidFill>
              </a:rPr>
              <a:t>2.Helper.java </a:t>
            </a:r>
          </a:p>
          <a:p>
            <a:pPr marL="0" indent="0">
              <a:buNone/>
            </a:pPr>
            <a:r>
              <a:rPr lang="en-US" sz="2200" dirty="0"/>
              <a:t>class Helper {</a:t>
            </a:r>
          </a:p>
          <a:p>
            <a:pPr marL="0" indent="0">
              <a:buNone/>
            </a:pPr>
            <a:r>
              <a:rPr lang="en-US" sz="2200" dirty="0"/>
              <a:t>    public String </a:t>
            </a:r>
            <a:r>
              <a:rPr lang="en-US" sz="2200" dirty="0" err="1"/>
              <a:t>getMessage</a:t>
            </a:r>
            <a:r>
              <a:rPr lang="en-US" sz="2200" dirty="0"/>
              <a:t>() {</a:t>
            </a:r>
          </a:p>
          <a:p>
            <a:pPr marL="0" indent="0">
              <a:buNone/>
            </a:pPr>
            <a:r>
              <a:rPr lang="en-US" sz="2200" dirty="0"/>
              <a:t>        return "Hello from Helper!";</a:t>
            </a:r>
          </a:p>
          <a:p>
            <a:pPr marL="0" indent="0">
              <a:buNone/>
            </a:pPr>
            <a:r>
              <a:rPr lang="en-US" sz="2200" dirty="0"/>
              <a:t>    }</a:t>
            </a:r>
          </a:p>
          <a:p>
            <a:pPr marL="0" indent="0">
              <a:buNone/>
            </a:pPr>
            <a:r>
              <a:rPr lang="en-US" sz="2200" dirty="0"/>
              <a:t>}</a:t>
            </a:r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6384898" y="1049603"/>
            <a:ext cx="491390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I:\Java11&gt;java Main.java</a:t>
            </a:r>
          </a:p>
          <a:p>
            <a:r>
              <a:rPr lang="en-IN" dirty="0"/>
              <a:t>Main.java:3: error: cannot find symbol</a:t>
            </a:r>
          </a:p>
          <a:p>
            <a:r>
              <a:rPr lang="en-IN" dirty="0"/>
              <a:t>        Helper </a:t>
            </a:r>
            <a:r>
              <a:rPr lang="en-IN" dirty="0" err="1"/>
              <a:t>helper</a:t>
            </a:r>
            <a:r>
              <a:rPr lang="en-IN" dirty="0"/>
              <a:t> = new Helper();</a:t>
            </a:r>
          </a:p>
          <a:p>
            <a:r>
              <a:rPr lang="en-IN" dirty="0"/>
              <a:t>        ^</a:t>
            </a:r>
          </a:p>
          <a:p>
            <a:r>
              <a:rPr lang="en-IN" dirty="0"/>
              <a:t>  symbol:   class Helper</a:t>
            </a:r>
          </a:p>
          <a:p>
            <a:r>
              <a:rPr lang="en-IN" dirty="0"/>
              <a:t>  location: class Main</a:t>
            </a:r>
          </a:p>
          <a:p>
            <a:r>
              <a:rPr lang="en-IN" dirty="0"/>
              <a:t>Main.java:3: error: cannot find symbol</a:t>
            </a:r>
          </a:p>
          <a:p>
            <a:r>
              <a:rPr lang="en-IN" dirty="0"/>
              <a:t>        Helper </a:t>
            </a:r>
            <a:r>
              <a:rPr lang="en-IN" dirty="0" err="1"/>
              <a:t>helper</a:t>
            </a:r>
            <a:r>
              <a:rPr lang="en-IN" dirty="0"/>
              <a:t> = new Helper();</a:t>
            </a:r>
          </a:p>
          <a:p>
            <a:r>
              <a:rPr lang="en-IN" dirty="0"/>
              <a:t>                            ^</a:t>
            </a:r>
          </a:p>
          <a:p>
            <a:r>
              <a:rPr lang="en-IN" dirty="0"/>
              <a:t>  symbol:   class Helper</a:t>
            </a:r>
          </a:p>
          <a:p>
            <a:r>
              <a:rPr lang="en-IN" dirty="0"/>
              <a:t>  location: class Main</a:t>
            </a:r>
          </a:p>
          <a:p>
            <a:r>
              <a:rPr lang="en-IN" dirty="0"/>
              <a:t>2 errors</a:t>
            </a:r>
          </a:p>
          <a:p>
            <a:r>
              <a:rPr lang="en-IN" dirty="0"/>
              <a:t>error: compilation </a:t>
            </a:r>
            <a:r>
              <a:rPr lang="en-IN" dirty="0" smtClean="0"/>
              <a:t>failed</a:t>
            </a:r>
          </a:p>
          <a:p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Traditional way to run the Java program</a:t>
            </a:r>
          </a:p>
          <a:p>
            <a:endParaRPr lang="en-IN" dirty="0">
              <a:solidFill>
                <a:srgbClr val="0070C0"/>
              </a:solidFill>
            </a:endParaRPr>
          </a:p>
          <a:p>
            <a:r>
              <a:rPr lang="en-IN" dirty="0">
                <a:solidFill>
                  <a:srgbClr val="0070C0"/>
                </a:solidFill>
              </a:rPr>
              <a:t>I:\Java11&gt;javac Main.java</a:t>
            </a:r>
          </a:p>
          <a:p>
            <a:endParaRPr lang="en-IN" dirty="0">
              <a:solidFill>
                <a:srgbClr val="0070C0"/>
              </a:solidFill>
            </a:endParaRPr>
          </a:p>
          <a:p>
            <a:r>
              <a:rPr lang="en-IN" dirty="0">
                <a:solidFill>
                  <a:srgbClr val="0070C0"/>
                </a:solidFill>
              </a:rPr>
              <a:t>I:\Java11&gt;java Main</a:t>
            </a:r>
          </a:p>
          <a:p>
            <a:r>
              <a:rPr lang="en-IN" dirty="0">
                <a:solidFill>
                  <a:srgbClr val="0070C0"/>
                </a:solidFill>
              </a:rPr>
              <a:t>Hello from Helper!</a:t>
            </a:r>
          </a:p>
        </p:txBody>
      </p:sp>
    </p:spTree>
    <p:extLst>
      <p:ext uri="{BB962C8B-B14F-4D97-AF65-F5344CB8AC3E}">
        <p14:creationId xmlns:p14="http://schemas.microsoft.com/office/powerpoint/2010/main" val="1751722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1040</Words>
  <Application>Microsoft Office PowerPoint</Application>
  <PresentationFormat>Widescreen</PresentationFormat>
  <Paragraphs>157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  Single-File Source-Code Programs in Java 11 and Higher versions</vt:lpstr>
      <vt:lpstr>single file source code programs </vt:lpstr>
      <vt:lpstr>Compiling and Running a java single-file program before and after java 11 </vt:lpstr>
      <vt:lpstr>PowerPoint Presentation</vt:lpstr>
      <vt:lpstr>Execute Java single file  program Without Compilation – Example: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MMS</dc:creator>
  <cp:lastModifiedBy>MMS</cp:lastModifiedBy>
  <cp:revision>62</cp:revision>
  <dcterms:created xsi:type="dcterms:W3CDTF">2023-04-04T05:53:02Z</dcterms:created>
  <dcterms:modified xsi:type="dcterms:W3CDTF">2023-04-14T05:56:43Z</dcterms:modified>
</cp:coreProperties>
</file>