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8"/>
  </p:notesMasterIdLst>
  <p:sldIdLst>
    <p:sldId id="3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3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90" r:id="rId33"/>
    <p:sldId id="291" r:id="rId34"/>
    <p:sldId id="286" r:id="rId35"/>
    <p:sldId id="287" r:id="rId36"/>
    <p:sldId id="288" r:id="rId37"/>
    <p:sldId id="293" r:id="rId38"/>
    <p:sldId id="294" r:id="rId39"/>
    <p:sldId id="296" r:id="rId40"/>
    <p:sldId id="295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44" r:id="rId69"/>
    <p:sldId id="34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5" r:id="rId88"/>
    <p:sldId id="356" r:id="rId89"/>
    <p:sldId id="357" r:id="rId90"/>
    <p:sldId id="358" r:id="rId91"/>
    <p:sldId id="359" r:id="rId92"/>
    <p:sldId id="360" r:id="rId93"/>
    <p:sldId id="361" r:id="rId94"/>
    <p:sldId id="362" r:id="rId95"/>
    <p:sldId id="364" r:id="rId96"/>
    <p:sldId id="366" r:id="rId9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50B80-3424-4E08-85EB-7B5CA84FC3D1}" type="datetimeFigureOut">
              <a:rPr lang="en-US" smtClean="0"/>
              <a:pPr/>
              <a:t>9/8/2022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ECBAD-3871-45F0-A269-28412448F87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8C850-B251-4E26-9572-66E357E689BD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6C749-29FB-4100-A8E3-F47B8F6A9F4E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296BC9-7410-4DE2-AF69-8C1192EEE0B9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812D-48F0-4EF6-9602-C33A84FCEADF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D7DD6-EFF3-4169-BA2A-F466F732ACDC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AB1E4-1357-441C-B14C-1042355B37FB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A39C4-C328-4078-AEF2-59510ADE0731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4BB64-7B19-4B6F-98BD-362AF9D0F080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54838-39B0-40FB-87CF-89F45A643ABC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B57B-1880-4DBB-AE78-4BA2F0469DF8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46FE0-B079-46EE-8B9C-2B4D94272F23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62029-7882-4F4D-97BC-1C658E79C376}" type="datetime1">
              <a:rPr lang="en-US" smtClean="0"/>
              <a:pPr/>
              <a:t>9/8/2022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B459-E48C-4312-A6D4-19718010DE7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</a:t>
            </a:fld>
            <a:endParaRPr lang="en-IN"/>
          </a:p>
        </p:txBody>
      </p:sp>
      <p:sp>
        <p:nvSpPr>
          <p:cNvPr id="5" name="AutoShape 2" descr="Image result for WELCOME PPT SLI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054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PROGRESS IN HARDWARE</a:t>
            </a:r>
          </a:p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First Generation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far as hardware technology is concerned, the first generation used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vacuum tubes and relay memories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interconnected by insulated wires. 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Built with a single CPU which performed serial fixed-point arithmetic using a program counter, branch instructions, and an accumulator.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CPU must be involved in all  memory access and input and output operations.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Machine and assembly languages were used.</a:t>
            </a:r>
          </a:p>
          <a:p>
            <a:pPr algn="just">
              <a:buFontTx/>
              <a:buChar char="-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Eg.,ENIAC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 Generation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second generation was marked by the use of discrete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transistors, diodes, and magnetic ferrite cores,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interconnected by printed circuits.</a:t>
            </a:r>
            <a:endParaRPr lang="en-US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third generation began to use integrated circuits for both logic and memory in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small-scale or medium-scale integration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multilayered printed circuits.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fourth generation used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large-scale or very large-scale integration.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Semiconductor memory replaced core memory as computers moved from the third to the fourth generation.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12</a:t>
            </a:fld>
            <a:endParaRPr lang="en-IN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fifth generation is highlighted by the use of high-density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high-speed processor and memory chips based even more improved VLSI technology.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13</a:t>
            </a:fld>
            <a:endParaRPr lang="en-IN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first generation:-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the architectural and software points of view, first generation computers were built with a single central processing unit which performed serial fixed-point arithmetic using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program counter,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branch instructions, and an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accumulator.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CPU must be involved in all memory access and input/output operations.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Machine or assembly languages were used.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., ENIAC – Electronic Numerical Integrator and Calculator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14</a:t>
            </a:fld>
            <a:endParaRPr lang="en-IN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second generation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Index registers, floating-point arithmetic, multiplexed memory and I/O processors were introduced with second generation computers.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High level languages such as Fortran,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Algol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 and Cobol were introduced along with compilers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subroutine libraries and batch processing monitors.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15</a:t>
            </a:fld>
            <a:endParaRPr lang="en-IN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Register transfer language was developed for systematic design of digital computers.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., IBM 7090, CDC 1604	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third generation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third generation was represented by the IBM/360 -370 series, the CDC 6600/7600 series, Texas instruments ASC(Advanced Scientific Computer)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Microprogrammed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control became popular with this generation.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Pipelining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cache memory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were introduced to close up the speed gag between the CPU and main memory.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17</a:t>
            </a:fld>
            <a:endParaRPr lang="en-IN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idea of multiprogramming was implemented to interleave CPU and I/O activities across multiple user programs.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led to the development of time-sharing operating systems using virtual memory with greater sharing or multiplexing of resources.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18</a:t>
            </a:fld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fourth generation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Parallel computers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various architectures appeared in the fourth generation of computers using shared or distributed memory or optional vector hardware.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Multiprocessing OS, special languages, and compilers were developed for parallelism.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Software tools and environments were created for parallel processing or distributed computing.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., VAX 9000, IBM/ 3090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19</a:t>
            </a:fld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132856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Algerian" panose="04020705040A02060702" pitchFamily="82" charset="0"/>
              </a:rPr>
              <a:t>ADVANCED COMPUTER ARCHITECTURE</a:t>
            </a:r>
            <a:endParaRPr lang="en-IN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5144"/>
            <a:ext cx="7592888" cy="1996330"/>
          </a:xfrm>
        </p:spPr>
        <p:txBody>
          <a:bodyPr>
            <a:normAutofit fontScale="40000" lnSpcReduction="20000"/>
          </a:bodyPr>
          <a:lstStyle/>
          <a:p>
            <a:r>
              <a:rPr lang="en-IN" dirty="0" smtClean="0"/>
              <a:t>		             </a:t>
            </a:r>
            <a:r>
              <a:rPr lang="en-IN" sz="6200" dirty="0" err="1" smtClean="0">
                <a:solidFill>
                  <a:srgbClr val="FF0000"/>
                </a:solidFill>
              </a:rPr>
              <a:t>Dr.</a:t>
            </a:r>
            <a:r>
              <a:rPr lang="en-IN" sz="6200" dirty="0" smtClean="0">
                <a:solidFill>
                  <a:srgbClr val="FF0000"/>
                </a:solidFill>
              </a:rPr>
              <a:t> S. VAAHEEDHA KFATHEEN</a:t>
            </a:r>
          </a:p>
          <a:p>
            <a:r>
              <a:rPr lang="en-IN" sz="6200" dirty="0" smtClean="0">
                <a:solidFill>
                  <a:srgbClr val="FF0000"/>
                </a:solidFill>
              </a:rPr>
              <a:t>	          ASSISTANT PROFESSOR</a:t>
            </a:r>
          </a:p>
          <a:p>
            <a:r>
              <a:rPr lang="en-IN" sz="6200" dirty="0" smtClean="0">
                <a:solidFill>
                  <a:srgbClr val="FF0000"/>
                </a:solidFill>
              </a:rPr>
              <a:t>		                DEPARTMENT OF COMPUTER &amp; IT</a:t>
            </a:r>
          </a:p>
          <a:p>
            <a:r>
              <a:rPr lang="en-IN" sz="6200" dirty="0" smtClean="0">
                <a:solidFill>
                  <a:srgbClr val="FF0000"/>
                </a:solidFill>
              </a:rPr>
              <a:t>                                       JAMAL MOHAMED COLLEGE (A)</a:t>
            </a:r>
          </a:p>
          <a:p>
            <a:r>
              <a:rPr lang="en-IN" sz="6200" dirty="0" smtClean="0">
                <a:solidFill>
                  <a:srgbClr val="FF0000"/>
                </a:solidFill>
              </a:rPr>
              <a:t>              TRICHY – 620 020</a:t>
            </a:r>
            <a:r>
              <a:rPr lang="en-IN" sz="6200" dirty="0" smtClean="0"/>
              <a:t>.</a:t>
            </a:r>
            <a:endParaRPr lang="en-IN" sz="6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fifth generation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Fifth generation computers have just begun to appear.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machines emphasize massively parallel processing  (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MPP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Scalable and latency tolerant architectures are being adopted in MPP systems using VLSI silicon, high density packaging and optical technologies.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 Fifth generation computers are targeted to achieve Teraflops performance by the mid 1990s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Heterogeneous  processing is emerging to solve large scale problems using a network of heterogeneous computers with shared virtual memories.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., Cray Research (MPP)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21</a:t>
            </a:fld>
            <a:endParaRPr lang="en-I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1.1.2 Elements of Modern Computers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Hardware, software and programming elements of a modern computer system are briefly introduced below in the context of parallel processing.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Computing Problems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A modern computers is an integrated system consisting of machine hardware, an instruction set, system software, application programs and user interfaces.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use of a  computer is driven by real-life problems demanding fast and accurate solutions.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on the nature of the problems, the solution may require different computing resources.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numerical problems in science and technology, the solutions demand complex mathematical formulations and tedious integer or floating point computations.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23</a:t>
            </a:fld>
            <a:endParaRPr lang="en-IN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alphanumeric problems in business and government, the solutions demand accurate transactions, large database management, and information retrieval operations.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artificial intelligence problems and solutions demand logic inference and symbolic manipulations.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computing problems have been labeled numerical computing, transaction processing and logical reasoning.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24</a:t>
            </a:fld>
            <a:endParaRPr lang="en-IN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929354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	     Elements of a modern computer system</a:t>
            </a:r>
            <a:endParaRPr lang="en-IN" dirty="0"/>
          </a:p>
        </p:txBody>
      </p:sp>
      <p:sp>
        <p:nvSpPr>
          <p:cNvPr id="6" name="Oval 5"/>
          <p:cNvSpPr/>
          <p:nvPr/>
        </p:nvSpPr>
        <p:spPr>
          <a:xfrm>
            <a:off x="4071934" y="2000240"/>
            <a:ext cx="3286148" cy="335758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6"/>
          <p:cNvSpPr/>
          <p:nvPr/>
        </p:nvSpPr>
        <p:spPr>
          <a:xfrm>
            <a:off x="4643438" y="2571744"/>
            <a:ext cx="2214578" cy="221457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7"/>
          <p:cNvSpPr/>
          <p:nvPr/>
        </p:nvSpPr>
        <p:spPr>
          <a:xfrm>
            <a:off x="5143504" y="3071810"/>
            <a:ext cx="1214446" cy="11430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5286380" y="3286124"/>
            <a:ext cx="92869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Hardware Architecture</a:t>
            </a:r>
            <a:endParaRPr lang="en-IN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5072066" y="264318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O.S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5000628" y="4786322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Application Software</a:t>
            </a:r>
            <a:endParaRPr lang="en-IN" sz="1400" dirty="0"/>
          </a:p>
        </p:txBody>
      </p:sp>
      <p:cxnSp>
        <p:nvCxnSpPr>
          <p:cNvPr id="13" name="Straight Arrow Connector 12"/>
          <p:cNvCxnSpPr>
            <a:stCxn id="6" idx="4"/>
          </p:cNvCxnSpPr>
          <p:nvPr/>
        </p:nvCxnSpPr>
        <p:spPr>
          <a:xfrm rot="5400000">
            <a:off x="5464975" y="5607859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786314" y="5857892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Performance      </a:t>
            </a:r>
          </a:p>
          <a:p>
            <a:r>
              <a:rPr lang="en-US" dirty="0" smtClean="0"/>
              <a:t>      Evaluation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1214414" y="535782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High-Level     </a:t>
            </a:r>
          </a:p>
          <a:p>
            <a:r>
              <a:rPr lang="en-US" dirty="0" smtClean="0"/>
              <a:t>          Languages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857224" y="3214686"/>
            <a:ext cx="2000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Algorithms and Data Structures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714348" y="1643050"/>
            <a:ext cx="16430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</a:p>
          <a:p>
            <a:r>
              <a:rPr lang="en-US" dirty="0" smtClean="0"/>
              <a:t>   Computing    </a:t>
            </a:r>
          </a:p>
          <a:p>
            <a:r>
              <a:rPr lang="en-US" dirty="0" smtClean="0"/>
              <a:t>    Problems</a:t>
            </a:r>
            <a:endParaRPr lang="en-IN" dirty="0"/>
          </a:p>
        </p:txBody>
      </p:sp>
      <p:cxnSp>
        <p:nvCxnSpPr>
          <p:cNvPr id="19" name="Straight Arrow Connector 18"/>
          <p:cNvCxnSpPr>
            <a:stCxn id="17" idx="2"/>
          </p:cNvCxnSpPr>
          <p:nvPr/>
        </p:nvCxnSpPr>
        <p:spPr>
          <a:xfrm rot="16200000" flipH="1">
            <a:off x="1300235" y="2802030"/>
            <a:ext cx="649100" cy="17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108051" y="4465645"/>
            <a:ext cx="1500198" cy="2841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928926" y="4643446"/>
            <a:ext cx="1428760" cy="10001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643174" y="3571876"/>
            <a:ext cx="142876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786050" y="321468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Mapping</a:t>
            </a:r>
            <a:endParaRPr lang="en-IN" dirty="0"/>
          </a:p>
        </p:txBody>
      </p:sp>
      <p:sp>
        <p:nvSpPr>
          <p:cNvPr id="31" name="TextBox 30"/>
          <p:cNvSpPr txBox="1"/>
          <p:nvPr/>
        </p:nvSpPr>
        <p:spPr>
          <a:xfrm>
            <a:off x="1857356" y="435769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Programming</a:t>
            </a:r>
            <a:endParaRPr lang="en-IN" dirty="0"/>
          </a:p>
        </p:txBody>
      </p:sp>
      <p:sp>
        <p:nvSpPr>
          <p:cNvPr id="32" name="TextBox 31"/>
          <p:cNvSpPr txBox="1"/>
          <p:nvPr/>
        </p:nvSpPr>
        <p:spPr>
          <a:xfrm>
            <a:off x="3214678" y="5429264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Binding</a:t>
            </a:r>
          </a:p>
          <a:p>
            <a:r>
              <a:rPr lang="en-US" dirty="0" smtClean="0"/>
              <a:t>(Compile, Load)</a:t>
            </a:r>
            <a:endParaRPr lang="en-IN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25</a:t>
            </a:fld>
            <a:endParaRPr lang="en-IN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Algorithms and data structures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Special algorithms and data structures are needed to specify the computations and communications involved in computing problems.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numerical algorithms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deterministic, using regularly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structured data.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Symbolic processing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may use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heuristic or nondeterministic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searches over large knowledge base.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Hardware Resources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 modern computer system demonstrates its power through coordinated efforts by hardware resources, an operating system and application software.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Processors, memory and peripheral devices form the hardware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core of a computer system.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Special hardware interfaces are often built into I/O devices,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such as terminals, workstations, optical page scanners, magnetic ink character recognizers, modems, file servers, voice data entry, printers, and plotter.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These peripherals are connected to mainframe computers directly or through local or wide area networks.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addition, software interface programs are needed.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software interfaces include file transfer systems, editors, word processors, device drivers, interrupt handlers, network communication programs etc.,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28</a:t>
            </a:fld>
            <a:endParaRPr lang="en-IN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Operating System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effective operating system manages the allocation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deallocation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resources during the execution of user programs.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Mapping is a bidirectional process matching algorithmic structure with hardware architecture and vice versa.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Efficient mapping will benefit the programmer and produce better source codes.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mapping of algorithmic and data structures onto the machine architecture includes processor scheduling, memory maps,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interprocessor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communications, etc.,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activities are usually architecture-dependent.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29</a:t>
            </a:fld>
            <a:endParaRPr lang="en-I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UNIT I – PARALLEL COMPUTER MODELS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 STATE OF COMPUTING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Modern computers are equipped with powerful hardware facilities driven by extensive software packages.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assess state-of-art computing, first review historical milestones in the development of computers.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</a:t>
            </a:fld>
            <a:endParaRPr lang="en-IN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Parallelism can be exploited at algorithm design time, at program time, at compile time and at run time.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Techniques for exploiting parallelism at these levels form the core of parallel processing technology.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 Software Support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Software support is needed for the development of efficient programs in high-level languages.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source code written in a HLL must be first translated into object code by an optimizing complier.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compiler assigns variables to registers or to memory words and reserves functional units for operators.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 assembler is used to translate the compiled object code into machine code which can be recognized by the machine hardware.</a:t>
            </a:r>
          </a:p>
          <a:p>
            <a:pPr algn="just">
              <a:buFontTx/>
              <a:buChar char="-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loader is used to initiate the program execution through the OS kernel.</a:t>
            </a:r>
            <a:endParaRPr lang="en-IN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31</a:t>
            </a:fld>
            <a:endParaRPr lang="en-IN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Compiler support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There are three compiler upgrade approaches: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preprocessor,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precompiler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and parallelizing compiler.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preprecessor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uses a sequential compiler and a low-level library of the target computer to implement high level parallel constructs.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precompiler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approach requires some program flow analysis, dependence checking and limited optimizations toward parallelism detection.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32</a:t>
            </a:fld>
            <a:endParaRPr lang="en-IN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third approach demands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fully developed parallelizing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vectorizing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compiler which can automatically detect parallelism in source code and transform sequential codes into parallel constructs.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efficiency of the binding process depends on the effectiveness of the preprocessor,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precompiler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prallelizing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complier, the loader, and the OS support.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33</a:t>
            </a:fld>
            <a:endParaRPr lang="en-IN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1.1.3 Evolution of Computer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study of computer architecture involves both hardware organization and programming/software requirements.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seen by an assembly language programmer, computer architecture is abstracted by its instruction set, which includes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opcode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addressing modes, registers, virtual memory etc.,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34</a:t>
            </a:fld>
            <a:endParaRPr lang="en-IN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From the hardware implementation point of view, the abstract machine is organized with CPUs, caches, buses, microcode, pipelines, physical memory, etc.,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35</a:t>
            </a:fld>
            <a:endParaRPr lang="en-IN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Lookahead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Parallelism and Pipelining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Lookahead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techniques were introduced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prefetch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instructions in order to overlap.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I/E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operations and to enable functional parallelism.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 parallelism was supported by two approaches:</a:t>
            </a:r>
          </a:p>
          <a:p>
            <a:pPr lvl="1"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One is to use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multiple functional units simultaneously</a:t>
            </a:r>
          </a:p>
          <a:p>
            <a:pPr lvl="1"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other is to practice pipelining at various processing levels.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36</a:t>
            </a:fld>
            <a:endParaRPr lang="en-IN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Flynn’s Classification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Michael Flynn (1972) introduced a classification of various computer architecture based on notions of instructions and data streams.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Conventional sequential machines are called SISD ( Single Instruction stream over a single data stream) computers.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37</a:t>
            </a:fld>
            <a:endParaRPr lang="en-IN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Vector computers are equipped with scalar and vector hardware or appear as SIMD  ( single instruction stream over multiple data streams) machines.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 computers are reserved for MIMD (multiple instruction streams over multiple data streams) machines.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MISD ( multiple instruction streams and a single data stream) machines.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same data stream flows through a linear array of processors executing different instruction streams.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architecture is also known as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systolic arrays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fro pipelined execution of specific algorithms.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38</a:t>
            </a:fld>
            <a:endParaRPr lang="en-IN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the four machine models, most parallel computers build in the past assumed the MIMD model for general purpose computations.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SIMD and MISD models are more suitable for special purpose computations.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this reason, MIMD is the most popular model, SIMD next, and the least popular model being applied in commercial machines.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39</a:t>
            </a:fld>
            <a:endParaRPr lang="en-IN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1.1.1 Computer Development Milestones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Computers have gone through two major stages of development:</a:t>
            </a:r>
          </a:p>
          <a:p>
            <a:pPr lvl="2"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mechanical</a:t>
            </a:r>
          </a:p>
          <a:p>
            <a:pPr lvl="2"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electronic</a:t>
            </a:r>
          </a:p>
          <a:p>
            <a:pPr lvl="1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Prior to 1945 computers were made with mechanical or electromechanical parts.</a:t>
            </a:r>
          </a:p>
          <a:p>
            <a:pPr lvl="1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earliest mechanical computer can be traced back to 500 BC in the form of the abacus used in China.	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Parallel/ Vector Computers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Intrinsic parallel computers are those that execute programs in MIMD mode.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two major classes of parallel computers, namely,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shared memory multiprocessors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message passing </a:t>
            </a:r>
            <a:r>
              <a:rPr lang="en-US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multicomputers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major distinction between multiprocessors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multicomputers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lies in memory sharing and the mechanisms used for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interprocessor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communication.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40</a:t>
            </a:fld>
            <a:endParaRPr lang="en-IN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processors in a multiprocessor system communicate with each other through shared variables in a common memory.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computer node in a multicomputer system has a local memory, unshared with other nodes. 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Interprocessor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communication is done through message passing among the nodes.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41</a:t>
            </a:fld>
            <a:endParaRPr lang="en-IN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Explicit vector instructions were introduced with the appearance of vector processors.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vector processor is equipped with multiple vector pipelines that can be concurrently used under hardware or firmware control.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are two families of pipelines vector processors</a:t>
            </a:r>
          </a:p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Memory-to-memory architecture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supports the pipelined flow of vector operands directly from the memory to pipelines and then back to the memory.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42</a:t>
            </a:fld>
            <a:endParaRPr lang="en-IN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Register-to-register architecture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uses vector registers to interface between the memory and functional pipelines.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important branch of the architecture tree consists of the SIMD computers for synchronized vector processing.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SIMD computing is achieved through the use of an array of processing elements synchronized by the same controller.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Associative memory can be used to build SIMD associative processors.</a:t>
            </a:r>
          </a:p>
          <a:p>
            <a:pPr algn="just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43</a:t>
            </a:fld>
            <a:endParaRPr lang="en-IN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SISD </a:t>
            </a:r>
            <a:r>
              <a:rPr lang="en-US" dirty="0" err="1" smtClean="0"/>
              <a:t>uniprocessor</a:t>
            </a:r>
            <a:r>
              <a:rPr lang="en-US" dirty="0" smtClean="0"/>
              <a:t> architecture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Where,</a:t>
            </a:r>
          </a:p>
          <a:p>
            <a:pPr lvl="1"/>
            <a:r>
              <a:rPr lang="en-US" dirty="0" smtClean="0"/>
              <a:t>IS – Instruction Stream</a:t>
            </a:r>
          </a:p>
          <a:p>
            <a:pPr lvl="1"/>
            <a:r>
              <a:rPr lang="en-US" dirty="0" smtClean="0"/>
              <a:t>DS – Data Stream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44</a:t>
            </a:fld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2000232" y="3571876"/>
            <a:ext cx="1143008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2143108" y="3643314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Control Unit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4143372" y="3571876"/>
            <a:ext cx="1143008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6572264" y="3571876"/>
            <a:ext cx="1143008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4143372" y="3643314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Processing Unit</a:t>
            </a:r>
            <a:endParaRPr lang="en-IN" dirty="0"/>
          </a:p>
        </p:txBody>
      </p:sp>
      <p:sp>
        <p:nvSpPr>
          <p:cNvPr id="13" name="TextBox 12"/>
          <p:cNvSpPr txBox="1"/>
          <p:nvPr/>
        </p:nvSpPr>
        <p:spPr>
          <a:xfrm>
            <a:off x="6572264" y="357187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Memory Unit</a:t>
            </a:r>
            <a:endParaRPr lang="en-IN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00166" y="3714752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143240" y="3714752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500166" y="4071942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286380" y="3786190"/>
            <a:ext cx="128588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1214414" y="342900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715272" y="378619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7964511" y="3464719"/>
            <a:ext cx="64373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1500166" y="3143248"/>
            <a:ext cx="67866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857620" y="2714620"/>
            <a:ext cx="2000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Instruction Stream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571472" y="3929066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I/O</a:t>
            </a:r>
            <a:endParaRPr lang="en-IN" dirty="0"/>
          </a:p>
        </p:txBody>
      </p:sp>
      <p:sp>
        <p:nvSpPr>
          <p:cNvPr id="42" name="TextBox 41"/>
          <p:cNvSpPr txBox="1"/>
          <p:nvPr/>
        </p:nvSpPr>
        <p:spPr>
          <a:xfrm>
            <a:off x="5429256" y="342900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DS</a:t>
            </a:r>
            <a:endParaRPr lang="en-IN" dirty="0"/>
          </a:p>
        </p:txBody>
      </p:sp>
      <p:sp>
        <p:nvSpPr>
          <p:cNvPr id="43" name="TextBox 42"/>
          <p:cNvSpPr txBox="1"/>
          <p:nvPr/>
        </p:nvSpPr>
        <p:spPr>
          <a:xfrm>
            <a:off x="3143240" y="335756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IS</a:t>
            </a:r>
            <a:endParaRPr lang="en-IN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SIMD architecture ( with distributed memory)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      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45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643042" y="3143248"/>
            <a:ext cx="785818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1785918" y="321468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5143504" y="4143380"/>
            <a:ext cx="785818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214678" y="4214818"/>
            <a:ext cx="785818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5143504" y="2000240"/>
            <a:ext cx="785818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Rectangle 9"/>
          <p:cNvSpPr/>
          <p:nvPr/>
        </p:nvSpPr>
        <p:spPr>
          <a:xfrm>
            <a:off x="3214678" y="2000240"/>
            <a:ext cx="785818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3214678" y="207167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sp>
        <p:nvSpPr>
          <p:cNvPr id="15" name="TextBox 14"/>
          <p:cNvSpPr txBox="1"/>
          <p:nvPr/>
        </p:nvSpPr>
        <p:spPr>
          <a:xfrm>
            <a:off x="3214678" y="4286256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5143504" y="421481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LM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5143504" y="207167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LM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cxnSp>
        <p:nvCxnSpPr>
          <p:cNvPr id="24" name="Straight Arrow Connector 23"/>
          <p:cNvCxnSpPr>
            <a:endCxn id="5" idx="1"/>
          </p:cNvCxnSpPr>
          <p:nvPr/>
        </p:nvCxnSpPr>
        <p:spPr>
          <a:xfrm flipV="1">
            <a:off x="1142976" y="3393281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714612" y="4429132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2714612" y="2214554"/>
            <a:ext cx="500066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1571604" y="3357562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2428860" y="3286124"/>
            <a:ext cx="357190" cy="3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0" idx="3"/>
            <a:endCxn id="17" idx="1"/>
          </p:cNvCxnSpPr>
          <p:nvPr/>
        </p:nvCxnSpPr>
        <p:spPr>
          <a:xfrm>
            <a:off x="4000496" y="2250273"/>
            <a:ext cx="1143008" cy="60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929322" y="2214554"/>
            <a:ext cx="1143008" cy="60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5929322" y="4429132"/>
            <a:ext cx="1143008" cy="60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000496" y="4429132"/>
            <a:ext cx="1143008" cy="607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857224" y="307181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IS</a:t>
            </a:r>
            <a:endParaRPr lang="en-IN" dirty="0"/>
          </a:p>
        </p:txBody>
      </p:sp>
      <p:sp>
        <p:nvSpPr>
          <p:cNvPr id="39" name="TextBox 38"/>
          <p:cNvSpPr txBox="1"/>
          <p:nvPr/>
        </p:nvSpPr>
        <p:spPr>
          <a:xfrm>
            <a:off x="2786050" y="307181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dirty="0"/>
          </a:p>
        </p:txBody>
      </p:sp>
      <p:sp>
        <p:nvSpPr>
          <p:cNvPr id="40" name="TextBox 39"/>
          <p:cNvSpPr txBox="1"/>
          <p:nvPr/>
        </p:nvSpPr>
        <p:spPr>
          <a:xfrm>
            <a:off x="4143372" y="228599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DS</a:t>
            </a:r>
            <a:endParaRPr lang="en-IN" dirty="0"/>
          </a:p>
        </p:txBody>
      </p:sp>
      <p:sp>
        <p:nvSpPr>
          <p:cNvPr id="41" name="TextBox 40"/>
          <p:cNvSpPr txBox="1"/>
          <p:nvPr/>
        </p:nvSpPr>
        <p:spPr>
          <a:xfrm>
            <a:off x="4143372" y="407194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DS</a:t>
            </a:r>
            <a:endParaRPr lang="en-IN" dirty="0"/>
          </a:p>
        </p:txBody>
      </p:sp>
      <p:sp>
        <p:nvSpPr>
          <p:cNvPr id="42" name="TextBox 41"/>
          <p:cNvSpPr txBox="1"/>
          <p:nvPr/>
        </p:nvSpPr>
        <p:spPr>
          <a:xfrm>
            <a:off x="6000760" y="407194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DS</a:t>
            </a:r>
            <a:endParaRPr lang="en-IN" dirty="0"/>
          </a:p>
        </p:txBody>
      </p:sp>
      <p:sp>
        <p:nvSpPr>
          <p:cNvPr id="43" name="TextBox 42"/>
          <p:cNvSpPr txBox="1"/>
          <p:nvPr/>
        </p:nvSpPr>
        <p:spPr>
          <a:xfrm>
            <a:off x="6072198" y="22145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DS</a:t>
            </a:r>
            <a:endParaRPr lang="en-IN" dirty="0"/>
          </a:p>
        </p:txBody>
      </p:sp>
      <p:sp>
        <p:nvSpPr>
          <p:cNvPr id="44" name="Right Brace 43"/>
          <p:cNvSpPr/>
          <p:nvPr/>
        </p:nvSpPr>
        <p:spPr>
          <a:xfrm>
            <a:off x="7072330" y="2071678"/>
            <a:ext cx="642942" cy="25003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TextBox 44"/>
          <p:cNvSpPr txBox="1"/>
          <p:nvPr/>
        </p:nvSpPr>
        <p:spPr>
          <a:xfrm>
            <a:off x="7858148" y="2643182"/>
            <a:ext cx="12858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sets loaded from host</a:t>
            </a:r>
            <a:endParaRPr lang="en-IN" dirty="0"/>
          </a:p>
        </p:txBody>
      </p:sp>
      <p:sp>
        <p:nvSpPr>
          <p:cNvPr id="46" name="TextBox 45"/>
          <p:cNvSpPr txBox="1"/>
          <p:nvPr/>
        </p:nvSpPr>
        <p:spPr>
          <a:xfrm>
            <a:off x="0" y="3429000"/>
            <a:ext cx="2143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 loaded from host</a:t>
            </a:r>
            <a:endParaRPr lang="en-IN" dirty="0"/>
          </a:p>
        </p:txBody>
      </p:sp>
      <p:sp>
        <p:nvSpPr>
          <p:cNvPr id="47" name="TextBox 46"/>
          <p:cNvSpPr txBox="1"/>
          <p:nvPr/>
        </p:nvSpPr>
        <p:spPr>
          <a:xfrm>
            <a:off x="3357554" y="2643182"/>
            <a:ext cx="5000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  <p:sp>
        <p:nvSpPr>
          <p:cNvPr id="48" name="TextBox 47"/>
          <p:cNvSpPr txBox="1"/>
          <p:nvPr/>
        </p:nvSpPr>
        <p:spPr>
          <a:xfrm>
            <a:off x="5286380" y="2428868"/>
            <a:ext cx="50006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en-IN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MIMD architecture (with shared memory)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46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714480" y="2714620"/>
            <a:ext cx="85725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1785918" y="278605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sp>
        <p:nvSpPr>
          <p:cNvPr id="7" name="Rectangle 6"/>
          <p:cNvSpPr/>
          <p:nvPr/>
        </p:nvSpPr>
        <p:spPr>
          <a:xfrm>
            <a:off x="3786182" y="4572008"/>
            <a:ext cx="85725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Rectangle 7"/>
          <p:cNvSpPr/>
          <p:nvPr/>
        </p:nvSpPr>
        <p:spPr>
          <a:xfrm>
            <a:off x="3714744" y="2714620"/>
            <a:ext cx="85725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Rectangle 8"/>
          <p:cNvSpPr/>
          <p:nvPr/>
        </p:nvSpPr>
        <p:spPr>
          <a:xfrm>
            <a:off x="1785918" y="4572008"/>
            <a:ext cx="857256" cy="5715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/>
          <p:cNvSpPr txBox="1"/>
          <p:nvPr/>
        </p:nvSpPr>
        <p:spPr>
          <a:xfrm>
            <a:off x="1785918" y="46434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3857620" y="464344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PU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3643306" y="271462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cxnSp>
        <p:nvCxnSpPr>
          <p:cNvPr id="14" name="Straight Arrow Connector 13"/>
          <p:cNvCxnSpPr>
            <a:stCxn id="6" idx="3"/>
          </p:cNvCxnSpPr>
          <p:nvPr/>
        </p:nvCxnSpPr>
        <p:spPr>
          <a:xfrm>
            <a:off x="2571736" y="2970724"/>
            <a:ext cx="1143008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643174" y="4857760"/>
            <a:ext cx="1143008" cy="29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3"/>
          </p:cNvCxnSpPr>
          <p:nvPr/>
        </p:nvCxnSpPr>
        <p:spPr>
          <a:xfrm>
            <a:off x="4572000" y="3000372"/>
            <a:ext cx="571504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643438" y="4857760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285852" y="4714884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214414" y="3143248"/>
            <a:ext cx="500066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1357290" y="278605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428728" y="4929198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5400000" flipH="1" flipV="1">
            <a:off x="1214414" y="257174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 flipH="1" flipV="1">
            <a:off x="1215208" y="5142718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5143504" y="2857496"/>
            <a:ext cx="1071570" cy="2286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TextBox 35"/>
          <p:cNvSpPr txBox="1"/>
          <p:nvPr/>
        </p:nvSpPr>
        <p:spPr>
          <a:xfrm>
            <a:off x="5143504" y="3071810"/>
            <a:ext cx="10001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Shared Memory</a:t>
            </a:r>
            <a:endParaRPr lang="en-IN" dirty="0"/>
          </a:p>
        </p:txBody>
      </p:sp>
      <p:cxnSp>
        <p:nvCxnSpPr>
          <p:cNvPr id="38" name="Straight Connector 37"/>
          <p:cNvCxnSpPr/>
          <p:nvPr/>
        </p:nvCxnSpPr>
        <p:spPr>
          <a:xfrm>
            <a:off x="6215074" y="3071810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215074" y="4929198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1428728" y="2357430"/>
            <a:ext cx="535785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428728" y="5357826"/>
            <a:ext cx="542928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465107" y="2750339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6608777" y="5178437"/>
            <a:ext cx="50006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643174" y="292893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dirty="0"/>
          </a:p>
        </p:txBody>
      </p:sp>
      <p:sp>
        <p:nvSpPr>
          <p:cNvPr id="50" name="TextBox 49"/>
          <p:cNvSpPr txBox="1"/>
          <p:nvPr/>
        </p:nvSpPr>
        <p:spPr>
          <a:xfrm>
            <a:off x="2714612" y="450057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dirty="0"/>
          </a:p>
        </p:txBody>
      </p:sp>
      <p:sp>
        <p:nvSpPr>
          <p:cNvPr id="51" name="TextBox 50"/>
          <p:cNvSpPr txBox="1"/>
          <p:nvPr/>
        </p:nvSpPr>
        <p:spPr>
          <a:xfrm>
            <a:off x="4500562" y="300037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DS</a:t>
            </a:r>
            <a:endParaRPr lang="en-IN" dirty="0"/>
          </a:p>
        </p:txBody>
      </p:sp>
      <p:sp>
        <p:nvSpPr>
          <p:cNvPr id="52" name="TextBox 51"/>
          <p:cNvSpPr txBox="1"/>
          <p:nvPr/>
        </p:nvSpPr>
        <p:spPr>
          <a:xfrm>
            <a:off x="4643438" y="4500570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DS</a:t>
            </a:r>
            <a:endParaRPr lang="en-IN" dirty="0"/>
          </a:p>
        </p:txBody>
      </p:sp>
      <p:sp>
        <p:nvSpPr>
          <p:cNvPr id="53" name="TextBox 52"/>
          <p:cNvSpPr txBox="1"/>
          <p:nvPr/>
        </p:nvSpPr>
        <p:spPr>
          <a:xfrm>
            <a:off x="1357290" y="492919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dirty="0"/>
          </a:p>
        </p:txBody>
      </p:sp>
      <p:sp>
        <p:nvSpPr>
          <p:cNvPr id="54" name="TextBox 53"/>
          <p:cNvSpPr txBox="1"/>
          <p:nvPr/>
        </p:nvSpPr>
        <p:spPr>
          <a:xfrm>
            <a:off x="1357290" y="242886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dirty="0"/>
          </a:p>
        </p:txBody>
      </p:sp>
      <p:sp>
        <p:nvSpPr>
          <p:cNvPr id="55" name="TextBox 54"/>
          <p:cNvSpPr txBox="1"/>
          <p:nvPr/>
        </p:nvSpPr>
        <p:spPr>
          <a:xfrm>
            <a:off x="0" y="3000372"/>
            <a:ext cx="13572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I/O</a:t>
            </a:r>
            <a:endParaRPr lang="en-IN" dirty="0"/>
          </a:p>
        </p:txBody>
      </p:sp>
      <p:sp>
        <p:nvSpPr>
          <p:cNvPr id="56" name="TextBox 55"/>
          <p:cNvSpPr txBox="1"/>
          <p:nvPr/>
        </p:nvSpPr>
        <p:spPr>
          <a:xfrm>
            <a:off x="214282" y="450057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I/O</a:t>
            </a:r>
            <a:endParaRPr lang="en-IN" dirty="0"/>
          </a:p>
        </p:txBody>
      </p:sp>
      <p:sp>
        <p:nvSpPr>
          <p:cNvPr id="57" name="TextBox 56"/>
          <p:cNvSpPr txBox="1"/>
          <p:nvPr/>
        </p:nvSpPr>
        <p:spPr>
          <a:xfrm>
            <a:off x="1857356" y="3357562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58" name="TextBox 57"/>
          <p:cNvSpPr txBox="1"/>
          <p:nvPr/>
        </p:nvSpPr>
        <p:spPr>
          <a:xfrm>
            <a:off x="3857620" y="3286124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  <a:endParaRPr lang="en-IN" dirty="0"/>
          </a:p>
        </p:txBody>
      </p:sp>
      <p:sp>
        <p:nvSpPr>
          <p:cNvPr id="59" name="TextBox 58"/>
          <p:cNvSpPr txBox="1"/>
          <p:nvPr/>
        </p:nvSpPr>
        <p:spPr>
          <a:xfrm>
            <a:off x="6357950" y="3500438"/>
            <a:ext cx="571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  <a:endParaRPr lang="en-IN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MISD architecture (the systolic array)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2" y="1643066"/>
            <a:ext cx="8229600" cy="4525963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47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928662" y="3286124"/>
            <a:ext cx="1214446" cy="192882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928662" y="3357562"/>
            <a:ext cx="114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Memory</a:t>
            </a:r>
          </a:p>
          <a:p>
            <a:r>
              <a:rPr lang="en-US" dirty="0" smtClean="0"/>
              <a:t>( program and data)</a:t>
            </a:r>
            <a:endParaRPr lang="en-IN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H="1" flipV="1">
            <a:off x="571472" y="2786058"/>
            <a:ext cx="100013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 flipH="1" flipV="1">
            <a:off x="1643042" y="3071810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rot="5400000" flipH="1" flipV="1">
            <a:off x="1285853" y="2928933"/>
            <a:ext cx="714380" cy="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57356" y="285749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2928926" y="3071810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4357686" y="3000372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7072330" y="3143248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7143768" y="4714884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4357686" y="4786322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2928926" y="4786322"/>
            <a:ext cx="642942" cy="42862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000364" y="2928934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928662" y="5500702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1464447" y="539354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643042" y="5500702"/>
            <a:ext cx="6572296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1" idx="3"/>
          </p:cNvCxnSpPr>
          <p:nvPr/>
        </p:nvCxnSpPr>
        <p:spPr>
          <a:xfrm>
            <a:off x="7786710" y="492919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7929586" y="5214950"/>
            <a:ext cx="57150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8" idx="2"/>
            <a:endCxn id="23" idx="0"/>
          </p:cNvCxnSpPr>
          <p:nvPr/>
        </p:nvCxnSpPr>
        <p:spPr>
          <a:xfrm rot="5400000">
            <a:off x="2607455" y="414338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5400000">
            <a:off x="4072728" y="414258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6787372" y="4142586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715140" y="492919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5000628" y="500063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23" idx="3"/>
            <a:endCxn id="22" idx="1"/>
          </p:cNvCxnSpPr>
          <p:nvPr/>
        </p:nvCxnSpPr>
        <p:spPr>
          <a:xfrm>
            <a:off x="3571868" y="500063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23" idx="1"/>
          </p:cNvCxnSpPr>
          <p:nvPr/>
        </p:nvCxnSpPr>
        <p:spPr>
          <a:xfrm>
            <a:off x="2143108" y="5000636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071538" y="2285992"/>
            <a:ext cx="635798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643042" y="2571744"/>
            <a:ext cx="307183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endCxn id="19" idx="0"/>
          </p:cNvCxnSpPr>
          <p:nvPr/>
        </p:nvCxnSpPr>
        <p:spPr>
          <a:xfrm rot="5400000">
            <a:off x="4482703" y="2768199"/>
            <a:ext cx="42862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20" idx="0"/>
          </p:cNvCxnSpPr>
          <p:nvPr/>
        </p:nvCxnSpPr>
        <p:spPr>
          <a:xfrm rot="5400000">
            <a:off x="6983034" y="2696762"/>
            <a:ext cx="857254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2928926" y="307181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sp>
        <p:nvSpPr>
          <p:cNvPr id="67" name="TextBox 66"/>
          <p:cNvSpPr txBox="1"/>
          <p:nvPr/>
        </p:nvSpPr>
        <p:spPr>
          <a:xfrm>
            <a:off x="3286116" y="400050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baseline="-25000" dirty="0"/>
          </a:p>
        </p:txBody>
      </p:sp>
      <p:sp>
        <p:nvSpPr>
          <p:cNvPr id="68" name="TextBox 67"/>
          <p:cNvSpPr txBox="1"/>
          <p:nvPr/>
        </p:nvSpPr>
        <p:spPr>
          <a:xfrm>
            <a:off x="7143768" y="471488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PU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69" name="TextBox 68"/>
          <p:cNvSpPr txBox="1"/>
          <p:nvPr/>
        </p:nvSpPr>
        <p:spPr>
          <a:xfrm>
            <a:off x="7072330" y="314324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CU</a:t>
            </a:r>
            <a:r>
              <a:rPr lang="en-US" baseline="-25000" dirty="0" err="1" smtClean="0"/>
              <a:t>n</a:t>
            </a:r>
            <a:endParaRPr lang="en-IN" baseline="-25000" dirty="0"/>
          </a:p>
        </p:txBody>
      </p:sp>
      <p:sp>
        <p:nvSpPr>
          <p:cNvPr id="70" name="TextBox 69"/>
          <p:cNvSpPr txBox="1"/>
          <p:nvPr/>
        </p:nvSpPr>
        <p:spPr>
          <a:xfrm>
            <a:off x="4357686" y="3000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</a:t>
            </a:r>
            <a:r>
              <a:rPr lang="en-US" baseline="-25000" dirty="0" smtClean="0"/>
              <a:t>2</a:t>
            </a:r>
            <a:endParaRPr lang="en-IN" baseline="-25000" dirty="0"/>
          </a:p>
        </p:txBody>
      </p:sp>
      <p:sp>
        <p:nvSpPr>
          <p:cNvPr id="71" name="TextBox 70"/>
          <p:cNvSpPr txBox="1"/>
          <p:nvPr/>
        </p:nvSpPr>
        <p:spPr>
          <a:xfrm>
            <a:off x="2928926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</a:t>
            </a:r>
            <a:r>
              <a:rPr lang="en-US" baseline="-25000" dirty="0" smtClean="0"/>
              <a:t>1</a:t>
            </a:r>
            <a:endParaRPr lang="en-IN" baseline="-25000" dirty="0"/>
          </a:p>
        </p:txBody>
      </p:sp>
      <p:sp>
        <p:nvSpPr>
          <p:cNvPr id="72" name="TextBox 71"/>
          <p:cNvSpPr txBox="1"/>
          <p:nvPr/>
        </p:nvSpPr>
        <p:spPr>
          <a:xfrm>
            <a:off x="4429124" y="478632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</a:t>
            </a:r>
            <a:r>
              <a:rPr lang="en-US" baseline="-25000" dirty="0" smtClean="0"/>
              <a:t>2</a:t>
            </a:r>
            <a:endParaRPr lang="en-IN" baseline="-25000" dirty="0"/>
          </a:p>
        </p:txBody>
      </p:sp>
      <p:sp>
        <p:nvSpPr>
          <p:cNvPr id="73" name="TextBox 72"/>
          <p:cNvSpPr txBox="1"/>
          <p:nvPr/>
        </p:nvSpPr>
        <p:spPr>
          <a:xfrm>
            <a:off x="500034" y="28574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IS</a:t>
            </a:r>
            <a:endParaRPr lang="en-IN" baseline="-25000" dirty="0"/>
          </a:p>
        </p:txBody>
      </p:sp>
      <p:sp>
        <p:nvSpPr>
          <p:cNvPr id="74" name="TextBox 73"/>
          <p:cNvSpPr txBox="1"/>
          <p:nvPr/>
        </p:nvSpPr>
        <p:spPr>
          <a:xfrm>
            <a:off x="1857356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baseline="-25000" dirty="0"/>
          </a:p>
        </p:txBody>
      </p:sp>
      <p:sp>
        <p:nvSpPr>
          <p:cNvPr id="75" name="TextBox 74"/>
          <p:cNvSpPr txBox="1"/>
          <p:nvPr/>
        </p:nvSpPr>
        <p:spPr>
          <a:xfrm>
            <a:off x="4714876" y="400050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baseline="-25000" dirty="0"/>
          </a:p>
        </p:txBody>
      </p:sp>
      <p:sp>
        <p:nvSpPr>
          <p:cNvPr id="76" name="TextBox 75"/>
          <p:cNvSpPr txBox="1"/>
          <p:nvPr/>
        </p:nvSpPr>
        <p:spPr>
          <a:xfrm>
            <a:off x="7358082" y="392906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</a:t>
            </a:r>
            <a:endParaRPr lang="en-IN" baseline="-25000" dirty="0"/>
          </a:p>
        </p:txBody>
      </p:sp>
      <p:sp>
        <p:nvSpPr>
          <p:cNvPr id="77" name="TextBox 76"/>
          <p:cNvSpPr txBox="1"/>
          <p:nvPr/>
        </p:nvSpPr>
        <p:spPr>
          <a:xfrm>
            <a:off x="4286248" y="557214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DS</a:t>
            </a:r>
            <a:endParaRPr lang="en-IN" baseline="-25000" dirty="0"/>
          </a:p>
        </p:txBody>
      </p:sp>
      <p:sp>
        <p:nvSpPr>
          <p:cNvPr id="78" name="TextBox 77"/>
          <p:cNvSpPr txBox="1"/>
          <p:nvPr/>
        </p:nvSpPr>
        <p:spPr>
          <a:xfrm>
            <a:off x="3643306" y="46434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DS</a:t>
            </a:r>
            <a:endParaRPr lang="en-IN" baseline="-25000" dirty="0"/>
          </a:p>
        </p:txBody>
      </p:sp>
      <p:sp>
        <p:nvSpPr>
          <p:cNvPr id="79" name="TextBox 78"/>
          <p:cNvSpPr txBox="1"/>
          <p:nvPr/>
        </p:nvSpPr>
        <p:spPr>
          <a:xfrm>
            <a:off x="2143108" y="464344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DS</a:t>
            </a:r>
            <a:endParaRPr lang="en-IN" baseline="-25000" dirty="0"/>
          </a:p>
        </p:txBody>
      </p:sp>
      <p:sp>
        <p:nvSpPr>
          <p:cNvPr id="80" name="TextBox 79"/>
          <p:cNvSpPr txBox="1"/>
          <p:nvPr/>
        </p:nvSpPr>
        <p:spPr>
          <a:xfrm>
            <a:off x="5072066" y="45720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DS</a:t>
            </a:r>
            <a:endParaRPr lang="en-IN" baseline="-25000" dirty="0"/>
          </a:p>
        </p:txBody>
      </p:sp>
      <p:sp>
        <p:nvSpPr>
          <p:cNvPr id="81" name="TextBox 80"/>
          <p:cNvSpPr txBox="1"/>
          <p:nvPr/>
        </p:nvSpPr>
        <p:spPr>
          <a:xfrm>
            <a:off x="714348" y="578645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</a:t>
            </a:r>
            <a:r>
              <a:rPr lang="en-US" dirty="0" err="1" smtClean="0"/>
              <a:t>i/O</a:t>
            </a:r>
            <a:endParaRPr lang="en-IN" baseline="-250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Flynn’s classification of computer architectures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48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428860" y="2000240"/>
            <a:ext cx="3500462" cy="30718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2714612" y="200024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Applications</a:t>
            </a:r>
            <a:endParaRPr lang="en-IN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428860" y="2500306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428860" y="3071810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28860" y="3571876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428860" y="4071942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28860" y="4572008"/>
            <a:ext cx="35004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86050" y="257174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Programming Environment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2786050" y="3143248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Language Supported</a:t>
            </a:r>
            <a:endParaRPr lang="en-IN" dirty="0"/>
          </a:p>
        </p:txBody>
      </p:sp>
      <p:sp>
        <p:nvSpPr>
          <p:cNvPr id="15" name="TextBox 14"/>
          <p:cNvSpPr txBox="1"/>
          <p:nvPr/>
        </p:nvSpPr>
        <p:spPr>
          <a:xfrm>
            <a:off x="2714612" y="364331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Communication Model</a:t>
            </a:r>
            <a:endParaRPr lang="en-IN" dirty="0"/>
          </a:p>
        </p:txBody>
      </p:sp>
      <p:sp>
        <p:nvSpPr>
          <p:cNvPr id="16" name="TextBox 15"/>
          <p:cNvSpPr txBox="1"/>
          <p:nvPr/>
        </p:nvSpPr>
        <p:spPr>
          <a:xfrm>
            <a:off x="2857488" y="414338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Addressing Space</a:t>
            </a:r>
            <a:endParaRPr lang="en-IN" dirty="0"/>
          </a:p>
        </p:txBody>
      </p:sp>
      <p:sp>
        <p:nvSpPr>
          <p:cNvPr id="17" name="TextBox 16"/>
          <p:cNvSpPr txBox="1"/>
          <p:nvPr/>
        </p:nvSpPr>
        <p:spPr>
          <a:xfrm>
            <a:off x="2786050" y="464344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Hardware Architecture</a:t>
            </a:r>
            <a:endParaRPr lang="en-IN" dirty="0"/>
          </a:p>
        </p:txBody>
      </p:sp>
      <p:sp>
        <p:nvSpPr>
          <p:cNvPr id="18" name="TextBox 17"/>
          <p:cNvSpPr txBox="1"/>
          <p:nvPr/>
        </p:nvSpPr>
        <p:spPr>
          <a:xfrm>
            <a:off x="6143636" y="278605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Machine Independent</a:t>
            </a:r>
            <a:endParaRPr lang="en-IN" dirty="0"/>
          </a:p>
        </p:txBody>
      </p:sp>
      <p:sp>
        <p:nvSpPr>
          <p:cNvPr id="19" name="TextBox 18"/>
          <p:cNvSpPr txBox="1"/>
          <p:nvPr/>
        </p:nvSpPr>
        <p:spPr>
          <a:xfrm>
            <a:off x="785786" y="385762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Machine Dependent</a:t>
            </a:r>
            <a:endParaRPr lang="en-IN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143636" y="200024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43636" y="407194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6286512" y="2357430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6322231" y="37504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1142976" y="3071810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142976" y="500063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1072332" y="3428206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rot="5400000">
            <a:off x="1108051" y="467837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layers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Hardware configurations differ from machine to machine, even those of the same model.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address space of a processor in a computer system varies among different architectures.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depends on the memory organization, which is machine-dependent.</a:t>
            </a:r>
          </a:p>
          <a:p>
            <a:pPr algn="just">
              <a:buFontTx/>
              <a:buChar char="-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49</a:t>
            </a:fld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abacus is manually operated to perform decimal arithmetic with carry propagation digit by digit.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Blaise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Pascal built a mechanical adder/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subtractor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France in 1642.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Charles Babbage designed a difference engine in England for polynomial evaluation in 1827.</a:t>
            </a:r>
          </a:p>
          <a:p>
            <a:pPr algn="just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Konrad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Zuse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built the first binary mechanical computer in Germany in 1941.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4283968" y="18864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600" dirty="0" smtClean="0"/>
              <a:t>			     Cont</a:t>
            </a:r>
            <a:r>
              <a:rPr lang="en-IN" sz="3600" dirty="0"/>
              <a:t>.,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develop application programs and programming environments which are machine independent.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Independent of machine architecture, the user programs can be ported to many computers with minimum conversion costs.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HLL and communication models depend on the architectural choices made in a computer system.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50</a:t>
            </a:fld>
            <a:endParaRPr lang="en-IN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New Challenges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The technology of parallel programming is the outgrowth of four decades of research and industrial advances in microelectronics, printed circuits, high density packaging, advanced processors,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memory systems, peripheral devices, communication channels, language evolution, compiler sophistication, operating systems, programming environments, and application challenges.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51</a:t>
            </a:fld>
            <a:endParaRPr lang="en-IN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Representative real-life problems include weather forecast, modeling, computer-aided design of VLSI circuits, large-scale database management, artificial intelligence, crime control, and strategic defense initiatives, just to name a few.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The application domains of parallel processing computers are expanding steadily.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52</a:t>
            </a:fld>
            <a:endParaRPr lang="en-IN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Clock Rate and CPI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CPU of today’s digital computer is driven by a clock with a constant cycle time.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inverse of the cycle time is the clock rate.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size of a program is determined by its instruction count in terms of the number of machine instructions to be executed in the program. 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 machine instructions may require different numbers of clock cycles to execute.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cycles per instruction becomes in important parameter for measuring the time needed to execute each instruction.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53</a:t>
            </a:fld>
            <a:endParaRPr lang="en-IN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a given instruction set, calculate an average CPI over all instruction types.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accurate estimate of the average CPI requires a large amount of program code to be traced over a long period of time.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54</a:t>
            </a:fld>
            <a:endParaRPr lang="en-IN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Performance Factors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 the number of instructions in a given program, or the instruction count.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CPU time needed to execute the program is estimated by finding the product of three contributing factors: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T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* CPI *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55</a:t>
            </a:fld>
            <a:endParaRPr lang="en-IN"/>
          </a:p>
        </p:txBody>
      </p:sp>
      <p:cxnSp>
        <p:nvCxnSpPr>
          <p:cNvPr id="6" name="Straight Connector 5"/>
          <p:cNvCxnSpPr/>
          <p:nvPr/>
        </p:nvCxnSpPr>
        <p:spPr>
          <a:xfrm>
            <a:off x="4357686" y="492919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357686" y="5000636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The execution of an instruction requires going through a cycle of events involving the instruction fetch, decode, operand fetch, execution, and store results.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this cycle, only the instruction decode and execution phases are carried out in the CPU.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remaining three operations may be required to access the memory.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memory cycle as the time needed to complete one memory reference.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56</a:t>
            </a:fld>
            <a:endParaRPr lang="en-IN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CPI of an instruction type can be divided into two component terms corresponding to the total processor cycles and memory cycles needed to complete the execution of the instruction.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Depending on the instruction type, the complete instruction cycle may involve one to four memory references.</a:t>
            </a:r>
          </a:p>
          <a:p>
            <a:pPr lvl="1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T =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* (p + m* k) *  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57</a:t>
            </a:fld>
            <a:endParaRPr lang="en-IN"/>
          </a:p>
        </p:txBody>
      </p:sp>
      <p:cxnSp>
        <p:nvCxnSpPr>
          <p:cNvPr id="10" name="Straight Connector 9"/>
          <p:cNvCxnSpPr/>
          <p:nvPr/>
        </p:nvCxnSpPr>
        <p:spPr>
          <a:xfrm>
            <a:off x="4429124" y="5429264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4465637" y="5535627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System Attributes</a:t>
            </a:r>
          </a:p>
          <a:p>
            <a:pPr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above five performance factors are influenced by four system attributes: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instruction-set architecture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compiler technology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CPU implementation and control</a:t>
            </a:r>
          </a:p>
          <a:p>
            <a:pPr lvl="1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cache and memory hierarchy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58</a:t>
            </a:fld>
            <a:endParaRPr lang="en-IN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instruction set architecture affects the program length and processor cycle needed.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compiler technology affects the values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Ic,p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the memory reference count (m)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CPU implementation and control determine the total processor time needed.</a:t>
            </a:r>
          </a:p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	Finally, the memory technology and hierarchy design affect the memory access latency.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59</a:t>
            </a:fld>
            <a:endParaRPr lang="en-IN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 </a:t>
            </a:r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Howard Aiken proposed the very first electromechanical decimal computer, which was built as the Harvard Mark I by IBM in 1944.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Both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Zuse’s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Aiken’s machines were designed for general-purpose computations.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fact that computing and communication were carried out with moving mechanical parts greatly limited the computing speed and reliability of mechanical computers.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</a:t>
            </a:fld>
            <a:endParaRPr lang="en-IN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MIPS Rate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processor speed is often measured in terms of million instructions per second.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MIPS rate varies with respect to a number of factors, including the clock rate, the instruction count and the CPI of a given machine.	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60</a:t>
            </a:fld>
            <a:endParaRPr lang="en-IN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Throughput Rate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Another important concept if related to how many programs a system can execute per unit time, called the system throughput.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multiprogrammed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system, the system throughput is often lower than the CPU throughput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defined by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Wv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= f /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* CPI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61</a:t>
            </a:fld>
            <a:endParaRPr lang="en-IN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Programming Environments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programmability of a computer depends on the programming environment provided to the users.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computer environments are not user-friendly. 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Conventional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uniprocessor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computers are programmed in a sequential environment in which instructions are executed one after another in a sequential manner.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62</a:t>
            </a:fld>
            <a:endParaRPr lang="en-IN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Most existing compilers are designed to generate sequential object codes to urn on a sequential computer.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other words, conventional computers are being used in a sequential programming environment using languages, compilers and operating systems all developed for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uniprocessor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computer.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63</a:t>
            </a:fld>
            <a:endParaRPr lang="en-IN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When using a parallel computer, one desires a parallel environment where parallelism is automatically exploited.</a:t>
            </a:r>
          </a:p>
          <a:p>
            <a:pPr>
              <a:buFontTx/>
              <a:buChar char="-"/>
            </a:pPr>
            <a:r>
              <a:rPr lang="en-US" dirty="0" smtClean="0"/>
              <a:t>Language extensions or new constructs must developed to specify parallelism or to facilities easy detection of parallelism at various granularity levels by more intelligent compilers.</a:t>
            </a:r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64</a:t>
            </a:fld>
            <a:endParaRPr lang="en-IN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n-US" dirty="0" smtClean="0"/>
              <a:t>Besides parallel languages and compilers, the operating system must be also extended to support parallel activities.</a:t>
            </a:r>
          </a:p>
          <a:p>
            <a:pPr>
              <a:buFontTx/>
              <a:buChar char="-"/>
            </a:pPr>
            <a:r>
              <a:rPr lang="en-US" dirty="0" smtClean="0"/>
              <a:t>The OS must be able to manage the resources behind parallelism.</a:t>
            </a:r>
          </a:p>
          <a:p>
            <a:pPr>
              <a:buFontTx/>
              <a:buChar char="-"/>
            </a:pPr>
            <a:r>
              <a:rPr lang="en-US" dirty="0" smtClean="0"/>
              <a:t>Important issues include parallel scheduling of concurrent events, shared memory allocation and shared peripheral and communication links.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65</a:t>
            </a:fld>
            <a:endParaRPr lang="en-IN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/>
              <a:t> </a:t>
            </a:r>
            <a:r>
              <a:rPr lang="en-IN" dirty="0" smtClean="0"/>
              <a:t>   </a:t>
            </a:r>
            <a:r>
              <a:rPr lang="en-US" sz="3200" dirty="0" smtClean="0"/>
              <a:t>Implicit </a:t>
            </a:r>
            <a:r>
              <a:rPr lang="en-US" sz="3200" dirty="0"/>
              <a:t>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Implicit parallelism</a:t>
            </a:r>
          </a:p>
          <a:p>
            <a:pPr>
              <a:buFontTx/>
              <a:buChar char="-"/>
            </a:pPr>
            <a:r>
              <a:rPr lang="en-US" dirty="0" smtClean="0"/>
              <a:t>An implicit approach uses a conventional language, such as C, Fortran, Lisp or Pascal to write the source program.</a:t>
            </a:r>
          </a:p>
          <a:p>
            <a:pPr>
              <a:buFontTx/>
              <a:buChar char="-"/>
            </a:pPr>
            <a:r>
              <a:rPr lang="en-US" dirty="0" smtClean="0"/>
              <a:t>The sequentially coded source program is translated into parallel object code by a parallelizing compiler.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66</a:t>
            </a:fld>
            <a:endParaRPr lang="en-IN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parallelism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67</a:t>
            </a:fld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714744" y="1643050"/>
            <a:ext cx="2000264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4071934" y="6211669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PErogrammerEPP</a:t>
            </a:r>
            <a:r>
              <a:rPr lang="en-US" dirty="0" smtClean="0"/>
              <a:t>:</a:t>
            </a:r>
            <a:endParaRPr lang="en-IN" dirty="0"/>
          </a:p>
        </p:txBody>
      </p:sp>
      <p:cxnSp>
        <p:nvCxnSpPr>
          <p:cNvPr id="8" name="Straight Arrow Connector 7"/>
          <p:cNvCxnSpPr>
            <a:stCxn id="5" idx="4"/>
          </p:cNvCxnSpPr>
          <p:nvPr/>
        </p:nvCxnSpPr>
        <p:spPr>
          <a:xfrm rot="5400000">
            <a:off x="4536281" y="253602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71802" y="2714620"/>
            <a:ext cx="3500462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271462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code written in sequential languages C, Fortran, Lisp, or Pascal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608513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786182" y="3786190"/>
            <a:ext cx="2000264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4071934" y="3857628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Parallelizing compiler</a:t>
            </a:r>
            <a:endParaRPr lang="en-IN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608513" y="482124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786182" y="5000636"/>
            <a:ext cx="2000264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TextBox 17"/>
          <p:cNvSpPr txBox="1"/>
          <p:nvPr/>
        </p:nvSpPr>
        <p:spPr>
          <a:xfrm>
            <a:off x="4143372" y="507207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Parallel Object code</a:t>
            </a:r>
            <a:endParaRPr lang="en-IN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608513" y="589281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714744" y="6143620"/>
            <a:ext cx="2214578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TextBox 20"/>
          <p:cNvSpPr txBox="1"/>
          <p:nvPr/>
        </p:nvSpPr>
        <p:spPr>
          <a:xfrm>
            <a:off x="4071934" y="185736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Programmer</a:t>
            </a:r>
            <a:endParaRPr lang="en-IN" dirty="0"/>
          </a:p>
        </p:txBody>
      </p:sp>
      <p:sp>
        <p:nvSpPr>
          <p:cNvPr id="22" name="TextBox 21"/>
          <p:cNvSpPr txBox="1"/>
          <p:nvPr/>
        </p:nvSpPr>
        <p:spPr>
          <a:xfrm>
            <a:off x="4143372" y="621508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Execution by runtime system</a:t>
            </a:r>
            <a:endParaRPr lang="en-IN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Explicit </a:t>
            </a:r>
            <a:r>
              <a:rPr lang="en-US" sz="3600" dirty="0"/>
              <a:t>parallelism</a:t>
            </a:r>
            <a:br>
              <a:rPr lang="en-US" sz="3600" dirty="0"/>
            </a:b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The </a:t>
            </a:r>
            <a:r>
              <a:rPr lang="en-US" dirty="0" smtClean="0"/>
              <a:t>second approach requires more effort by the programmer to develop a source program using parallel dialects of C, Fortran, Lisp or Pascal</a:t>
            </a:r>
          </a:p>
          <a:p>
            <a:pPr>
              <a:buFontTx/>
              <a:buChar char="-"/>
            </a:pPr>
            <a:r>
              <a:rPr lang="en-US" dirty="0" smtClean="0"/>
              <a:t>Parallelism is explicitly specified in the user programs.</a:t>
            </a:r>
          </a:p>
          <a:p>
            <a:pPr>
              <a:buFontTx/>
              <a:buChar char="-"/>
            </a:pPr>
            <a:r>
              <a:rPr lang="en-US" dirty="0" smtClean="0"/>
              <a:t>This will significantly reduce the burden on the compiler to detect parallelism.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68</a:t>
            </a:fld>
            <a:endParaRPr lang="en-IN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parallelism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69</a:t>
            </a:fld>
            <a:endParaRPr lang="en-IN"/>
          </a:p>
        </p:txBody>
      </p:sp>
      <p:sp>
        <p:nvSpPr>
          <p:cNvPr id="5" name="Oval 4"/>
          <p:cNvSpPr/>
          <p:nvPr/>
        </p:nvSpPr>
        <p:spPr>
          <a:xfrm>
            <a:off x="3714744" y="1643050"/>
            <a:ext cx="2000264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4071934" y="6211669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PErogrammerEPP</a:t>
            </a:r>
            <a:r>
              <a:rPr lang="en-US" dirty="0" smtClean="0"/>
              <a:t>:</a:t>
            </a:r>
            <a:endParaRPr lang="en-IN" dirty="0"/>
          </a:p>
        </p:txBody>
      </p:sp>
      <p:cxnSp>
        <p:nvCxnSpPr>
          <p:cNvPr id="8" name="Straight Arrow Connector 7"/>
          <p:cNvCxnSpPr>
            <a:stCxn id="5" idx="4"/>
          </p:cNvCxnSpPr>
          <p:nvPr/>
        </p:nvCxnSpPr>
        <p:spPr>
          <a:xfrm rot="5400000">
            <a:off x="4536281" y="253602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071802" y="2714620"/>
            <a:ext cx="3500462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endParaRPr lang="en-IN" dirty="0"/>
          </a:p>
        </p:txBody>
      </p:sp>
      <p:sp>
        <p:nvSpPr>
          <p:cNvPr id="11" name="TextBox 10"/>
          <p:cNvSpPr txBox="1"/>
          <p:nvPr/>
        </p:nvSpPr>
        <p:spPr>
          <a:xfrm>
            <a:off x="3071802" y="2714620"/>
            <a:ext cx="35004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 code written in concurrent dialects C, Fortran, Lisp, or Pascal</a:t>
            </a:r>
            <a:endParaRPr lang="en-IN" dirty="0"/>
          </a:p>
        </p:txBody>
      </p:sp>
      <p:cxnSp>
        <p:nvCxnSpPr>
          <p:cNvPr id="12" name="Straight Arrow Connector 11"/>
          <p:cNvCxnSpPr/>
          <p:nvPr/>
        </p:nvCxnSpPr>
        <p:spPr>
          <a:xfrm rot="5400000">
            <a:off x="4608513" y="3606801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3500430" y="3786190"/>
            <a:ext cx="2428892" cy="8572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TextBox 14"/>
          <p:cNvSpPr txBox="1"/>
          <p:nvPr/>
        </p:nvSpPr>
        <p:spPr>
          <a:xfrm>
            <a:off x="3786182" y="3857628"/>
            <a:ext cx="21431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Concurrency  preserving  compiler</a:t>
            </a:r>
            <a:endParaRPr lang="en-IN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608513" y="482124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3786182" y="5000636"/>
            <a:ext cx="2000264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TextBox 17"/>
          <p:cNvSpPr txBox="1"/>
          <p:nvPr/>
        </p:nvSpPr>
        <p:spPr>
          <a:xfrm>
            <a:off x="4143372" y="5072074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Concurrent Object code</a:t>
            </a:r>
            <a:endParaRPr lang="en-IN" dirty="0"/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4608513" y="589281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3714744" y="6143620"/>
            <a:ext cx="2214578" cy="71438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TextBox 20"/>
          <p:cNvSpPr txBox="1"/>
          <p:nvPr/>
        </p:nvSpPr>
        <p:spPr>
          <a:xfrm>
            <a:off x="4071934" y="185736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Programmer</a:t>
            </a:r>
            <a:endParaRPr lang="en-IN" dirty="0"/>
          </a:p>
        </p:txBody>
      </p:sp>
      <p:sp>
        <p:nvSpPr>
          <p:cNvPr id="22" name="TextBox 21"/>
          <p:cNvSpPr txBox="1"/>
          <p:nvPr/>
        </p:nvSpPr>
        <p:spPr>
          <a:xfrm>
            <a:off x="4143372" y="6215082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Execution by runtime system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Modern computers were marked by the introduction of electronic components.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moving parts in mechanical computers were replaced by high-mobility electrons in electronic computers.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Information transmission by mechanical gears or levers was replaced by electric signals traveling almost at the speed of light.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MULTIPROCESSORS </a:t>
            </a:r>
            <a:r>
              <a:rPr lang="en-US" dirty="0" smtClean="0"/>
              <a:t>AND MULTICOMPUTERS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Introduction</a:t>
            </a:r>
          </a:p>
          <a:p>
            <a:pPr>
              <a:buFontTx/>
              <a:buChar char="-"/>
            </a:pPr>
            <a:r>
              <a:rPr lang="en-US" dirty="0" smtClean="0"/>
              <a:t>Two categories of parallel computers are architecturally modeled.</a:t>
            </a:r>
          </a:p>
          <a:p>
            <a:pPr>
              <a:buFontTx/>
              <a:buChar char="-"/>
            </a:pPr>
            <a:r>
              <a:rPr lang="en-US" dirty="0" smtClean="0"/>
              <a:t>1. Shared common memory</a:t>
            </a:r>
          </a:p>
          <a:p>
            <a:pPr>
              <a:buFontTx/>
              <a:buChar char="-"/>
            </a:pPr>
            <a:r>
              <a:rPr lang="en-US" dirty="0" smtClean="0"/>
              <a:t>2. Unshared distributed memory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70</a:t>
            </a:fld>
            <a:endParaRPr lang="en-IN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Shared-Memory </a:t>
            </a:r>
            <a:r>
              <a:rPr lang="en-US" dirty="0" smtClean="0">
                <a:solidFill>
                  <a:srgbClr val="FF0000"/>
                </a:solidFill>
              </a:rPr>
              <a:t>Multiprocessors</a:t>
            </a:r>
          </a:p>
          <a:p>
            <a:pPr>
              <a:buFontTx/>
              <a:buChar char="-"/>
            </a:pPr>
            <a:r>
              <a:rPr lang="en-US" dirty="0" smtClean="0"/>
              <a:t>Three shared memory multiprocessor models</a:t>
            </a:r>
          </a:p>
          <a:p>
            <a:pPr>
              <a:buFontTx/>
              <a:buChar char="-"/>
            </a:pPr>
            <a:r>
              <a:rPr lang="en-US" dirty="0" smtClean="0"/>
              <a:t>1. uniform memory access</a:t>
            </a:r>
          </a:p>
          <a:p>
            <a:pPr>
              <a:buFontTx/>
              <a:buChar char="-"/>
            </a:pPr>
            <a:r>
              <a:rPr lang="en-US" dirty="0" smtClean="0"/>
              <a:t>2. </a:t>
            </a:r>
            <a:r>
              <a:rPr lang="en-US" dirty="0" err="1" smtClean="0"/>
              <a:t>nonuniform</a:t>
            </a:r>
            <a:r>
              <a:rPr lang="en-US" dirty="0" smtClean="0"/>
              <a:t> memory access</a:t>
            </a:r>
          </a:p>
          <a:p>
            <a:pPr>
              <a:buFontTx/>
              <a:buChar char="-"/>
            </a:pPr>
            <a:r>
              <a:rPr lang="en-US" dirty="0" smtClean="0"/>
              <a:t>3. cache-only memory architecture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71</a:t>
            </a:fld>
            <a:endParaRPr lang="en-IN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UMA</a:t>
            </a:r>
          </a:p>
          <a:p>
            <a:pPr algn="just">
              <a:buFontTx/>
              <a:buChar char="-"/>
            </a:pPr>
            <a:r>
              <a:rPr lang="en-US" dirty="0" smtClean="0"/>
              <a:t>Physical memory is uniformly shared by all the processors</a:t>
            </a:r>
          </a:p>
          <a:p>
            <a:pPr algn="just">
              <a:buFontTx/>
              <a:buChar char="-"/>
            </a:pPr>
            <a:r>
              <a:rPr lang="en-US" dirty="0" smtClean="0"/>
              <a:t>All processors have equal access time to all memory words</a:t>
            </a:r>
          </a:p>
          <a:p>
            <a:pPr algn="just">
              <a:buFontTx/>
              <a:buChar char="-"/>
            </a:pPr>
            <a:r>
              <a:rPr lang="en-US" dirty="0" smtClean="0"/>
              <a:t>Each processor may use a private cache</a:t>
            </a:r>
          </a:p>
          <a:p>
            <a:pPr algn="just">
              <a:buFontTx/>
              <a:buChar char="-"/>
            </a:pPr>
            <a:r>
              <a:rPr lang="en-US" dirty="0" smtClean="0"/>
              <a:t>Peripherals are also shared or distributed.</a:t>
            </a:r>
          </a:p>
          <a:p>
            <a:pPr algn="just">
              <a:buFontTx/>
              <a:buChar char="-"/>
            </a:pPr>
            <a:r>
              <a:rPr lang="en-US" dirty="0" smtClean="0"/>
              <a:t>Multiprocessors are tightly coupled systems due to the high degree of resource sharing.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72</a:t>
            </a:fld>
            <a:endParaRPr lang="en-IN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The system takes the form of a common bus, a crossbar switch or a multistage network.</a:t>
            </a:r>
          </a:p>
          <a:p>
            <a:pPr algn="just">
              <a:buFontTx/>
              <a:buChar char="-"/>
            </a:pPr>
            <a:r>
              <a:rPr lang="en-US" dirty="0" smtClean="0"/>
              <a:t>Suitable for general purpose and time sharing applications by multiple users</a:t>
            </a:r>
          </a:p>
          <a:p>
            <a:pPr algn="just">
              <a:buFontTx/>
              <a:buChar char="-"/>
            </a:pPr>
            <a:r>
              <a:rPr lang="en-US" dirty="0" smtClean="0"/>
              <a:t>It can be used to speed up the execution of a single large program in time critical applications.</a:t>
            </a:r>
          </a:p>
          <a:p>
            <a:pPr algn="just">
              <a:buFontTx/>
              <a:buChar char="-"/>
            </a:pPr>
            <a:r>
              <a:rPr lang="en-US" dirty="0" smtClean="0"/>
              <a:t>To coordinate parallel events, synchronization and communication among processors are done through using shared variables in the common memory.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73</a:t>
            </a:fld>
            <a:endParaRPr lang="en-IN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When all processors have equal access to all peripheral devices, the system is called a symmetric multiprocessor.</a:t>
            </a:r>
          </a:p>
          <a:p>
            <a:pPr algn="just">
              <a:buFontTx/>
              <a:buChar char="-"/>
            </a:pPr>
            <a:r>
              <a:rPr lang="en-US" dirty="0" smtClean="0"/>
              <a:t>In this case, all the processors are equally capable of running the executive programs, such as the OS kernel and I/O service routines.</a:t>
            </a:r>
          </a:p>
          <a:p>
            <a:pPr algn="just">
              <a:buFontTx/>
              <a:buChar char="-"/>
            </a:pPr>
            <a:r>
              <a:rPr lang="en-US" dirty="0" smtClean="0"/>
              <a:t>In an asymmetric multiprocessor, only one or a subset of processors are executive capable.</a:t>
            </a:r>
          </a:p>
          <a:p>
            <a:pPr algn="just">
              <a:buFontTx/>
              <a:buChar char="-"/>
            </a:pPr>
            <a:r>
              <a:rPr lang="en-US" dirty="0" smtClean="0"/>
              <a:t>An executive or a master processor can execute the OS and handle I/O </a:t>
            </a:r>
          </a:p>
          <a:p>
            <a:pPr algn="just"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74</a:t>
            </a:fld>
            <a:endParaRPr lang="en-IN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The remaining processors have no I/O capability and thus are called attached processors.</a:t>
            </a:r>
          </a:p>
          <a:p>
            <a:pPr algn="just">
              <a:buFontTx/>
              <a:buChar char="-"/>
            </a:pPr>
            <a:r>
              <a:rPr lang="en-US" dirty="0" smtClean="0"/>
              <a:t>Attached processors execute user codes under the supervision of the master processor.</a:t>
            </a:r>
          </a:p>
          <a:p>
            <a:pPr algn="just">
              <a:buFontTx/>
              <a:buChar char="-"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75</a:t>
            </a:fld>
            <a:endParaRPr lang="en-IN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NUMA</a:t>
            </a:r>
          </a:p>
          <a:p>
            <a:pPr algn="just">
              <a:buFontTx/>
              <a:buChar char="-"/>
            </a:pPr>
            <a:r>
              <a:rPr lang="en-US" dirty="0" smtClean="0"/>
              <a:t>A NUMA multiprocessor is a shared-memory system in which the access time varies the location of the memory word.</a:t>
            </a:r>
          </a:p>
          <a:p>
            <a:pPr algn="just">
              <a:buFontTx/>
              <a:buChar char="-"/>
            </a:pPr>
            <a:r>
              <a:rPr lang="en-US" dirty="0" smtClean="0"/>
              <a:t>The shared memory is physically distributed to all processors, called local memories. </a:t>
            </a:r>
          </a:p>
          <a:p>
            <a:pPr algn="just">
              <a:buFontTx/>
              <a:buChar char="-"/>
            </a:pPr>
            <a:r>
              <a:rPr lang="en-US" dirty="0" smtClean="0"/>
              <a:t>The collection of all local memories forms a global address space accessible by all processors.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76</a:t>
            </a:fld>
            <a:endParaRPr lang="en-IN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It is faster to access a local memory with a local processor.</a:t>
            </a:r>
          </a:p>
          <a:p>
            <a:pPr algn="just">
              <a:buFontTx/>
              <a:buChar char="-"/>
            </a:pPr>
            <a:r>
              <a:rPr lang="en-US" dirty="0" smtClean="0"/>
              <a:t>The access of remote memory attached to other processors takes longer due to the added delay through the interconnection network.</a:t>
            </a:r>
          </a:p>
          <a:p>
            <a:pPr algn="just">
              <a:buFontTx/>
              <a:buChar char="-"/>
            </a:pPr>
            <a:r>
              <a:rPr lang="en-US" dirty="0" smtClean="0"/>
              <a:t>Besides distributed memories, globally shared memory can be added to a multiprocessor system.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77</a:t>
            </a:fld>
            <a:endParaRPr lang="en-IN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In this case, there are three memory-access patterns:</a:t>
            </a:r>
          </a:p>
          <a:p>
            <a:pPr lvl="1" algn="just">
              <a:buFontTx/>
              <a:buChar char="-"/>
            </a:pPr>
            <a:r>
              <a:rPr lang="en-US" dirty="0" smtClean="0"/>
              <a:t>1. fastest memory is local memory access</a:t>
            </a:r>
          </a:p>
          <a:p>
            <a:pPr lvl="1" algn="just">
              <a:buFontTx/>
              <a:buChar char="-"/>
            </a:pPr>
            <a:r>
              <a:rPr lang="en-US" dirty="0" smtClean="0"/>
              <a:t>2. global memory access</a:t>
            </a:r>
            <a:endParaRPr lang="en-IN" dirty="0" smtClean="0"/>
          </a:p>
          <a:p>
            <a:pPr lvl="1" algn="just">
              <a:buNone/>
            </a:pPr>
            <a:r>
              <a:rPr lang="en-US" dirty="0" smtClean="0"/>
              <a:t>The slowest is access of remote memory.</a:t>
            </a:r>
          </a:p>
          <a:p>
            <a:pPr lvl="1" algn="just">
              <a:buNone/>
            </a:pPr>
            <a:r>
              <a:rPr lang="en-US" dirty="0" smtClean="0"/>
              <a:t>The processors are divided into several clusters.</a:t>
            </a:r>
          </a:p>
          <a:p>
            <a:pPr lvl="1" algn="just">
              <a:buNone/>
            </a:pPr>
            <a:r>
              <a:rPr lang="en-US" dirty="0" smtClean="0"/>
              <a:t>Each cluster is itself an UMA or a NUMA multiprocessor.</a:t>
            </a:r>
          </a:p>
          <a:p>
            <a:pPr lvl="1" algn="just">
              <a:buNone/>
            </a:pPr>
            <a:r>
              <a:rPr lang="en-US" dirty="0" smtClean="0"/>
              <a:t>The clusters are connected to global shared-memory modules.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78</a:t>
            </a:fld>
            <a:endParaRPr lang="en-IN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The entire system is considered a NUMA </a:t>
            </a:r>
            <a:r>
              <a:rPr lang="en-US" dirty="0" err="1" smtClean="0"/>
              <a:t>multirpocessor</a:t>
            </a:r>
            <a:r>
              <a:rPr lang="en-US" dirty="0" smtClean="0"/>
              <a:t>.</a:t>
            </a:r>
          </a:p>
          <a:p>
            <a:pPr algn="just">
              <a:buFontTx/>
              <a:buChar char="-"/>
            </a:pPr>
            <a:r>
              <a:rPr lang="en-US" dirty="0" smtClean="0"/>
              <a:t>All processors belonging to the same cluster are allowed to uniformly access the cluster shared-memory modules.</a:t>
            </a:r>
          </a:p>
          <a:p>
            <a:pPr algn="just">
              <a:buFontTx/>
              <a:buChar char="-"/>
            </a:pPr>
            <a:r>
              <a:rPr lang="en-US" dirty="0" smtClean="0"/>
              <a:t>All clusters have equal access to the global memory.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79</a:t>
            </a:fld>
            <a:endParaRPr lang="en-IN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COMPUTER GENERATION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the past five decades, electronic computers have gone through five generations of development.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Each of the first three generations lasted about 10 years.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fourth generation covered a time span of 15 years.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Fifth generation use the processors and memory devices with more than 1 million transistors on a single silicon chip.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COMA </a:t>
            </a:r>
          </a:p>
          <a:p>
            <a:pPr algn="just">
              <a:buFontTx/>
              <a:buChar char="-"/>
            </a:pPr>
            <a:r>
              <a:rPr lang="en-US" dirty="0" smtClean="0"/>
              <a:t>A multiprocessor using cache-only memory assumes the COMA model.</a:t>
            </a:r>
          </a:p>
          <a:p>
            <a:pPr algn="just">
              <a:buFontTx/>
              <a:buChar char="-"/>
            </a:pPr>
            <a:r>
              <a:rPr lang="en-US" dirty="0" smtClean="0"/>
              <a:t>The COMA model is a special case of a NUMA machine, in which distributed main memories are converted to caches.</a:t>
            </a:r>
          </a:p>
          <a:p>
            <a:pPr algn="just">
              <a:buFontTx/>
              <a:buChar char="-"/>
            </a:pPr>
            <a:r>
              <a:rPr lang="en-US" dirty="0" smtClean="0"/>
              <a:t>There is no memory hierarchy at each processor node.</a:t>
            </a:r>
          </a:p>
          <a:p>
            <a:pPr algn="just">
              <a:buFontTx/>
              <a:buChar char="-"/>
            </a:pPr>
            <a:r>
              <a:rPr lang="en-US" dirty="0" smtClean="0"/>
              <a:t>All the caches form a global address space.</a:t>
            </a:r>
          </a:p>
          <a:p>
            <a:pPr algn="just">
              <a:buFontTx/>
              <a:buChar char="-"/>
            </a:pPr>
            <a:r>
              <a:rPr lang="en-US" dirty="0" smtClean="0"/>
              <a:t>Remote cache access is assisted by the distributed cache directories.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80</a:t>
            </a:fld>
            <a:endParaRPr lang="en-IN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-	Depending on the interconnection network use, sometimes hierarchical directories may be used to help locate copies of cache blocks.</a:t>
            </a:r>
            <a:endParaRPr lang="en-IN" dirty="0" smtClean="0"/>
          </a:p>
          <a:p>
            <a:pPr algn="just">
              <a:buFontTx/>
              <a:buChar char="-"/>
            </a:pPr>
            <a:r>
              <a:rPr lang="en-US" dirty="0" smtClean="0"/>
              <a:t>Initial data placement is not critical because data will eventually migrate to where it will be used.</a:t>
            </a:r>
          </a:p>
          <a:p>
            <a:pPr algn="just">
              <a:buFontTx/>
              <a:buChar char="-"/>
            </a:pPr>
            <a:r>
              <a:rPr lang="en-US" dirty="0" smtClean="0"/>
              <a:t>Besides the UMA,NUMA, and COMA models specified above, other variations exist for multiprocessors.</a:t>
            </a:r>
          </a:p>
          <a:p>
            <a:pPr algn="just">
              <a:buFontTx/>
              <a:buChar char="-"/>
            </a:pPr>
            <a:r>
              <a:rPr lang="en-US" dirty="0" smtClean="0"/>
              <a:t>For example, a cache-coherent non-uniform memory access model can be specified with distributed shared memory and cache directories.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81</a:t>
            </a:fld>
            <a:endParaRPr lang="en-IN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Distributed-Memory </a:t>
            </a:r>
            <a:r>
              <a:rPr lang="en-US" dirty="0" err="1" smtClean="0">
                <a:solidFill>
                  <a:srgbClr val="FF0000"/>
                </a:solidFill>
              </a:rPr>
              <a:t>multicomputers</a:t>
            </a:r>
            <a:endParaRPr lang="en-US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-	A distributed-memory multicomputer system consists of multiple computers, often called nodes, interconnected by a message- passing network.</a:t>
            </a:r>
          </a:p>
          <a:p>
            <a:pPr algn="just">
              <a:buNone/>
            </a:pPr>
            <a:r>
              <a:rPr lang="en-US" dirty="0" smtClean="0"/>
              <a:t>-	Each node is an autonomous computer consisting of a processor, local memory, and sometimes attached disks or I/O peripherals.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82</a:t>
            </a:fld>
            <a:endParaRPr lang="en-IN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The message-passing network provides point-to-point static connections among the nodes.</a:t>
            </a:r>
          </a:p>
          <a:p>
            <a:pPr algn="just">
              <a:buFontTx/>
              <a:buChar char="-"/>
            </a:pPr>
            <a:r>
              <a:rPr lang="en-US" dirty="0" smtClean="0"/>
              <a:t>All local memories are private and are accessible only by local processors.</a:t>
            </a:r>
          </a:p>
          <a:p>
            <a:pPr algn="just">
              <a:buFontTx/>
              <a:buChar char="-"/>
            </a:pPr>
            <a:r>
              <a:rPr lang="en-US" dirty="0" smtClean="0"/>
              <a:t>For this reason, traditional </a:t>
            </a:r>
            <a:r>
              <a:rPr lang="en-US" dirty="0" err="1" smtClean="0"/>
              <a:t>multicomputers</a:t>
            </a:r>
            <a:r>
              <a:rPr lang="en-US" dirty="0" smtClean="0"/>
              <a:t> have been called no-remote-memory-access machines.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83</a:t>
            </a:fld>
            <a:endParaRPr lang="en-IN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Multicomputer Generations</a:t>
            </a:r>
          </a:p>
          <a:p>
            <a:pPr algn="just">
              <a:buFontTx/>
              <a:buChar char="-"/>
            </a:pPr>
            <a:r>
              <a:rPr lang="en-US" dirty="0" smtClean="0"/>
              <a:t>Modern </a:t>
            </a:r>
            <a:r>
              <a:rPr lang="en-US" dirty="0" err="1" smtClean="0"/>
              <a:t>multicomputers</a:t>
            </a:r>
            <a:r>
              <a:rPr lang="en-US" dirty="0" smtClean="0"/>
              <a:t> use hardware routers to pass messages.</a:t>
            </a:r>
          </a:p>
          <a:p>
            <a:pPr algn="just">
              <a:buFontTx/>
              <a:buChar char="-"/>
            </a:pPr>
            <a:r>
              <a:rPr lang="en-US" dirty="0" smtClean="0"/>
              <a:t>A computer node is attached to each router.</a:t>
            </a:r>
          </a:p>
          <a:p>
            <a:pPr algn="just">
              <a:buFontTx/>
              <a:buChar char="-"/>
            </a:pPr>
            <a:r>
              <a:rPr lang="en-US" dirty="0" smtClean="0"/>
              <a:t>The boundary router may be connected to I/O and peripheral devices.</a:t>
            </a:r>
          </a:p>
          <a:p>
            <a:pPr algn="just">
              <a:buFontTx/>
              <a:buChar char="-"/>
            </a:pPr>
            <a:r>
              <a:rPr lang="en-US" dirty="0" smtClean="0"/>
              <a:t>Message passing between any two nodes involves a sequence of routers and channels.</a:t>
            </a:r>
          </a:p>
          <a:p>
            <a:pPr algn="just">
              <a:buFontTx/>
              <a:buChar char="-"/>
            </a:pPr>
            <a:r>
              <a:rPr lang="en-US" dirty="0" smtClean="0"/>
              <a:t>Mixed types of nodes are allowed in a heterogeneous multicomputer.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84</a:t>
            </a:fld>
            <a:endParaRPr lang="en-IN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en-US" dirty="0" smtClean="0"/>
              <a:t>The </a:t>
            </a:r>
            <a:r>
              <a:rPr lang="en-US" dirty="0" err="1" smtClean="0"/>
              <a:t>internode</a:t>
            </a:r>
            <a:r>
              <a:rPr lang="en-US" dirty="0" smtClean="0"/>
              <a:t> communications in a heterogeneous multicomputer are achieved through compatible data representations and message passing protocols.</a:t>
            </a:r>
          </a:p>
          <a:p>
            <a:pPr algn="just">
              <a:buFontTx/>
              <a:buChar char="-"/>
            </a:pPr>
            <a:r>
              <a:rPr lang="en-US" dirty="0" smtClean="0"/>
              <a:t>Message-passing </a:t>
            </a:r>
            <a:r>
              <a:rPr lang="en-US" dirty="0" err="1" smtClean="0"/>
              <a:t>multicomputers</a:t>
            </a:r>
            <a:r>
              <a:rPr lang="en-US" dirty="0" smtClean="0"/>
              <a:t> have gone through two generations of development, and a new generation is emerging.</a:t>
            </a:r>
          </a:p>
          <a:p>
            <a:pPr algn="just">
              <a:buFontTx/>
              <a:buChar char="-"/>
            </a:pPr>
            <a:r>
              <a:rPr lang="en-US" dirty="0" smtClean="0"/>
              <a:t>First generation</a:t>
            </a:r>
          </a:p>
          <a:p>
            <a:pPr lvl="1" algn="just">
              <a:buFontTx/>
              <a:buChar char="-"/>
            </a:pPr>
            <a:r>
              <a:rPr lang="en-US" dirty="0" smtClean="0"/>
              <a:t>Based on processor technology</a:t>
            </a:r>
          </a:p>
          <a:p>
            <a:pPr lvl="1" algn="just">
              <a:buFontTx/>
              <a:buChar char="-"/>
            </a:pPr>
            <a:r>
              <a:rPr lang="en-US" dirty="0" smtClean="0"/>
              <a:t>Hypercube architecture</a:t>
            </a:r>
          </a:p>
          <a:p>
            <a:pPr lvl="1" algn="just">
              <a:buFontTx/>
              <a:buChar char="-"/>
            </a:pPr>
            <a:r>
              <a:rPr lang="en-US" dirty="0" smtClean="0"/>
              <a:t>Software controlled message switching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85</a:t>
            </a:fld>
            <a:endParaRPr lang="en-IN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>
                <a:solidFill>
                  <a:srgbClr val="FF0000"/>
                </a:solidFill>
              </a:rPr>
              <a:t>Second generation</a:t>
            </a:r>
          </a:p>
          <a:p>
            <a:pPr lvl="1">
              <a:buFontTx/>
              <a:buChar char="-"/>
            </a:pPr>
            <a:r>
              <a:rPr lang="en-US" dirty="0" smtClean="0"/>
              <a:t>Mesh-connected architecture</a:t>
            </a:r>
          </a:p>
          <a:p>
            <a:pPr lvl="1">
              <a:buFontTx/>
              <a:buChar char="-"/>
            </a:pPr>
            <a:r>
              <a:rPr lang="en-US" dirty="0" smtClean="0"/>
              <a:t>Hardware message routing</a:t>
            </a:r>
          </a:p>
          <a:p>
            <a:pPr lvl="1">
              <a:buNone/>
            </a:pPr>
            <a:r>
              <a:rPr lang="en-US" dirty="0" smtClean="0"/>
              <a:t>Third generations</a:t>
            </a:r>
          </a:p>
          <a:p>
            <a:pPr lvl="1">
              <a:buNone/>
            </a:pPr>
            <a:r>
              <a:rPr lang="en-US" dirty="0" smtClean="0"/>
              <a:t>	-	fine-grain </a:t>
            </a:r>
            <a:r>
              <a:rPr lang="en-US" dirty="0" err="1" smtClean="0"/>
              <a:t>multicomputers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Important issues for </a:t>
            </a:r>
            <a:r>
              <a:rPr lang="en-US" dirty="0" err="1" smtClean="0"/>
              <a:t>multicomputers</a:t>
            </a:r>
            <a:r>
              <a:rPr lang="en-US" dirty="0" smtClean="0"/>
              <a:t> include message-routing schemes, network flow control strategies, deadlock avoidance, virtual channels.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86</a:t>
            </a:fld>
            <a:endParaRPr lang="en-IN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A Taxonomy of MIMD computers</a:t>
            </a:r>
          </a:p>
          <a:p>
            <a:pPr>
              <a:buFontTx/>
              <a:buChar char="-"/>
            </a:pPr>
            <a:r>
              <a:rPr lang="en-US" dirty="0" smtClean="0"/>
              <a:t>Parallel computers appear as either SIMD or MIMD configurations</a:t>
            </a:r>
          </a:p>
          <a:p>
            <a:pPr>
              <a:buFontTx/>
              <a:buChar char="-"/>
            </a:pPr>
            <a:r>
              <a:rPr lang="en-US" dirty="0" smtClean="0"/>
              <a:t>SIMDs appeal more to special purpose applications.</a:t>
            </a:r>
          </a:p>
          <a:p>
            <a:pPr>
              <a:buFontTx/>
              <a:buChar char="-"/>
            </a:pPr>
            <a:r>
              <a:rPr lang="en-US" dirty="0" smtClean="0"/>
              <a:t>SIMDs are not size-scalable, but unclear whether large SIMDs are generation-scalable.</a:t>
            </a:r>
          </a:p>
          <a:p>
            <a:pPr>
              <a:buFontTx/>
              <a:buChar char="-"/>
            </a:pPr>
            <a:r>
              <a:rPr lang="en-US" dirty="0" err="1" smtClean="0"/>
              <a:t>Multicomputers</a:t>
            </a:r>
            <a:r>
              <a:rPr lang="en-US" dirty="0" smtClean="0"/>
              <a:t> use distributed memories with multiple address 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87</a:t>
            </a:fld>
            <a:endParaRPr lang="en-IN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Multivector</a:t>
            </a:r>
            <a:r>
              <a:rPr lang="en-US" dirty="0" smtClean="0">
                <a:solidFill>
                  <a:srgbClr val="FF0000"/>
                </a:solidFill>
              </a:rPr>
              <a:t> and SIMD Computers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Vector Supercomputers</a:t>
            </a:r>
          </a:p>
          <a:p>
            <a:pPr algn="just">
              <a:buFontTx/>
              <a:buChar char="-"/>
            </a:pPr>
            <a:r>
              <a:rPr lang="en-US" dirty="0" smtClean="0"/>
              <a:t>A vector computer is often built on top of a scalar processor.</a:t>
            </a:r>
          </a:p>
          <a:p>
            <a:pPr algn="just">
              <a:buFontTx/>
              <a:buChar char="-"/>
            </a:pPr>
            <a:r>
              <a:rPr lang="en-US" dirty="0" smtClean="0"/>
              <a:t>Vector processor is attached to the scalar processor as an optional feature</a:t>
            </a:r>
          </a:p>
          <a:p>
            <a:pPr algn="just">
              <a:buFontTx/>
              <a:buChar char="-"/>
            </a:pPr>
            <a:r>
              <a:rPr lang="en-US" dirty="0" smtClean="0"/>
              <a:t>Program and data are first loaded into the main memory through a host computer.</a:t>
            </a:r>
          </a:p>
          <a:p>
            <a:pPr algn="just">
              <a:buFontTx/>
              <a:buChar char="-"/>
            </a:pPr>
            <a:r>
              <a:rPr lang="en-US" dirty="0" smtClean="0"/>
              <a:t>All instructions are first decoded by the scalar control unit.</a:t>
            </a:r>
          </a:p>
          <a:p>
            <a:pPr algn="just">
              <a:buFontTx/>
              <a:buChar char="-"/>
            </a:pPr>
            <a:r>
              <a:rPr lang="en-US" dirty="0" smtClean="0"/>
              <a:t>If the decoded instruction is a scalar operation or a program control operation, it will be directly executed by the scalar processor using the scalar functional pipelines.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88</a:t>
            </a:fld>
            <a:endParaRPr lang="en-IN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dirty="0" smtClean="0"/>
              <a:t>If the instruction is decoded as a vector operation, it will be sent to the vector control unit.</a:t>
            </a:r>
          </a:p>
          <a:p>
            <a:pPr algn="just">
              <a:buFontTx/>
              <a:buChar char="-"/>
            </a:pPr>
            <a:r>
              <a:rPr lang="en-US" dirty="0" smtClean="0"/>
              <a:t>This control unit will supervise the flow of vector data between the main memory and vector functional pipelines.</a:t>
            </a:r>
          </a:p>
          <a:p>
            <a:pPr algn="just">
              <a:buFontTx/>
              <a:buChar char="-"/>
            </a:pPr>
            <a:r>
              <a:rPr lang="en-US" dirty="0" smtClean="0"/>
              <a:t>The vector data flow is coordinated by the control unit.</a:t>
            </a:r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89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division of generations is marked primarily by sharp changes in hardware and software technologies.</a:t>
            </a:r>
          </a:p>
          <a:p>
            <a:pPr algn="just">
              <a:buFontTx/>
              <a:buChar char="-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latest generation computers have inherited all the nice features and eliminated all the bad ones found in previous generations.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</a:t>
            </a:fld>
            <a:endParaRPr lang="en-IN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Vector processor models</a:t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smtClean="0">
                <a:solidFill>
                  <a:srgbClr val="FF0000"/>
                </a:solidFill>
              </a:rPr>
              <a:t>Two </a:t>
            </a:r>
            <a:r>
              <a:rPr lang="en-US" dirty="0" smtClean="0">
                <a:solidFill>
                  <a:srgbClr val="FF0000"/>
                </a:solidFill>
              </a:rPr>
              <a:t>pipeline vector supercomputer models</a:t>
            </a:r>
          </a:p>
          <a:p>
            <a:pPr lvl="3" algn="just">
              <a:buFontTx/>
              <a:buChar char="-"/>
            </a:pPr>
            <a:r>
              <a:rPr lang="en-US" dirty="0" smtClean="0"/>
              <a:t>Register-to-register</a:t>
            </a:r>
          </a:p>
          <a:p>
            <a:pPr lvl="3" algn="just">
              <a:buFontTx/>
              <a:buChar char="-"/>
            </a:pPr>
            <a:r>
              <a:rPr lang="en-US" dirty="0" smtClean="0"/>
              <a:t>Memory-to-memory</a:t>
            </a:r>
          </a:p>
          <a:p>
            <a:pPr lvl="2" algn="just">
              <a:buNone/>
            </a:pPr>
            <a:r>
              <a:rPr lang="en-US" dirty="0" smtClean="0"/>
              <a:t>Register-to-register</a:t>
            </a:r>
            <a:endParaRPr lang="en-IN" dirty="0" smtClean="0"/>
          </a:p>
          <a:p>
            <a:pPr lvl="2" algn="just">
              <a:buFontTx/>
              <a:buChar char="-"/>
            </a:pPr>
            <a:r>
              <a:rPr lang="en-US" dirty="0" smtClean="0"/>
              <a:t>Vector registers are used to hold the vector operands, intermediate and final vector results.</a:t>
            </a:r>
          </a:p>
          <a:p>
            <a:pPr lvl="2" algn="just">
              <a:buFontTx/>
              <a:buChar char="-"/>
            </a:pPr>
            <a:r>
              <a:rPr lang="en-US" dirty="0" smtClean="0"/>
              <a:t>The vector functional pipelines retrieve operands from and put results into the vector registers.</a:t>
            </a:r>
          </a:p>
          <a:p>
            <a:pPr lvl="2" algn="just">
              <a:buFontTx/>
              <a:buChar char="-"/>
            </a:pPr>
            <a:r>
              <a:rPr lang="en-US" dirty="0" smtClean="0"/>
              <a:t>All vector registers are programmable in user instructions</a:t>
            </a:r>
          </a:p>
          <a:p>
            <a:pPr lvl="2" algn="just">
              <a:buFontTx/>
              <a:buChar char="-"/>
            </a:pPr>
            <a:r>
              <a:rPr lang="en-US" dirty="0" smtClean="0"/>
              <a:t>Each vector registers used in successive pipeline cycles.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90</a:t>
            </a:fld>
            <a:endParaRPr lang="en-IN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The length of each vector register is usually fixed.</a:t>
            </a:r>
          </a:p>
          <a:p>
            <a:pPr algn="just">
              <a:buFontTx/>
              <a:buChar char="-"/>
            </a:pPr>
            <a:r>
              <a:rPr lang="en-US" dirty="0" smtClean="0"/>
              <a:t>There are fixed numbers of vector registers and functional pipelines in a vector processor.</a:t>
            </a:r>
          </a:p>
          <a:p>
            <a:pPr algn="just">
              <a:buFontTx/>
              <a:buChar char="-"/>
            </a:pPr>
            <a:r>
              <a:rPr lang="en-US" dirty="0" smtClean="0"/>
              <a:t>Both resources must be reserved in advance to avoid resource conflicts between different vector operations.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91</a:t>
            </a:fld>
            <a:endParaRPr lang="en-IN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Memory-to-memory</a:t>
            </a:r>
          </a:p>
          <a:p>
            <a:pPr algn="just">
              <a:buFontTx/>
              <a:buChar char="-"/>
            </a:pPr>
            <a:r>
              <a:rPr lang="en-US" dirty="0" smtClean="0"/>
              <a:t>Differs from a register-to-register architecture </a:t>
            </a:r>
          </a:p>
          <a:p>
            <a:pPr algn="just">
              <a:buFontTx/>
              <a:buChar char="-"/>
            </a:pPr>
            <a:r>
              <a:rPr lang="en-US" dirty="0" smtClean="0"/>
              <a:t>In the use of a vector stream unit to replace the vector registers.</a:t>
            </a:r>
          </a:p>
          <a:p>
            <a:pPr algn="just">
              <a:buFontTx/>
              <a:buChar char="-"/>
            </a:pPr>
            <a:r>
              <a:rPr lang="en-US" dirty="0" smtClean="0"/>
              <a:t>Over a dozen pipelined vector computers have been manufactured, ranging from workstations to mini- and supercomputers.</a:t>
            </a:r>
          </a:p>
          <a:p>
            <a:pPr algn="just">
              <a:buFontTx/>
              <a:buChar char="-"/>
            </a:pPr>
            <a:endParaRPr lang="en-US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92</a:t>
            </a:fld>
            <a:endParaRPr lang="en-IN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SIMD Supercomputers</a:t>
            </a:r>
          </a:p>
          <a:p>
            <a:pPr>
              <a:buFontTx/>
              <a:buChar char="-"/>
            </a:pPr>
            <a:r>
              <a:rPr lang="en-US" dirty="0" smtClean="0"/>
              <a:t>An operational model of an SIMD computer is specified by a 5-tuple</a:t>
            </a:r>
          </a:p>
          <a:p>
            <a:pPr>
              <a:buFontTx/>
              <a:buChar char="-"/>
            </a:pPr>
            <a:r>
              <a:rPr lang="en-US" dirty="0" smtClean="0"/>
              <a:t>  M = ( N, C, I, M, R)</a:t>
            </a:r>
          </a:p>
          <a:p>
            <a:pPr>
              <a:buFontTx/>
              <a:buChar char="-"/>
            </a:pPr>
            <a:r>
              <a:rPr lang="en-US" dirty="0" smtClean="0"/>
              <a:t>Where,</a:t>
            </a:r>
          </a:p>
          <a:p>
            <a:pPr>
              <a:buFontTx/>
              <a:buChar char="-"/>
            </a:pPr>
            <a:r>
              <a:rPr lang="en-US" dirty="0" smtClean="0"/>
              <a:t>N is the number of processing elements in the machine.</a:t>
            </a:r>
          </a:p>
          <a:p>
            <a:pPr>
              <a:buFontTx/>
              <a:buChar char="-"/>
            </a:pPr>
            <a:r>
              <a:rPr lang="en-US" dirty="0" smtClean="0"/>
              <a:t>C is the set of instructions directly executed by the control unit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93</a:t>
            </a:fld>
            <a:endParaRPr lang="en-IN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							Cont</a:t>
            </a:r>
            <a:r>
              <a:rPr lang="en-IN" dirty="0"/>
              <a:t>.,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Tx/>
              <a:buChar char="-"/>
            </a:pPr>
            <a:r>
              <a:rPr lang="en-US" dirty="0" smtClean="0"/>
              <a:t>I is the set of instruction broadcast by the control unit to all PEs for parallel execution.</a:t>
            </a:r>
          </a:p>
          <a:p>
            <a:pPr algn="just">
              <a:buFontTx/>
              <a:buChar char="-"/>
            </a:pPr>
            <a:r>
              <a:rPr lang="en-US" dirty="0" smtClean="0"/>
              <a:t>M is the set of masking schemes.</a:t>
            </a:r>
          </a:p>
          <a:p>
            <a:pPr algn="just">
              <a:buFontTx/>
              <a:buChar char="-"/>
            </a:pPr>
            <a:r>
              <a:rPr lang="en-US" dirty="0" smtClean="0"/>
              <a:t>R is the set of data-routing functions, specifying various patterns.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94</a:t>
            </a:fld>
            <a:endParaRPr lang="en-IN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REFERECES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AutoNum type="arabicPeriod"/>
            </a:pPr>
            <a:r>
              <a:rPr lang="en-US" dirty="0" smtClean="0"/>
              <a:t>Kai </a:t>
            </a:r>
            <a:r>
              <a:rPr lang="en-US" dirty="0"/>
              <a:t>Hwang, “Advanced Computer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     Architecture</a:t>
            </a:r>
            <a:r>
              <a:rPr lang="en-US" dirty="0"/>
              <a:t>, “McGraw-Hill International </a:t>
            </a:r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</a:t>
            </a:r>
            <a:r>
              <a:rPr lang="en-US" dirty="0" smtClean="0"/>
              <a:t>    Edition </a:t>
            </a:r>
            <a:r>
              <a:rPr lang="en-US" dirty="0"/>
              <a:t>Singapore, 1993</a:t>
            </a:r>
            <a:endParaRPr lang="en-I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4328337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17638"/>
            <a:ext cx="8928991" cy="544036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B459-E48C-4312-A6D4-19718010DE7E}" type="slidenum">
              <a:rPr lang="en-IN" smtClean="0"/>
              <a:pPr/>
              <a:t>96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5406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4161</Words>
  <Application>Microsoft Office PowerPoint</Application>
  <PresentationFormat>On-screen Show (4:3)</PresentationFormat>
  <Paragraphs>649</Paragraphs>
  <Slides>96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96</vt:i4>
      </vt:variant>
    </vt:vector>
  </HeadingPairs>
  <TitlesOfParts>
    <vt:vector size="102" baseType="lpstr">
      <vt:lpstr>Algerian</vt:lpstr>
      <vt:lpstr>Arial</vt:lpstr>
      <vt:lpstr>Calibri</vt:lpstr>
      <vt:lpstr>Times New Roman</vt:lpstr>
      <vt:lpstr>Wingdings</vt:lpstr>
      <vt:lpstr>Office Theme</vt:lpstr>
      <vt:lpstr>PowerPoint Presentation</vt:lpstr>
      <vt:lpstr>ADVANCED COMPUTER ARCHITECTURE</vt:lpstr>
      <vt:lpstr>UNIT I – PARALLEL COMPUTER MODELS</vt:lpstr>
      <vt:lpstr>      Cont.,</vt:lpstr>
      <vt:lpstr> </vt:lpstr>
      <vt:lpstr>       Cont.,</vt:lpstr>
      <vt:lpstr>       Cont.,</vt:lpstr>
      <vt:lpstr>       Cont.,</vt:lpstr>
      <vt:lpstr>      Cont.,</vt:lpstr>
      <vt:lpstr>       Cont.,</vt:lpstr>
      <vt:lpstr>       Cont.,</vt:lpstr>
      <vt:lpstr>      Cont.,</vt:lpstr>
      <vt:lpstr>      Cont.,</vt:lpstr>
      <vt:lpstr>      Cont.,</vt:lpstr>
      <vt:lpstr>      Cont.,</vt:lpstr>
      <vt:lpstr>       Cont.,</vt:lpstr>
      <vt:lpstr>      Cont.,</vt:lpstr>
      <vt:lpstr>      Cont.,</vt:lpstr>
      <vt:lpstr>       Cont.,</vt:lpstr>
      <vt:lpstr>      Cont.,</vt:lpstr>
      <vt:lpstr>       Cont.,</vt:lpstr>
      <vt:lpstr>       Cont.,</vt:lpstr>
      <vt:lpstr>       Cont.,</vt:lpstr>
      <vt:lpstr>       Cont.,</vt:lpstr>
      <vt:lpstr>PowerPoint Presentation</vt:lpstr>
      <vt:lpstr>       Cont.,</vt:lpstr>
      <vt:lpstr>       Cont.,</vt:lpstr>
      <vt:lpstr>       Cont.,</vt:lpstr>
      <vt:lpstr>       Cont.,</vt:lpstr>
      <vt:lpstr>      Cont.,</vt:lpstr>
      <vt:lpstr>       Cont.,</vt:lpstr>
      <vt:lpstr>       Cont.,</vt:lpstr>
      <vt:lpstr>      Cont.,</vt:lpstr>
      <vt:lpstr>1.1.3 Evolution of Computer Architecture</vt:lpstr>
      <vt:lpstr>      Cont.,</vt:lpstr>
      <vt:lpstr>       Cont.,</vt:lpstr>
      <vt:lpstr>       Cont.,</vt:lpstr>
      <vt:lpstr>       Cont.,</vt:lpstr>
      <vt:lpstr>      Cont.,</vt:lpstr>
      <vt:lpstr>      Cont.,</vt:lpstr>
      <vt:lpstr>       Cont.,</vt:lpstr>
      <vt:lpstr>       Cont.,</vt:lpstr>
      <vt:lpstr>      Cont.,</vt:lpstr>
      <vt:lpstr>SISD uniprocessor architecture</vt:lpstr>
      <vt:lpstr>SIMD architecture ( with distributed memory)</vt:lpstr>
      <vt:lpstr>MIMD architecture (with shared memory)</vt:lpstr>
      <vt:lpstr>MISD architecture (the systolic array)</vt:lpstr>
      <vt:lpstr>Flynn’s classification of computer architectures</vt:lpstr>
      <vt:lpstr>       Cont.,</vt:lpstr>
      <vt:lpstr>      Cont.,</vt:lpstr>
      <vt:lpstr>       Cont.,</vt:lpstr>
      <vt:lpstr>       Cont.,</vt:lpstr>
      <vt:lpstr>       Cont.,</vt:lpstr>
      <vt:lpstr>       Cont.,</vt:lpstr>
      <vt:lpstr>       Cont.,</vt:lpstr>
      <vt:lpstr>       Cont.,</vt:lpstr>
      <vt:lpstr>       Cont.,</vt:lpstr>
      <vt:lpstr>      Cont.,</vt:lpstr>
      <vt:lpstr>      Cont.,</vt:lpstr>
      <vt:lpstr>      Cont.,</vt:lpstr>
      <vt:lpstr>       Cont.,</vt:lpstr>
      <vt:lpstr>      Cont.,</vt:lpstr>
      <vt:lpstr>       Cont.,</vt:lpstr>
      <vt:lpstr>       Cont.,</vt:lpstr>
      <vt:lpstr>       Cont.,</vt:lpstr>
      <vt:lpstr>    Implicit parallelism</vt:lpstr>
      <vt:lpstr>Implicit parallelism</vt:lpstr>
      <vt:lpstr> Explicit parallelism </vt:lpstr>
      <vt:lpstr>Explicit parallelism</vt:lpstr>
      <vt:lpstr>MULTIPROCESSORS AND MULTICOMPUTERS</vt:lpstr>
      <vt:lpstr>      Cont.,</vt:lpstr>
      <vt:lpstr>      Cont.,</vt:lpstr>
      <vt:lpstr>      Cont.,</vt:lpstr>
      <vt:lpstr>      Cont.,</vt:lpstr>
      <vt:lpstr>      Cont.,</vt:lpstr>
      <vt:lpstr>PowerPoint Presentation</vt:lpstr>
      <vt:lpstr>      Cont.,</vt:lpstr>
      <vt:lpstr>      Cont.,</vt:lpstr>
      <vt:lpstr>       Cont.,</vt:lpstr>
      <vt:lpstr>       Cont.,</vt:lpstr>
      <vt:lpstr>      Cont.,</vt:lpstr>
      <vt:lpstr>      Cont.,</vt:lpstr>
      <vt:lpstr>      Cont.,</vt:lpstr>
      <vt:lpstr>      Cont.,</vt:lpstr>
      <vt:lpstr>      Cont.,</vt:lpstr>
      <vt:lpstr>       Cont.,</vt:lpstr>
      <vt:lpstr>       Cont.,</vt:lpstr>
      <vt:lpstr> Multivector and SIMD Computers</vt:lpstr>
      <vt:lpstr>       Cont.,</vt:lpstr>
      <vt:lpstr>Vector processor models </vt:lpstr>
      <vt:lpstr>      Cont.,</vt:lpstr>
      <vt:lpstr>       Cont.,</vt:lpstr>
      <vt:lpstr>       Cont.,</vt:lpstr>
      <vt:lpstr>       Cont.,</vt:lpstr>
      <vt:lpstr>REFERECES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NEW</dc:creator>
  <cp:lastModifiedBy>STAFF</cp:lastModifiedBy>
  <cp:revision>126</cp:revision>
  <dcterms:created xsi:type="dcterms:W3CDTF">2020-10-27T10:15:47Z</dcterms:created>
  <dcterms:modified xsi:type="dcterms:W3CDTF">2022-09-08T07:25:50Z</dcterms:modified>
</cp:coreProperties>
</file>