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DEF32A-E4C7-423A-B708-6B2911E90B65}"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EF32A-E4C7-423A-B708-6B2911E90B65}"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EF32A-E4C7-423A-B708-6B2911E90B65}"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EF32A-E4C7-423A-B708-6B2911E90B65}"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DEF32A-E4C7-423A-B708-6B2911E90B65}"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DEF32A-E4C7-423A-B708-6B2911E90B65}" type="datetimeFigureOut">
              <a:rPr lang="en-US" smtClean="0"/>
              <a:pPr/>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DEF32A-E4C7-423A-B708-6B2911E90B65}" type="datetimeFigureOut">
              <a:rPr lang="en-US" smtClean="0"/>
              <a:pPr/>
              <a:t>4/14/2023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DEF32A-E4C7-423A-B708-6B2911E90B65}" type="datetimeFigureOut">
              <a:rPr lang="en-US" smtClean="0"/>
              <a:pPr/>
              <a:t>4/14/2023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EF32A-E4C7-423A-B708-6B2911E90B65}" type="datetimeFigureOut">
              <a:rPr lang="en-US" smtClean="0"/>
              <a:pPr/>
              <a:t>4/14/2023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EF32A-E4C7-423A-B708-6B2911E90B65}" type="datetimeFigureOut">
              <a:rPr lang="en-US" smtClean="0"/>
              <a:pPr/>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EF32A-E4C7-423A-B708-6B2911E90B65}" type="datetimeFigureOut">
              <a:rPr lang="en-US" smtClean="0"/>
              <a:pPr/>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C0359-ACEB-4E2E-916C-E22F0BD730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EF32A-E4C7-423A-B708-6B2911E90B65}" type="datetimeFigureOut">
              <a:rPr lang="en-US" smtClean="0"/>
              <a:pPr/>
              <a:t>4/14/2023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EC0359-ACEB-4E2E-916C-E22F0BD730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CSR Activities of TATA</a:t>
            </a:r>
            <a:endParaRPr lang="en-US" b="1" dirty="0">
              <a:solidFill>
                <a:srgbClr val="FF0000"/>
              </a:solidFill>
            </a:endParaRPr>
          </a:p>
        </p:txBody>
      </p:sp>
      <p:sp>
        <p:nvSpPr>
          <p:cNvPr id="3" name="Subtitle 2"/>
          <p:cNvSpPr>
            <a:spLocks noGrp="1"/>
          </p:cNvSpPr>
          <p:nvPr>
            <p:ph type="subTitle" idx="1"/>
          </p:nvPr>
        </p:nvSpPr>
        <p:spPr/>
        <p:txBody>
          <a:bodyPr/>
          <a:lstStyle/>
          <a:p>
            <a:r>
              <a:rPr lang="en-US" b="1" dirty="0" err="1" smtClean="0">
                <a:solidFill>
                  <a:srgbClr val="0070C0"/>
                </a:solidFill>
              </a:rPr>
              <a:t>Mr.M.Rajalingam</a:t>
            </a:r>
            <a:endParaRPr lang="en-US" b="1" dirty="0" smtClean="0">
              <a:solidFill>
                <a:srgbClr val="0070C0"/>
              </a:solidFill>
            </a:endParaRPr>
          </a:p>
          <a:p>
            <a:r>
              <a:rPr lang="en-US" b="1" dirty="0" smtClean="0">
                <a:solidFill>
                  <a:srgbClr val="00B050"/>
                </a:solidFill>
              </a:rPr>
              <a:t>Assistant Professor of Social Work</a:t>
            </a:r>
          </a:p>
          <a:p>
            <a:r>
              <a:rPr lang="en-US" b="1" dirty="0" smtClean="0">
                <a:solidFill>
                  <a:srgbClr val="00B050"/>
                </a:solidFill>
              </a:rPr>
              <a:t>JMC, Trichy-20</a:t>
            </a:r>
            <a:endParaRPr lang="en-US" b="1"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CSR ACTIVITIES OF TATA</a:t>
            </a:r>
            <a:endParaRPr lang="en-US" dirty="0"/>
          </a:p>
        </p:txBody>
      </p:sp>
      <p:sp>
        <p:nvSpPr>
          <p:cNvPr id="3" name="Content Placeholder 2"/>
          <p:cNvSpPr>
            <a:spLocks noGrp="1"/>
          </p:cNvSpPr>
          <p:nvPr>
            <p:ph idx="1"/>
          </p:nvPr>
        </p:nvSpPr>
        <p:spPr/>
        <p:txBody>
          <a:bodyPr/>
          <a:lstStyle/>
          <a:p>
            <a:pPr>
              <a:buNone/>
            </a:pPr>
            <a:r>
              <a:rPr lang="en-US" b="1" dirty="0"/>
              <a:t>(f) Natural Capital </a:t>
            </a:r>
            <a:endParaRPr lang="en-US" dirty="0"/>
          </a:p>
          <a:p>
            <a:pPr algn="just">
              <a:buNone/>
            </a:pPr>
            <a:r>
              <a:rPr lang="en-US" dirty="0"/>
              <a:t>On the World Environment Day, Tata Motors has launched a tree plantation drive across India and countries in the SAARC region, Middle East Russia and Africa. As many as 25,000 trees were planted on the day. Apart from this more than 100,000 saplings were planted throughout the monsoon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fontScale="90000"/>
          </a:bodyPr>
          <a:lstStyle/>
          <a:p>
            <a:r>
              <a:rPr lang="en-US" dirty="0" smtClean="0"/>
              <a:t>CSR ACTIVITIES OF TATA</a:t>
            </a:r>
            <a:endParaRPr lang="en-US" dirty="0"/>
          </a:p>
        </p:txBody>
      </p:sp>
      <p:sp>
        <p:nvSpPr>
          <p:cNvPr id="3" name="Content Placeholder 2"/>
          <p:cNvSpPr>
            <a:spLocks noGrp="1"/>
          </p:cNvSpPr>
          <p:nvPr>
            <p:ph idx="1"/>
          </p:nvPr>
        </p:nvSpPr>
        <p:spPr>
          <a:xfrm>
            <a:off x="214282" y="928670"/>
            <a:ext cx="8715436" cy="5715040"/>
          </a:xfrm>
        </p:spPr>
        <p:txBody>
          <a:bodyPr/>
          <a:lstStyle/>
          <a:p>
            <a:pPr>
              <a:buNone/>
            </a:pPr>
            <a:r>
              <a:rPr lang="en-US" b="1" dirty="0"/>
              <a:t>Tata Chemicals Ltd (TCL) </a:t>
            </a:r>
            <a:endParaRPr lang="en-US" dirty="0"/>
          </a:p>
          <a:p>
            <a:pPr algn="just">
              <a:buNone/>
            </a:pPr>
            <a:r>
              <a:rPr lang="en-US" dirty="0"/>
              <a:t>Tata Chemicals is making an effort for sustainability. Sustainability for the group means honesty and transparency towards stakeholders, environmental protection , generating economic value, promoting human rights and creating social capital.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dirty="0" smtClean="0"/>
              <a:t>CSR ACTIVITIES OF TATA</a:t>
            </a:r>
            <a:endParaRPr lang="en-US" dirty="0"/>
          </a:p>
        </p:txBody>
      </p:sp>
      <p:sp>
        <p:nvSpPr>
          <p:cNvPr id="3" name="Content Placeholder 2"/>
          <p:cNvSpPr>
            <a:spLocks noGrp="1"/>
          </p:cNvSpPr>
          <p:nvPr>
            <p:ph idx="1"/>
          </p:nvPr>
        </p:nvSpPr>
        <p:spPr>
          <a:xfrm>
            <a:off x="214282" y="1000108"/>
            <a:ext cx="8715436" cy="5572164"/>
          </a:xfrm>
        </p:spPr>
        <p:txBody>
          <a:bodyPr>
            <a:normAutofit fontScale="85000" lnSpcReduction="10000"/>
          </a:bodyPr>
          <a:lstStyle/>
          <a:p>
            <a:pPr>
              <a:buNone/>
            </a:pPr>
            <a:r>
              <a:rPr lang="en-US" b="1" dirty="0"/>
              <a:t>Tata </a:t>
            </a:r>
            <a:r>
              <a:rPr lang="en-US" b="1" dirty="0" smtClean="0"/>
              <a:t>Tea</a:t>
            </a:r>
          </a:p>
          <a:p>
            <a:pPr>
              <a:buNone/>
            </a:pPr>
            <a:r>
              <a:rPr lang="en-US" dirty="0" smtClean="0"/>
              <a:t>Tata </a:t>
            </a:r>
            <a:r>
              <a:rPr lang="en-US" dirty="0"/>
              <a:t>Tea has been working hard since the 1980s to fulfill the needs of specially-</a:t>
            </a:r>
            <a:r>
              <a:rPr lang="en-US" dirty="0" err="1"/>
              <a:t>abled</a:t>
            </a:r>
            <a:r>
              <a:rPr lang="en-US" dirty="0"/>
              <a:t> people</a:t>
            </a:r>
            <a:r>
              <a:rPr lang="en-US" dirty="0" smtClean="0"/>
              <a:t>.  </a:t>
            </a:r>
            <a:r>
              <a:rPr lang="en-US" dirty="0"/>
              <a:t>It has set up the </a:t>
            </a:r>
            <a:r>
              <a:rPr lang="en-US" b="1" dirty="0" err="1"/>
              <a:t>Srishti</a:t>
            </a:r>
            <a:r>
              <a:rPr lang="en-US" b="1" dirty="0"/>
              <a:t> Welfare Centre at </a:t>
            </a:r>
            <a:r>
              <a:rPr lang="en-US" b="1" dirty="0" err="1"/>
              <a:t>Munnar</a:t>
            </a:r>
            <a:r>
              <a:rPr lang="en-US" b="1" dirty="0"/>
              <a:t>, Kerala; </a:t>
            </a:r>
            <a:r>
              <a:rPr lang="en-US" dirty="0"/>
              <a:t>its various programs provide education, training and rehabilitation of children and young adults with special needs. </a:t>
            </a:r>
          </a:p>
          <a:p>
            <a:pPr>
              <a:buNone/>
            </a:pPr>
            <a:r>
              <a:rPr lang="en-US" b="1" dirty="0" err="1"/>
              <a:t>Srishti</a:t>
            </a:r>
            <a:r>
              <a:rPr lang="en-US" b="1" dirty="0"/>
              <a:t> has four projects:</a:t>
            </a:r>
            <a:endParaRPr lang="en-US" dirty="0"/>
          </a:p>
          <a:p>
            <a:pPr>
              <a:buNone/>
            </a:pPr>
            <a:r>
              <a:rPr lang="en-US" b="1" dirty="0"/>
              <a:t> </a:t>
            </a:r>
            <a:r>
              <a:rPr lang="en-US" dirty="0"/>
              <a:t>a. The DARE </a:t>
            </a:r>
            <a:r>
              <a:rPr lang="en-US" dirty="0" smtClean="0"/>
              <a:t>School </a:t>
            </a:r>
            <a:r>
              <a:rPr lang="en-US" dirty="0"/>
              <a:t>provides the students with training in basic academics</a:t>
            </a:r>
          </a:p>
          <a:p>
            <a:pPr>
              <a:buNone/>
            </a:pPr>
            <a:r>
              <a:rPr lang="en-US" dirty="0"/>
              <a:t> b. The DARE strawberry preserve unit </a:t>
            </a:r>
            <a:r>
              <a:rPr lang="en-US" dirty="0" smtClean="0"/>
              <a:t>trains youngsters</a:t>
            </a:r>
            <a:endParaRPr lang="en-US" dirty="0"/>
          </a:p>
          <a:p>
            <a:pPr>
              <a:buNone/>
            </a:pPr>
            <a:r>
              <a:rPr lang="en-US" dirty="0"/>
              <a:t>c. </a:t>
            </a:r>
            <a:r>
              <a:rPr lang="en-US" dirty="0" err="1" smtClean="0"/>
              <a:t>Athulya</a:t>
            </a:r>
            <a:r>
              <a:rPr lang="en-US" dirty="0" smtClean="0"/>
              <a:t> </a:t>
            </a:r>
            <a:r>
              <a:rPr lang="en-US" dirty="0"/>
              <a:t>vocational training center </a:t>
            </a:r>
          </a:p>
          <a:p>
            <a:pPr>
              <a:buNone/>
            </a:pPr>
            <a:r>
              <a:rPr lang="en-US" dirty="0"/>
              <a:t>d. </a:t>
            </a:r>
            <a:r>
              <a:rPr lang="en-US" dirty="0" err="1" smtClean="0"/>
              <a:t>Aranya</a:t>
            </a:r>
            <a:r>
              <a:rPr lang="en-US" dirty="0" smtClean="0"/>
              <a:t> </a:t>
            </a:r>
            <a:r>
              <a:rPr lang="en-US" dirty="0"/>
              <a:t>nurture the lives of the disabled</a:t>
            </a:r>
            <a:r>
              <a:rPr lang="en-US" dirty="0" smtClean="0"/>
              <a:t>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US" dirty="0" smtClean="0"/>
              <a:t>CSR ACTIVITIES OF TATA</a:t>
            </a:r>
            <a:endParaRPr lang="en-US" dirty="0"/>
          </a:p>
        </p:txBody>
      </p:sp>
      <p:sp>
        <p:nvSpPr>
          <p:cNvPr id="3" name="Content Placeholder 2"/>
          <p:cNvSpPr>
            <a:spLocks noGrp="1"/>
          </p:cNvSpPr>
          <p:nvPr>
            <p:ph idx="1"/>
          </p:nvPr>
        </p:nvSpPr>
        <p:spPr>
          <a:xfrm>
            <a:off x="214282" y="928670"/>
            <a:ext cx="8715436" cy="5715040"/>
          </a:xfrm>
        </p:spPr>
        <p:txBody>
          <a:bodyPr>
            <a:normAutofit lnSpcReduction="10000"/>
          </a:bodyPr>
          <a:lstStyle/>
          <a:p>
            <a:pPr>
              <a:buNone/>
            </a:pPr>
            <a:r>
              <a:rPr lang="en-US" b="1" dirty="0"/>
              <a:t>Titan </a:t>
            </a:r>
            <a:endParaRPr lang="en-US" dirty="0"/>
          </a:p>
          <a:p>
            <a:pPr>
              <a:buNone/>
            </a:pPr>
            <a:r>
              <a:rPr lang="en-US" dirty="0"/>
              <a:t>Corporate social responsibility is a basic element of TITAN Group‘s governing objective and one of its corporate values. In its corporate philosophy CSR is defined as doing less harm and more good by adopting the following practices : </a:t>
            </a:r>
          </a:p>
          <a:p>
            <a:r>
              <a:rPr lang="en-US" dirty="0" smtClean="0"/>
              <a:t> </a:t>
            </a:r>
            <a:r>
              <a:rPr lang="en-US" dirty="0"/>
              <a:t>Respecting and supporting local communities </a:t>
            </a:r>
          </a:p>
          <a:p>
            <a:r>
              <a:rPr lang="en-US" dirty="0" smtClean="0"/>
              <a:t> </a:t>
            </a:r>
            <a:r>
              <a:rPr lang="en-US" dirty="0"/>
              <a:t>Caring for the employees </a:t>
            </a:r>
          </a:p>
          <a:p>
            <a:r>
              <a:rPr lang="en-US" dirty="0" smtClean="0"/>
              <a:t> </a:t>
            </a:r>
            <a:r>
              <a:rPr lang="en-US" dirty="0"/>
              <a:t>Being an active member of society </a:t>
            </a:r>
          </a:p>
          <a:p>
            <a:r>
              <a:rPr lang="en-US" dirty="0" smtClean="0"/>
              <a:t> </a:t>
            </a:r>
            <a:r>
              <a:rPr lang="en-US" dirty="0"/>
              <a:t>Committed to sustainable development </a:t>
            </a:r>
          </a:p>
          <a:p>
            <a:r>
              <a:rPr lang="en-US" dirty="0" smtClean="0"/>
              <a:t> </a:t>
            </a:r>
            <a:r>
              <a:rPr lang="en-US" dirty="0"/>
              <a:t>Putting safety(at work) first </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CSR ACTIVITIES OF TATA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INTRODUCTION:</a:t>
            </a:r>
          </a:p>
          <a:p>
            <a:pPr algn="just">
              <a:buFont typeface="Wingdings" pitchFamily="2" charset="2"/>
              <a:buChar char="ü"/>
            </a:pPr>
            <a:r>
              <a:rPr lang="en-US" dirty="0" smtClean="0"/>
              <a:t>TATA sons was introduced in 1860’s</a:t>
            </a:r>
          </a:p>
          <a:p>
            <a:pPr algn="just">
              <a:buFont typeface="Wingdings" pitchFamily="2" charset="2"/>
              <a:buChar char="ü"/>
            </a:pPr>
            <a:r>
              <a:rPr lang="en-US" dirty="0" smtClean="0"/>
              <a:t>Ranging from steel, automobiles and software to consumer goods and telecommunications the Tata Group operates more than 80 companies . </a:t>
            </a:r>
          </a:p>
          <a:p>
            <a:pPr algn="just">
              <a:buFont typeface="Wingdings" pitchFamily="2" charset="2"/>
              <a:buChar char="ü"/>
            </a:pPr>
            <a:r>
              <a:rPr lang="en-US" dirty="0" smtClean="0"/>
              <a:t>It has around 200,000 employees across India and thus has the pride to be nation‘s largest private employer.</a:t>
            </a:r>
          </a:p>
          <a:p>
            <a:pPr algn="just">
              <a:buFont typeface="Wingdings" pitchFamily="2" charset="2"/>
              <a:buChar char="ü"/>
            </a:pPr>
            <a:r>
              <a:rPr lang="en-US" dirty="0" smtClean="0"/>
              <a:t> Mr. </a:t>
            </a:r>
            <a:r>
              <a:rPr lang="en-US" dirty="0" err="1" smtClean="0"/>
              <a:t>Ratan</a:t>
            </a:r>
            <a:r>
              <a:rPr lang="en-US" dirty="0" smtClean="0"/>
              <a:t> N. Tata has led the eminent Tata Group successfully.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fontScale="90000"/>
          </a:bodyPr>
          <a:lstStyle/>
          <a:p>
            <a:r>
              <a:rPr lang="en-US" dirty="0" smtClean="0"/>
              <a:t>CSR ACTIVITIES OF TATA</a:t>
            </a:r>
            <a:endParaRPr lang="en-US" dirty="0"/>
          </a:p>
        </p:txBody>
      </p:sp>
      <p:sp>
        <p:nvSpPr>
          <p:cNvPr id="3" name="Content Placeholder 2"/>
          <p:cNvSpPr>
            <a:spLocks noGrp="1"/>
          </p:cNvSpPr>
          <p:nvPr>
            <p:ph idx="1"/>
          </p:nvPr>
        </p:nvSpPr>
        <p:spPr>
          <a:xfrm>
            <a:off x="214282" y="928670"/>
            <a:ext cx="8715436" cy="5643602"/>
          </a:xfrm>
        </p:spPr>
        <p:txBody>
          <a:bodyPr/>
          <a:lstStyle/>
          <a:p>
            <a:pPr marL="514350" indent="-514350">
              <a:buAutoNum type="arabicPeriod"/>
            </a:pPr>
            <a:r>
              <a:rPr lang="en-US" b="1" dirty="0" smtClean="0"/>
              <a:t>Tata </a:t>
            </a:r>
            <a:r>
              <a:rPr lang="en-US" b="1" dirty="0"/>
              <a:t>Steel </a:t>
            </a:r>
            <a:endParaRPr lang="en-US" dirty="0"/>
          </a:p>
          <a:p>
            <a:pPr marL="514350" indent="-514350">
              <a:buNone/>
            </a:pPr>
            <a:r>
              <a:rPr lang="en-US" dirty="0" smtClean="0"/>
              <a:t>Tata </a:t>
            </a:r>
            <a:r>
              <a:rPr lang="en-US" dirty="0"/>
              <a:t>Steel spends 5-7 per cent of its profit after tax on several CSR initiatives. </a:t>
            </a:r>
            <a:endParaRPr lang="en-US" dirty="0" smtClean="0"/>
          </a:p>
          <a:p>
            <a:pPr>
              <a:buNone/>
            </a:pPr>
            <a:r>
              <a:rPr lang="en-US" b="1" dirty="0"/>
              <a:t>(a) Self-Help Groups (SHG’s) </a:t>
            </a:r>
            <a:endParaRPr lang="en-US" dirty="0"/>
          </a:p>
          <a:p>
            <a:pPr algn="just">
              <a:buNone/>
            </a:pPr>
            <a:r>
              <a:rPr lang="en-US" dirty="0"/>
              <a:t>Over 500 self-help groups are currently operating under various poverty alleviation programs; out of which over 200 are engaged in activities of income generation thorough micro enterprises. Women empowerment programs through Self-Help Groups have been extended to 700 villages. </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718"/>
          </a:xfrm>
        </p:spPr>
        <p:txBody>
          <a:bodyPr>
            <a:normAutofit fontScale="90000"/>
          </a:bodyPr>
          <a:lstStyle/>
          <a:p>
            <a:r>
              <a:rPr lang="en-US" dirty="0" smtClean="0"/>
              <a:t>CSR ACTIVITIES OF TATA</a:t>
            </a:r>
            <a:endParaRPr lang="en-US" dirty="0"/>
          </a:p>
        </p:txBody>
      </p:sp>
      <p:sp>
        <p:nvSpPr>
          <p:cNvPr id="3" name="Content Placeholder 2"/>
          <p:cNvSpPr>
            <a:spLocks noGrp="1"/>
          </p:cNvSpPr>
          <p:nvPr>
            <p:ph idx="1"/>
          </p:nvPr>
        </p:nvSpPr>
        <p:spPr>
          <a:xfrm>
            <a:off x="285720" y="928670"/>
            <a:ext cx="8643998" cy="5643602"/>
          </a:xfrm>
        </p:spPr>
        <p:txBody>
          <a:bodyPr>
            <a:normAutofit lnSpcReduction="10000"/>
          </a:bodyPr>
          <a:lstStyle/>
          <a:p>
            <a:pPr>
              <a:buNone/>
            </a:pPr>
            <a:r>
              <a:rPr lang="en-US" b="1" dirty="0"/>
              <a:t>(b) Supports Social Welfare Organizations </a:t>
            </a:r>
            <a:r>
              <a:rPr lang="en-US" dirty="0"/>
              <a:t> </a:t>
            </a:r>
          </a:p>
          <a:p>
            <a:pPr>
              <a:buNone/>
            </a:pPr>
            <a:r>
              <a:rPr lang="en-US" dirty="0"/>
              <a:t>Tata Steel supports various social welfare organizations. They include; </a:t>
            </a:r>
          </a:p>
          <a:p>
            <a:r>
              <a:rPr lang="en-US" dirty="0" smtClean="0"/>
              <a:t> </a:t>
            </a:r>
            <a:r>
              <a:rPr lang="en-US" dirty="0"/>
              <a:t>Tata Steel Rural Development Society </a:t>
            </a:r>
          </a:p>
          <a:p>
            <a:r>
              <a:rPr lang="en-US" dirty="0" smtClean="0"/>
              <a:t> </a:t>
            </a:r>
            <a:r>
              <a:rPr lang="en-US" dirty="0"/>
              <a:t>Tribal Cultural Society </a:t>
            </a:r>
          </a:p>
          <a:p>
            <a:r>
              <a:rPr lang="en-US" dirty="0" smtClean="0"/>
              <a:t> </a:t>
            </a:r>
            <a:r>
              <a:rPr lang="en-US" dirty="0"/>
              <a:t>Tata Steel Foundation for Family Initiatives </a:t>
            </a:r>
          </a:p>
          <a:p>
            <a:r>
              <a:rPr lang="en-US" dirty="0" smtClean="0"/>
              <a:t> </a:t>
            </a:r>
            <a:r>
              <a:rPr lang="en-US" dirty="0"/>
              <a:t>National Association for the Blind </a:t>
            </a:r>
          </a:p>
          <a:p>
            <a:r>
              <a:rPr lang="en-US" dirty="0" smtClean="0"/>
              <a:t> </a:t>
            </a:r>
            <a:r>
              <a:rPr lang="en-US" dirty="0" err="1"/>
              <a:t>Shishu</a:t>
            </a:r>
            <a:r>
              <a:rPr lang="en-US" dirty="0"/>
              <a:t> </a:t>
            </a:r>
            <a:r>
              <a:rPr lang="en-US" dirty="0" err="1"/>
              <a:t>Niketan</a:t>
            </a:r>
            <a:r>
              <a:rPr lang="en-US" dirty="0"/>
              <a:t> School of Hope </a:t>
            </a:r>
          </a:p>
          <a:p>
            <a:r>
              <a:rPr lang="en-US" dirty="0" smtClean="0"/>
              <a:t> </a:t>
            </a:r>
            <a:r>
              <a:rPr lang="en-US" dirty="0"/>
              <a:t>Centre for Hearing Impaired Children </a:t>
            </a:r>
          </a:p>
          <a:p>
            <a:r>
              <a:rPr lang="en-US" dirty="0" smtClean="0"/>
              <a:t> </a:t>
            </a:r>
            <a:r>
              <a:rPr lang="en-US" dirty="0"/>
              <a:t>Indian Red Cross Society, East </a:t>
            </a:r>
            <a:r>
              <a:rPr lang="en-US" dirty="0" err="1"/>
              <a:t>Singhbhum</a:t>
            </a:r>
            <a:r>
              <a:rPr lang="en-U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57232"/>
          </a:xfrm>
        </p:spPr>
        <p:txBody>
          <a:bodyPr>
            <a:normAutofit/>
          </a:bodyPr>
          <a:lstStyle/>
          <a:p>
            <a:r>
              <a:rPr lang="en-US" dirty="0" smtClean="0"/>
              <a:t>CSR ACTIVITIES OF TATA</a:t>
            </a:r>
            <a:endParaRPr lang="en-US" dirty="0"/>
          </a:p>
        </p:txBody>
      </p:sp>
      <p:sp>
        <p:nvSpPr>
          <p:cNvPr id="3" name="Content Placeholder 2"/>
          <p:cNvSpPr>
            <a:spLocks noGrp="1"/>
          </p:cNvSpPr>
          <p:nvPr>
            <p:ph idx="1"/>
          </p:nvPr>
        </p:nvSpPr>
        <p:spPr>
          <a:xfrm>
            <a:off x="214282" y="928670"/>
            <a:ext cx="8715436" cy="5643602"/>
          </a:xfrm>
        </p:spPr>
        <p:txBody>
          <a:bodyPr>
            <a:normAutofit lnSpcReduction="10000"/>
          </a:bodyPr>
          <a:lstStyle/>
          <a:p>
            <a:pPr algn="just">
              <a:buNone/>
            </a:pPr>
            <a:r>
              <a:rPr lang="en-US" b="1" dirty="0" smtClean="0"/>
              <a:t>c. </a:t>
            </a:r>
            <a:r>
              <a:rPr lang="en-US" b="1" dirty="0"/>
              <a:t>Healthcare Projects </a:t>
            </a:r>
            <a:r>
              <a:rPr lang="en-US" dirty="0"/>
              <a:t>In its 100th year, the Tata Steel Centenary Project has just been announced. The healthcare projects of Tata Steel include facilitation of child education, immunization and childcare, plantation activities, creation of awareness of AIDS and other healthcare </a:t>
            </a:r>
            <a:r>
              <a:rPr lang="en-US" dirty="0" smtClean="0"/>
              <a:t>projects</a:t>
            </a:r>
          </a:p>
          <a:p>
            <a:pPr algn="just">
              <a:buNone/>
            </a:pPr>
            <a:r>
              <a:rPr lang="en-US" b="1" dirty="0" smtClean="0"/>
              <a:t>d. Economic </a:t>
            </a:r>
            <a:r>
              <a:rPr lang="en-US" b="1" dirty="0"/>
              <a:t>Empowerment </a:t>
            </a:r>
            <a:r>
              <a:rPr lang="en-US" dirty="0"/>
              <a:t>A program aiming at economic empowerment through improvised agriculture has been taken up in three backward tribal blocks in Jharkhand, Orissa and Chhattisgarh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dirty="0" smtClean="0"/>
              <a:t>CSR ACTIVITIES OF TATA</a:t>
            </a:r>
            <a:endParaRPr lang="en-US" dirty="0"/>
          </a:p>
        </p:txBody>
      </p:sp>
      <p:sp>
        <p:nvSpPr>
          <p:cNvPr id="3" name="Content Placeholder 2"/>
          <p:cNvSpPr>
            <a:spLocks noGrp="1"/>
          </p:cNvSpPr>
          <p:nvPr>
            <p:ph idx="1"/>
          </p:nvPr>
        </p:nvSpPr>
        <p:spPr>
          <a:xfrm>
            <a:off x="214282" y="928670"/>
            <a:ext cx="8715436" cy="5643602"/>
          </a:xfrm>
        </p:spPr>
        <p:txBody>
          <a:bodyPr/>
          <a:lstStyle/>
          <a:p>
            <a:pPr>
              <a:buNone/>
            </a:pPr>
            <a:r>
              <a:rPr lang="en-US" b="1" dirty="0"/>
              <a:t>(e)Assistance to government </a:t>
            </a:r>
            <a:endParaRPr lang="en-US" b="1" dirty="0" smtClean="0"/>
          </a:p>
          <a:p>
            <a:pPr algn="just">
              <a:buNone/>
            </a:pPr>
            <a:r>
              <a:rPr lang="en-US" dirty="0" smtClean="0"/>
              <a:t>Tata </a:t>
            </a:r>
            <a:r>
              <a:rPr lang="en-US" dirty="0"/>
              <a:t>Steel has hosted 12 Lifeline Expresses in association with the Ministry of Railways, Impact India Foundation and the Government of Jharkhand. It has served over 50,000 people. Five thousand people have got surgical facilities and over 1,000 people received aids and appliances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dirty="0" smtClean="0"/>
              <a:t>CSR ACTIVITIES OF TATA</a:t>
            </a:r>
            <a:endParaRPr lang="en-US" dirty="0"/>
          </a:p>
        </p:txBody>
      </p:sp>
      <p:sp>
        <p:nvSpPr>
          <p:cNvPr id="3" name="Content Placeholder 2"/>
          <p:cNvSpPr>
            <a:spLocks noGrp="1"/>
          </p:cNvSpPr>
          <p:nvPr>
            <p:ph idx="1"/>
          </p:nvPr>
        </p:nvSpPr>
        <p:spPr>
          <a:xfrm>
            <a:off x="285720" y="928670"/>
            <a:ext cx="8643998" cy="5572164"/>
          </a:xfrm>
        </p:spPr>
        <p:txBody>
          <a:bodyPr/>
          <a:lstStyle/>
          <a:p>
            <a:pPr>
              <a:buNone/>
            </a:pPr>
            <a:r>
              <a:rPr lang="en-US" b="1" dirty="0"/>
              <a:t>Tata Motors : </a:t>
            </a:r>
            <a:endParaRPr lang="en-US" b="1" dirty="0" smtClean="0"/>
          </a:p>
          <a:p>
            <a:pPr>
              <a:buNone/>
            </a:pPr>
            <a:r>
              <a:rPr lang="en-US" b="1" dirty="0" smtClean="0"/>
              <a:t>a. </a:t>
            </a:r>
            <a:r>
              <a:rPr lang="en-US" b="1" dirty="0"/>
              <a:t>Pollution Control </a:t>
            </a:r>
            <a:endParaRPr lang="en-US" dirty="0"/>
          </a:p>
          <a:p>
            <a:pPr algn="just">
              <a:buNone/>
            </a:pPr>
            <a:r>
              <a:rPr lang="en-US" dirty="0"/>
              <a:t>Tata Motors is the first Indian Company to introduce vehicles with Euro norms. Tata Motors' joint venture with Cummins Engine Company, USA, in 1992, was a major effort to introduce emission control technology in India. To make environment friendly engines it has taken the help of world-renowned engine consultants like Ricardo and AVL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718"/>
          </a:xfrm>
        </p:spPr>
        <p:txBody>
          <a:bodyPr>
            <a:normAutofit fontScale="90000"/>
          </a:bodyPr>
          <a:lstStyle/>
          <a:p>
            <a:r>
              <a:rPr lang="en-US" dirty="0" smtClean="0"/>
              <a:t>CSR ACTIVITIES OF TATA</a:t>
            </a:r>
            <a:endParaRPr lang="en-US" dirty="0"/>
          </a:p>
        </p:txBody>
      </p:sp>
      <p:sp>
        <p:nvSpPr>
          <p:cNvPr id="3" name="Content Placeholder 2"/>
          <p:cNvSpPr>
            <a:spLocks noGrp="1"/>
          </p:cNvSpPr>
          <p:nvPr>
            <p:ph idx="1"/>
          </p:nvPr>
        </p:nvSpPr>
        <p:spPr>
          <a:xfrm>
            <a:off x="214282" y="857232"/>
            <a:ext cx="8715436" cy="5715040"/>
          </a:xfrm>
        </p:spPr>
        <p:txBody>
          <a:bodyPr/>
          <a:lstStyle/>
          <a:p>
            <a:pPr algn="just">
              <a:buNone/>
            </a:pPr>
            <a:r>
              <a:rPr lang="en-US" b="1" dirty="0" smtClean="0"/>
              <a:t>b.  </a:t>
            </a:r>
            <a:r>
              <a:rPr lang="en-US" b="1" dirty="0"/>
              <a:t>Restoring Ecological Balance </a:t>
            </a:r>
            <a:endParaRPr lang="en-US" dirty="0"/>
          </a:p>
          <a:p>
            <a:pPr algn="just">
              <a:buNone/>
            </a:pPr>
            <a:r>
              <a:rPr lang="en-US" dirty="0"/>
              <a:t>Tata Motors has planted 80,000 trees in the works and the township and more than 2.4 million trees have been planted in Jamshedpur region. </a:t>
            </a:r>
            <a:endParaRPr lang="en-US" dirty="0" smtClean="0"/>
          </a:p>
          <a:p>
            <a:pPr algn="just">
              <a:buNone/>
            </a:pPr>
            <a:r>
              <a:rPr lang="en-US" b="1" dirty="0" smtClean="0"/>
              <a:t>c. </a:t>
            </a:r>
            <a:r>
              <a:rPr lang="en-US" b="1" dirty="0"/>
              <a:t>Employment Generation </a:t>
            </a:r>
            <a:endParaRPr lang="en-US" dirty="0"/>
          </a:p>
          <a:p>
            <a:pPr algn="just">
              <a:buNone/>
            </a:pPr>
            <a:r>
              <a:rPr lang="en-US" dirty="0"/>
              <a:t>Relatives the employees at </a:t>
            </a:r>
            <a:r>
              <a:rPr lang="en-US" dirty="0" err="1"/>
              <a:t>Pune</a:t>
            </a:r>
            <a:r>
              <a:rPr lang="en-US" dirty="0"/>
              <a:t> have been encouraged to make various industrial co-operatives engaged in productive activities like re-cycling of scrap wood into furniture, welding, steel scrap baling, battery cable assembly etc.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dirty="0" smtClean="0"/>
              <a:t>CSR ACTIVITIES OF TATA</a:t>
            </a:r>
            <a:endParaRPr lang="en-US" dirty="0"/>
          </a:p>
        </p:txBody>
      </p:sp>
      <p:sp>
        <p:nvSpPr>
          <p:cNvPr id="3" name="Content Placeholder 2"/>
          <p:cNvSpPr>
            <a:spLocks noGrp="1"/>
          </p:cNvSpPr>
          <p:nvPr>
            <p:ph idx="1"/>
          </p:nvPr>
        </p:nvSpPr>
        <p:spPr>
          <a:xfrm>
            <a:off x="214282" y="857232"/>
            <a:ext cx="8715436" cy="5715040"/>
          </a:xfrm>
        </p:spPr>
        <p:txBody>
          <a:bodyPr>
            <a:normAutofit lnSpcReduction="10000"/>
          </a:bodyPr>
          <a:lstStyle/>
          <a:p>
            <a:pPr>
              <a:buNone/>
            </a:pPr>
            <a:r>
              <a:rPr lang="en-US" b="1" dirty="0"/>
              <a:t>(d) Economic Capital </a:t>
            </a:r>
            <a:endParaRPr lang="en-US" dirty="0"/>
          </a:p>
          <a:p>
            <a:pPr algn="just">
              <a:buNone/>
            </a:pPr>
            <a:r>
              <a:rPr lang="en-US" dirty="0"/>
              <a:t>In </a:t>
            </a:r>
            <a:r>
              <a:rPr lang="en-US" dirty="0" err="1"/>
              <a:t>Lucknow</a:t>
            </a:r>
            <a:r>
              <a:rPr lang="en-US" dirty="0"/>
              <a:t>, two Societies - </a:t>
            </a:r>
            <a:r>
              <a:rPr lang="en-US" dirty="0" err="1"/>
              <a:t>Samaj</a:t>
            </a:r>
            <a:r>
              <a:rPr lang="en-US" dirty="0"/>
              <a:t> </a:t>
            </a:r>
            <a:r>
              <a:rPr lang="en-US" dirty="0" err="1"/>
              <a:t>Vikas</a:t>
            </a:r>
            <a:r>
              <a:rPr lang="en-US" dirty="0"/>
              <a:t> Kendra &amp; Jan </a:t>
            </a:r>
            <a:r>
              <a:rPr lang="en-US" dirty="0" err="1"/>
              <a:t>Parivar</a:t>
            </a:r>
            <a:r>
              <a:rPr lang="en-US" dirty="0"/>
              <a:t> </a:t>
            </a:r>
            <a:r>
              <a:rPr lang="en-US" dirty="0" err="1"/>
              <a:t>Kalyan</a:t>
            </a:r>
            <a:r>
              <a:rPr lang="en-US" dirty="0"/>
              <a:t> </a:t>
            </a:r>
            <a:r>
              <a:rPr lang="en-US" dirty="0" err="1"/>
              <a:t>Santhan</a:t>
            </a:r>
            <a:r>
              <a:rPr lang="en-US" dirty="0"/>
              <a:t> have been formed for rural development &amp; for providing healthcare to the rural </a:t>
            </a:r>
            <a:r>
              <a:rPr lang="en-US" dirty="0" smtClean="0"/>
              <a:t>areas.</a:t>
            </a:r>
          </a:p>
          <a:p>
            <a:pPr algn="just">
              <a:buNone/>
            </a:pPr>
            <a:r>
              <a:rPr lang="en-US" b="1" dirty="0"/>
              <a:t>(e) Human Capital </a:t>
            </a:r>
            <a:endParaRPr lang="en-US" dirty="0"/>
          </a:p>
          <a:p>
            <a:pPr algn="just">
              <a:buNone/>
            </a:pPr>
            <a:r>
              <a:rPr lang="en-US" dirty="0"/>
              <a:t>Tata motors has introduced many scholarship programs for the higher education of the children. Through a scholarship program </a:t>
            </a:r>
            <a:r>
              <a:rPr lang="en-US" dirty="0" err="1"/>
              <a:t>Vidyadhanam</a:t>
            </a:r>
            <a:r>
              <a:rPr lang="en-US" dirty="0"/>
              <a:t>, the company supports 211 </a:t>
            </a:r>
            <a:r>
              <a:rPr lang="en-US" dirty="0" smtClean="0"/>
              <a:t>students.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787</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CSR Activities of TATA</vt:lpstr>
      <vt:lpstr>CSR ACTIVITIES OF TATA</vt:lpstr>
      <vt:lpstr>CSR ACTIVITIES OF TATA</vt:lpstr>
      <vt:lpstr>CSR ACTIVITIES OF TATA</vt:lpstr>
      <vt:lpstr>CSR ACTIVITIES OF TATA</vt:lpstr>
      <vt:lpstr>CSR ACTIVITIES OF TATA</vt:lpstr>
      <vt:lpstr>CSR ACTIVITIES OF TATA</vt:lpstr>
      <vt:lpstr>CSR ACTIVITIES OF TATA</vt:lpstr>
      <vt:lpstr>CSR ACTIVITIES OF TATA</vt:lpstr>
      <vt:lpstr>CSR ACTIVITIES OF TATA</vt:lpstr>
      <vt:lpstr>CSR ACTIVITIES OF TATA</vt:lpstr>
      <vt:lpstr>CSR ACTIVITIES OF TATA</vt:lpstr>
      <vt:lpstr>CSR ACTIVITIES OF TATA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CSR ACTIVITIES OF TATA</dc:title>
  <dc:creator>Elcot</dc:creator>
  <cp:lastModifiedBy>Staff</cp:lastModifiedBy>
  <cp:revision>11</cp:revision>
  <dcterms:created xsi:type="dcterms:W3CDTF">2015-10-12T01:45:23Z</dcterms:created>
  <dcterms:modified xsi:type="dcterms:W3CDTF">2023-04-14T16:03:34Z</dcterms:modified>
</cp:coreProperties>
</file>