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9" r:id="rId1"/>
  </p:sldMasterIdLst>
  <p:notesMasterIdLst>
    <p:notesMasterId r:id="rId11"/>
  </p:notesMasterIdLst>
  <p:sldIdLst>
    <p:sldId id="256" r:id="rId2"/>
    <p:sldId id="299" r:id="rId3"/>
    <p:sldId id="300" r:id="rId4"/>
    <p:sldId id="304" r:id="rId5"/>
    <p:sldId id="305" r:id="rId6"/>
    <p:sldId id="313" r:id="rId7"/>
    <p:sldId id="312" r:id="rId8"/>
    <p:sldId id="315" r:id="rId9"/>
    <p:sldId id="31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z Moliski" initials="" lastIdx="3" clrIdx="0"/>
  <p:cmAuthor id="1" name="Samuel Joseph Frame" initials="SJF" lastIdx="3" clrIdx="1">
    <p:extLst>
      <p:ext uri="{19B8F6BF-5375-455C-9EA6-DF929625EA0E}">
        <p15:presenceInfo xmlns:p15="http://schemas.microsoft.com/office/powerpoint/2012/main" userId="S::sframe@calpoly.edu::da117519-72a3-41c7-bd7a-569a909a0f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9E"/>
    <a:srgbClr val="CADB34"/>
    <a:srgbClr val="1F4984"/>
    <a:srgbClr val="000000"/>
    <a:srgbClr val="B1063A"/>
    <a:srgbClr val="CA0E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08" autoAdjust="0"/>
    <p:restoredTop sz="94523" autoAdjust="0"/>
  </p:normalViewPr>
  <p:slideViewPr>
    <p:cSldViewPr>
      <p:cViewPr varScale="1">
        <p:scale>
          <a:sx n="69" d="100"/>
          <a:sy n="69" d="100"/>
        </p:scale>
        <p:origin x="136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7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B47D05F-F09C-49A3-9825-49CA7FD0CA49}" type="datetimeFigureOut">
              <a:rPr lang="en-US"/>
              <a:pPr>
                <a:defRPr/>
              </a:pPr>
              <a:t>4/8/2023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CD38493-F6B3-4E5E-AA92-B81C23604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321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00D92A-AE8E-4D08-9087-DEE5B1482857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75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227277-B0D8-4809-8878-D1ED6D19D374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008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227277-B0D8-4809-8878-D1ED6D19D374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20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227277-B0D8-4809-8878-D1ED6D19D374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95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227277-B0D8-4809-8878-D1ED6D19D374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28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227277-B0D8-4809-8878-D1ED6D19D374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26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227277-B0D8-4809-8878-D1ED6D19D374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15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227277-B0D8-4809-8878-D1ED6D19D374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169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227277-B0D8-4809-8878-D1ED6D19D374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32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Statistics and Data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1-</a:t>
            </a:r>
            <a:fld id="{52A43C86-E5ED-47BE-8B4E-11822D62BAD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6046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4965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564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21"/>
          <p:cNvSpPr>
            <a:spLocks noChangeArrowheads="1"/>
          </p:cNvSpPr>
          <p:nvPr userDrawn="1"/>
        </p:nvSpPr>
        <p:spPr bwMode="auto">
          <a:xfrm>
            <a:off x="7734300" y="59436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r>
              <a:rPr lang="en-US" sz="1000">
                <a:solidFill>
                  <a:srgbClr val="FFFFFF"/>
                </a:solidFill>
                <a:latin typeface="Times New Roman" pitchFamily="18" charset="0"/>
              </a:rPr>
              <a:t>1-</a:t>
            </a:r>
            <a:fld id="{3B23F10E-B9DB-4030-83AA-1C45FF54A19F}" type="slidenum">
              <a:rPr lang="en-US" sz="1000">
                <a:solidFill>
                  <a:srgbClr val="FFFFFF"/>
                </a:solidFill>
                <a:latin typeface="Times New Roman" pitchFamily="18" charset="0"/>
              </a:rPr>
              <a:pPr algn="r">
                <a:defRPr/>
              </a:pPr>
              <a:t>‹#›</a:t>
            </a:fld>
            <a:endParaRPr lang="en-US" sz="1000">
              <a:solidFill>
                <a:srgbClr val="FFFF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8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4194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6760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7466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5365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451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310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17C29-1080-4DDB-A03C-4891FDDE553B}" type="datetimeFigureOut">
              <a:rPr lang="en-IN" smtClean="0"/>
              <a:t>08-04-2023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869DA-4C09-46E6-B451-A6E3659DC58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499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 smtClean="0"/>
              <a:t>Statistics and Data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en-US" smtClean="0"/>
              <a:t>1-</a:t>
            </a:r>
            <a:fld id="{52A43C86-E5ED-47BE-8B4E-11822D62BAD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21"/>
          <p:cNvSpPr>
            <a:spLocks noChangeArrowheads="1"/>
          </p:cNvSpPr>
          <p:nvPr userDrawn="1"/>
        </p:nvSpPr>
        <p:spPr bwMode="auto">
          <a:xfrm>
            <a:off x="6934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r>
              <a:rPr lang="en-US" sz="1000">
                <a:latin typeface="Helvetica"/>
                <a:cs typeface="Helvetica"/>
              </a:rPr>
              <a:t>1-</a:t>
            </a:r>
            <a:fld id="{3B23F10E-B9DB-4030-83AA-1C45FF54A19F}" type="slidenum">
              <a:rPr lang="en-US" sz="1000">
                <a:latin typeface="Helvetica"/>
                <a:cs typeface="Helvetica"/>
              </a:rPr>
              <a:pPr algn="r">
                <a:defRPr/>
              </a:pPr>
              <a:t>‹#›</a:t>
            </a:fld>
            <a:endParaRPr lang="en-US" sz="1000">
              <a:latin typeface="Helvetica"/>
              <a:cs typeface="Helvetica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743200" y="6229290"/>
            <a:ext cx="64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0" i="0" kern="1200" dirty="0">
                <a:solidFill>
                  <a:schemeClr val="tx1"/>
                </a:solidFill>
                <a:latin typeface="Helvetica"/>
                <a:ea typeface="ＭＳ Ｐゴシック"/>
                <a:cs typeface="Helvetica"/>
              </a:rPr>
              <a:t>Copyright © 2021 McGraw-Hill Education. All rights reserved. No reproduction or distribution without the </a:t>
            </a:r>
            <a:r>
              <a:rPr lang="en-US" sz="1000" b="0" i="0" kern="1200" dirty="0">
                <a:solidFill>
                  <a:srgbClr val="000000"/>
                </a:solidFill>
                <a:latin typeface="Helvetica"/>
                <a:ea typeface="ＭＳ Ｐゴシック"/>
                <a:cs typeface="Helvetica"/>
              </a:rPr>
              <a:t>prior written consent of McGraw-Hill Education.</a:t>
            </a:r>
            <a:r>
              <a:rPr lang="en-US" sz="1000" b="0" baseline="0" dirty="0">
                <a:solidFill>
                  <a:srgbClr val="000000"/>
                </a:solidFill>
                <a:latin typeface="Helvetica"/>
                <a:cs typeface="Helvetica"/>
              </a:rPr>
              <a:t> 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953500" y="6769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7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F2FC-F329-4FBB-9115-628BF09552A4}" type="datetimeFigureOut">
              <a:rPr lang="en-US" smtClean="0"/>
              <a:t>4/8/2023</a:t>
            </a:fld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743200" y="457201"/>
            <a:ext cx="6248400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4500" dirty="0">
                <a:latin typeface="Book Antiqua" panose="02040602050305030304" pitchFamily="18" charset="0"/>
              </a:rPr>
              <a:t/>
            </a:r>
            <a:br>
              <a:rPr lang="en-US" sz="14500" dirty="0">
                <a:latin typeface="Book Antiqua" panose="02040602050305030304" pitchFamily="18" charset="0"/>
              </a:rPr>
            </a:br>
            <a:r>
              <a:rPr lang="en-US" sz="9800" dirty="0">
                <a:latin typeface="Book Antiqua" panose="02040602050305030304" pitchFamily="18" charset="0"/>
              </a:rPr>
              <a:t>Introduction to Business Analytics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743200" y="3893127"/>
            <a:ext cx="6324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sz="2800" dirty="0">
                <a:solidFill>
                  <a:srgbClr val="1F4984"/>
                </a:solidFill>
                <a:latin typeface="Helvetica" pitchFamily="34" charset="0"/>
              </a:rPr>
              <a:t>Business </a:t>
            </a:r>
            <a:r>
              <a:rPr lang="en-US" sz="2800" dirty="0" smtClean="0">
                <a:solidFill>
                  <a:srgbClr val="1F4984"/>
                </a:solidFill>
                <a:latin typeface="Helvetica" pitchFamily="34" charset="0"/>
              </a:rPr>
              <a:t>Analytics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800" dirty="0">
              <a:solidFill>
                <a:srgbClr val="1F4984"/>
              </a:solidFill>
              <a:latin typeface="Helvetica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 err="1" smtClean="0">
                <a:solidFill>
                  <a:srgbClr val="1F4984"/>
                </a:solidFill>
                <a:latin typeface="Helvetica" pitchFamily="34" charset="0"/>
              </a:rPr>
              <a:t>Dr.G</a:t>
            </a:r>
            <a:r>
              <a:rPr lang="en-US" sz="2800" dirty="0" smtClean="0">
                <a:solidFill>
                  <a:srgbClr val="1F4984"/>
                </a:solidFill>
                <a:latin typeface="Helvetica" pitchFamily="34" charset="0"/>
              </a:rPr>
              <a:t>. </a:t>
            </a:r>
            <a:r>
              <a:rPr lang="en-US" sz="2800" dirty="0" err="1" smtClean="0">
                <a:solidFill>
                  <a:srgbClr val="1F4984"/>
                </a:solidFill>
                <a:latin typeface="Helvetica" pitchFamily="34" charset="0"/>
              </a:rPr>
              <a:t>Sivanesan</a:t>
            </a:r>
            <a:endParaRPr lang="en-US" sz="2800" dirty="0" smtClean="0">
              <a:solidFill>
                <a:srgbClr val="1F4984"/>
              </a:solidFill>
              <a:latin typeface="Helvetica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1F4984"/>
                </a:solidFill>
                <a:latin typeface="Helvetica" pitchFamily="34" charset="0"/>
              </a:rPr>
              <a:t>Associate Professor</a:t>
            </a:r>
            <a:endParaRPr lang="en-US" sz="2800" dirty="0">
              <a:latin typeface="Helvetic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2400">
              <a:solidFill>
                <a:srgbClr val="E9F7FE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71231B-D37F-DF45-B9A9-F7F501E5C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90600"/>
            <a:ext cx="25908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/>
              <a:t>Overview of Business Analytics </a:t>
            </a:r>
            <a:endParaRPr lang="en-US" sz="3200" dirty="0">
              <a:solidFill>
                <a:srgbClr val="1F498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990600"/>
            <a:ext cx="8572500" cy="502920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Data and analytics capabilities have made a leap forward.</a:t>
            </a:r>
          </a:p>
          <a:p>
            <a:pPr lvl="1"/>
            <a:r>
              <a:rPr lang="en-US" sz="1600" dirty="0"/>
              <a:t>Growing availability of vast amounts of data</a:t>
            </a:r>
          </a:p>
          <a:p>
            <a:pPr lvl="1"/>
            <a:r>
              <a:rPr lang="en-US" sz="1600" dirty="0"/>
              <a:t>Improved computational power</a:t>
            </a:r>
          </a:p>
          <a:p>
            <a:pPr lvl="1"/>
            <a:r>
              <a:rPr lang="en-US" sz="1600" dirty="0"/>
              <a:t>Development of sophisticated algorithms</a:t>
            </a:r>
          </a:p>
          <a:p>
            <a:pPr lvl="1"/>
            <a:r>
              <a:rPr lang="en-US" sz="1600" dirty="0"/>
              <a:t>Colleges/universities have curriculum emphasizing business analytics</a:t>
            </a:r>
          </a:p>
          <a:p>
            <a:r>
              <a:rPr lang="en-US" sz="2000" dirty="0"/>
              <a:t>Data and analytics capabilities have changed the way businesses make decisions.</a:t>
            </a:r>
          </a:p>
          <a:p>
            <a:pPr lvl="1"/>
            <a:r>
              <a:rPr lang="en-US" sz="1600" dirty="0"/>
              <a:t>Companies need data-savvy professionals</a:t>
            </a:r>
          </a:p>
          <a:p>
            <a:pPr lvl="1"/>
            <a:r>
              <a:rPr lang="en-US" sz="1600" dirty="0"/>
              <a:t>Turn data into insights and action</a:t>
            </a:r>
          </a:p>
          <a:p>
            <a:r>
              <a:rPr lang="en-US" sz="2000" dirty="0"/>
              <a:t>Business analytics (data analytics) involves extracting information and knowledge from data.</a:t>
            </a:r>
          </a:p>
          <a:p>
            <a:pPr lvl="1"/>
            <a:r>
              <a:rPr lang="en-US" sz="1600" dirty="0"/>
              <a:t>Improve the bottom line</a:t>
            </a:r>
          </a:p>
          <a:p>
            <a:pPr lvl="1"/>
            <a:r>
              <a:rPr lang="en-US" sz="1600" dirty="0"/>
              <a:t>Enhance the customer experience</a:t>
            </a:r>
          </a:p>
          <a:p>
            <a:pPr lvl="1"/>
            <a:r>
              <a:rPr lang="en-US" sz="1600" dirty="0"/>
              <a:t>Develop better marketing strategies</a:t>
            </a:r>
          </a:p>
          <a:p>
            <a:pPr lvl="1"/>
            <a:r>
              <a:rPr lang="en-US" sz="1600" dirty="0"/>
              <a:t>Deepen customer engagement</a:t>
            </a:r>
          </a:p>
          <a:p>
            <a:pPr lvl="1"/>
            <a:r>
              <a:rPr lang="en-US" sz="1600" dirty="0"/>
              <a:t>Enhance efficiency and reduce expenses</a:t>
            </a:r>
          </a:p>
          <a:p>
            <a:pPr lvl="1"/>
            <a:r>
              <a:rPr lang="en-US" sz="1600" dirty="0"/>
              <a:t>Identify emerging markets</a:t>
            </a:r>
          </a:p>
          <a:p>
            <a:pPr lvl="1"/>
            <a:r>
              <a:rPr lang="en-US" sz="1600" dirty="0"/>
              <a:t>Mitigate risk and fraud</a:t>
            </a:r>
          </a:p>
        </p:txBody>
      </p:sp>
    </p:spTree>
    <p:extLst>
      <p:ext uri="{BB962C8B-B14F-4D97-AF65-F5344CB8AC3E}">
        <p14:creationId xmlns:p14="http://schemas.microsoft.com/office/powerpoint/2010/main" val="46375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/>
              <a:t>Overview of Business Analytics</a:t>
            </a:r>
            <a:endParaRPr lang="en-US" sz="3200" dirty="0">
              <a:solidFill>
                <a:srgbClr val="1F498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990600"/>
            <a:ext cx="8572500" cy="5029200"/>
          </a:xfrm>
        </p:spPr>
        <p:txBody>
          <a:bodyPr>
            <a:normAutofit/>
          </a:bodyPr>
          <a:lstStyle/>
          <a:p>
            <a:r>
              <a:rPr lang="en-US" sz="2000" dirty="0"/>
              <a:t>Business analytics is widely applied.</a:t>
            </a:r>
          </a:p>
          <a:p>
            <a:pPr lvl="1"/>
            <a:r>
              <a:rPr lang="en-US" sz="1600" dirty="0"/>
              <a:t>Marketing</a:t>
            </a:r>
          </a:p>
          <a:p>
            <a:pPr lvl="1"/>
            <a:r>
              <a:rPr lang="en-US" sz="1600" dirty="0"/>
              <a:t>Human resource management</a:t>
            </a:r>
          </a:p>
          <a:p>
            <a:pPr lvl="1"/>
            <a:r>
              <a:rPr lang="en-US" sz="1600" dirty="0"/>
              <a:t>Economics</a:t>
            </a:r>
          </a:p>
          <a:p>
            <a:pPr lvl="1"/>
            <a:r>
              <a:rPr lang="en-US" sz="1600" dirty="0"/>
              <a:t>Finance</a:t>
            </a:r>
          </a:p>
          <a:p>
            <a:pPr lvl="1"/>
            <a:r>
              <a:rPr lang="en-US" sz="1600" dirty="0"/>
              <a:t>Health, sports, and politics</a:t>
            </a:r>
          </a:p>
          <a:p>
            <a:r>
              <a:rPr lang="en-US" sz="2000" dirty="0"/>
              <a:t>Business analytics combines qualitative reasoning with quantitative tools.</a:t>
            </a:r>
          </a:p>
          <a:p>
            <a:pPr lvl="1"/>
            <a:r>
              <a:rPr lang="en-US" sz="1600" dirty="0"/>
              <a:t>Identify key business problems</a:t>
            </a:r>
          </a:p>
          <a:p>
            <a:pPr lvl="1"/>
            <a:r>
              <a:rPr lang="en-US" sz="1600" dirty="0"/>
              <a:t>Translate data analysis into decisions</a:t>
            </a:r>
          </a:p>
          <a:p>
            <a:pPr lvl="1"/>
            <a:r>
              <a:rPr lang="en-US" sz="1600" dirty="0"/>
              <a:t>Improve business performance</a:t>
            </a:r>
          </a:p>
        </p:txBody>
      </p:sp>
    </p:spTree>
    <p:extLst>
      <p:ext uri="{BB962C8B-B14F-4D97-AF65-F5344CB8AC3E}">
        <p14:creationId xmlns:p14="http://schemas.microsoft.com/office/powerpoint/2010/main" val="1707780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/>
              <a:t>Overview of Business Analytics</a:t>
            </a:r>
            <a:endParaRPr lang="en-US" sz="3200" dirty="0">
              <a:solidFill>
                <a:srgbClr val="1F498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075441"/>
            <a:ext cx="8572500" cy="5334000"/>
          </a:xfrm>
        </p:spPr>
        <p:txBody>
          <a:bodyPr>
            <a:normAutofit/>
          </a:bodyPr>
          <a:lstStyle/>
          <a:p>
            <a:r>
              <a:rPr lang="en-US" sz="2400" dirty="0"/>
              <a:t>Predictive Analytics: what could happen in the future?</a:t>
            </a:r>
          </a:p>
          <a:p>
            <a:pPr lvl="1"/>
            <a:r>
              <a:rPr lang="en-US" sz="1900" dirty="0"/>
              <a:t>Use historical data to make predictions</a:t>
            </a:r>
          </a:p>
          <a:p>
            <a:pPr lvl="1"/>
            <a:r>
              <a:rPr lang="en-US" sz="1900" dirty="0"/>
              <a:t>Analytical models help identify associations</a:t>
            </a:r>
          </a:p>
          <a:p>
            <a:pPr lvl="1"/>
            <a:r>
              <a:rPr lang="en-US" sz="1900" dirty="0"/>
              <a:t>Associations used to estimate the likelihood of a favorable outcome</a:t>
            </a:r>
          </a:p>
          <a:p>
            <a:pPr lvl="1"/>
            <a:r>
              <a:rPr lang="en-US" sz="1900" dirty="0"/>
              <a:t>Commonly considered advanced predictions</a:t>
            </a:r>
          </a:p>
          <a:p>
            <a:pPr lvl="1"/>
            <a:r>
              <a:rPr lang="en-US" sz="1900" dirty="0"/>
              <a:t>Build models that help an organization understand what might happen in the future</a:t>
            </a:r>
          </a:p>
          <a:p>
            <a:pPr lvl="1"/>
            <a:r>
              <a:rPr lang="en-US" sz="1900" dirty="0"/>
              <a:t>Use statistics and data mining</a:t>
            </a:r>
          </a:p>
          <a:p>
            <a:r>
              <a:rPr lang="en-US" sz="2400" dirty="0"/>
              <a:t>Examples</a:t>
            </a:r>
          </a:p>
          <a:p>
            <a:pPr lvl="1"/>
            <a:r>
              <a:rPr lang="en-US" sz="1900" dirty="0"/>
              <a:t>Identifying customers who are most likely to respond to specific marketing campaigns</a:t>
            </a:r>
          </a:p>
          <a:p>
            <a:pPr lvl="1"/>
            <a:r>
              <a:rPr lang="en-US" sz="1900" dirty="0"/>
              <a:t>Transactions that are likely to be fraudulent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1800" dirty="0"/>
          </a:p>
          <a:p>
            <a:endParaRPr lang="en-US" sz="2000" dirty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1001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/>
              <a:t>Overview of Business Analytics</a:t>
            </a:r>
            <a:endParaRPr lang="en-US" sz="3200" dirty="0">
              <a:solidFill>
                <a:srgbClr val="1F498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143000"/>
            <a:ext cx="8572500" cy="5334000"/>
          </a:xfrm>
        </p:spPr>
        <p:txBody>
          <a:bodyPr>
            <a:normAutofit/>
          </a:bodyPr>
          <a:lstStyle/>
          <a:p>
            <a:r>
              <a:rPr lang="en-US" sz="2400" dirty="0"/>
              <a:t>Prescriptive Analytics: what should we do?</a:t>
            </a:r>
          </a:p>
          <a:p>
            <a:pPr lvl="1"/>
            <a:r>
              <a:rPr lang="en-US" sz="1900" dirty="0"/>
              <a:t>Optimization and simulation algorithms to provide advice</a:t>
            </a:r>
          </a:p>
          <a:p>
            <a:pPr lvl="1"/>
            <a:r>
              <a:rPr lang="en-US" sz="1900" dirty="0"/>
              <a:t>Explore several possible actions</a:t>
            </a:r>
          </a:p>
          <a:p>
            <a:pPr lvl="1"/>
            <a:r>
              <a:rPr lang="en-US" sz="1900" dirty="0"/>
              <a:t>Suggest course of action</a:t>
            </a:r>
          </a:p>
          <a:p>
            <a:pPr lvl="1"/>
            <a:r>
              <a:rPr lang="en-US" sz="1900" dirty="0"/>
              <a:t>Commonly considered advanced predictions</a:t>
            </a:r>
          </a:p>
          <a:p>
            <a:pPr lvl="1"/>
            <a:r>
              <a:rPr lang="en-US" sz="1900" dirty="0"/>
              <a:t>Build models that help an organization understand what might happen in the future</a:t>
            </a:r>
          </a:p>
          <a:p>
            <a:pPr lvl="1"/>
            <a:r>
              <a:rPr lang="en-US" sz="1900" dirty="0"/>
              <a:t>Use statistics and data mining</a:t>
            </a:r>
          </a:p>
          <a:p>
            <a:r>
              <a:rPr lang="en-US" sz="2400" dirty="0"/>
              <a:t>Examples</a:t>
            </a:r>
          </a:p>
          <a:p>
            <a:pPr lvl="1"/>
            <a:r>
              <a:rPr lang="en-US" sz="1900" dirty="0"/>
              <a:t>Scheduling employees’ works hours</a:t>
            </a:r>
          </a:p>
          <a:p>
            <a:pPr lvl="1"/>
            <a:r>
              <a:rPr lang="en-US" sz="1900" dirty="0"/>
              <a:t>Select a mix of products to manufacture</a:t>
            </a:r>
          </a:p>
          <a:p>
            <a:pPr lvl="1"/>
            <a:r>
              <a:rPr lang="en-US" sz="1900" dirty="0"/>
              <a:t>Choose an investment portfolio</a:t>
            </a:r>
            <a:endParaRPr lang="en-US" sz="2000" dirty="0"/>
          </a:p>
          <a:p>
            <a:endParaRPr lang="en-US" sz="2000" dirty="0"/>
          </a:p>
          <a:p>
            <a:endParaRPr lang="en-US" sz="1800" dirty="0"/>
          </a:p>
          <a:p>
            <a:endParaRPr lang="en-US" sz="2000" dirty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4046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>
          <a:xfrm>
            <a:off x="0" y="20425"/>
            <a:ext cx="9144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>
                <a:solidFill>
                  <a:srgbClr val="1F4984"/>
                </a:solidFill>
              </a:rPr>
              <a:t>Types of </a:t>
            </a:r>
            <a:r>
              <a:rPr lang="en-US" sz="3200" dirty="0"/>
              <a:t>Data</a:t>
            </a:r>
            <a:endParaRPr lang="en-US" sz="3200" dirty="0">
              <a:solidFill>
                <a:srgbClr val="1F498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838200"/>
            <a:ext cx="8572500" cy="5257800"/>
          </a:xfrm>
        </p:spPr>
        <p:txBody>
          <a:bodyPr>
            <a:normAutofit/>
          </a:bodyPr>
          <a:lstStyle/>
          <a:p>
            <a:r>
              <a:rPr lang="en-US" sz="2400" dirty="0"/>
              <a:t>Businesses generate and gather more and more data at an increasing pace: Big Data.</a:t>
            </a:r>
          </a:p>
          <a:p>
            <a:pPr lvl="1"/>
            <a:r>
              <a:rPr lang="en-US" sz="1800" dirty="0"/>
              <a:t>A massive volume of structured and unstructured data </a:t>
            </a:r>
          </a:p>
          <a:p>
            <a:pPr lvl="1"/>
            <a:r>
              <a:rPr lang="en-US" sz="1800" dirty="0"/>
              <a:t>Extremely difficult to manage, process, and analyze using traditional data processing tools</a:t>
            </a:r>
          </a:p>
          <a:p>
            <a:pPr lvl="1"/>
            <a:r>
              <a:rPr lang="en-US" sz="1800" dirty="0"/>
              <a:t>Present great opportunities to gain knowledge and game-changing intelligence</a:t>
            </a:r>
          </a:p>
          <a:p>
            <a:endParaRPr lang="en-US" sz="2600" dirty="0"/>
          </a:p>
          <a:p>
            <a:pPr lvl="1"/>
            <a:endParaRPr lang="en-US" sz="1700" dirty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07564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>
          <a:xfrm>
            <a:off x="0" y="20425"/>
            <a:ext cx="9144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>
                <a:solidFill>
                  <a:srgbClr val="1F4984"/>
                </a:solidFill>
              </a:rPr>
              <a:t>Types of </a:t>
            </a:r>
            <a:r>
              <a:rPr lang="en-US" sz="3200" dirty="0"/>
              <a:t>Data</a:t>
            </a:r>
            <a:endParaRPr lang="en-US" sz="3200" dirty="0">
              <a:solidFill>
                <a:srgbClr val="1F498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962320"/>
            <a:ext cx="8572500" cy="5029200"/>
          </a:xfrm>
        </p:spPr>
        <p:txBody>
          <a:bodyPr>
            <a:normAutofit/>
          </a:bodyPr>
          <a:lstStyle/>
          <a:p>
            <a:r>
              <a:rPr lang="en-US" sz="2800" dirty="0"/>
              <a:t>There are three characteristics of big data.</a:t>
            </a:r>
          </a:p>
          <a:p>
            <a:pPr lvl="1"/>
            <a:r>
              <a:rPr lang="en-US" sz="2400" dirty="0"/>
              <a:t>Volume: immense amount of data compiled for a single or multiple sources</a:t>
            </a:r>
          </a:p>
          <a:p>
            <a:pPr lvl="1"/>
            <a:r>
              <a:rPr lang="en-US" sz="2400" dirty="0"/>
              <a:t>Velocity: generated at a rapid speed, management is a critical issue </a:t>
            </a:r>
          </a:p>
          <a:p>
            <a:pPr lvl="1"/>
            <a:r>
              <a:rPr lang="en-US" sz="2400" dirty="0"/>
              <a:t>Variety: all types, forms, granularity, structure or unstructured</a:t>
            </a:r>
          </a:p>
          <a:p>
            <a:r>
              <a:rPr lang="en-US" sz="2800" dirty="0"/>
              <a:t>Additional characteristics</a:t>
            </a:r>
          </a:p>
          <a:p>
            <a:pPr lvl="1"/>
            <a:r>
              <a:rPr lang="en-US" sz="2400" dirty="0"/>
              <a:t>Veracity: credibility and quality of the data, reliability</a:t>
            </a:r>
          </a:p>
          <a:p>
            <a:pPr lvl="1"/>
            <a:r>
              <a:rPr lang="en-US" sz="2400" dirty="0"/>
              <a:t>Values: methodological plan for formulating questions, curating the right data, and unlocking hidden potential</a:t>
            </a:r>
          </a:p>
          <a:p>
            <a:r>
              <a:rPr lang="en-US" sz="2800" dirty="0"/>
              <a:t>Having a plethora of data does not guarantee that useful insights or measurable improvements will be generated. </a:t>
            </a:r>
          </a:p>
          <a:p>
            <a:endParaRPr lang="en-US" sz="2400" dirty="0"/>
          </a:p>
          <a:p>
            <a:endParaRPr lang="en-US" sz="2600" dirty="0"/>
          </a:p>
          <a:p>
            <a:pPr lvl="1"/>
            <a:endParaRPr lang="en-US" sz="1700" dirty="0"/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19846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>
          <a:xfrm>
            <a:off x="0" y="20425"/>
            <a:ext cx="9144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>
                <a:solidFill>
                  <a:srgbClr val="1F4984"/>
                </a:solidFill>
              </a:rPr>
              <a:t>Variables and Scales of Measurement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838200"/>
            <a:ext cx="85725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/>
              <a:t>Analysis techniques depend on the type of data.</a:t>
            </a:r>
          </a:p>
          <a:p>
            <a:r>
              <a:rPr lang="en-US" sz="1800" dirty="0"/>
              <a:t>There are four major scales</a:t>
            </a:r>
            <a:r>
              <a:rPr lang="en-US" sz="1600" dirty="0"/>
              <a:t>: nominal, ordinal, interval, ratio</a:t>
            </a:r>
          </a:p>
          <a:p>
            <a:r>
              <a:rPr lang="en-US" sz="1800" dirty="0"/>
              <a:t>Nominal</a:t>
            </a:r>
          </a:p>
          <a:p>
            <a:pPr lvl="1"/>
            <a:r>
              <a:rPr lang="en-US" sz="1400" dirty="0"/>
              <a:t>Categorical</a:t>
            </a:r>
          </a:p>
          <a:p>
            <a:pPr lvl="1"/>
            <a:r>
              <a:rPr lang="en-US" sz="1400" dirty="0"/>
              <a:t>Least sophisticated</a:t>
            </a:r>
          </a:p>
          <a:p>
            <a:pPr lvl="1"/>
            <a:r>
              <a:rPr lang="en-US" sz="1400" dirty="0"/>
              <a:t>Values differ by label or name</a:t>
            </a:r>
          </a:p>
          <a:p>
            <a:pPr lvl="1"/>
            <a:r>
              <a:rPr lang="en-US" sz="1400" dirty="0"/>
              <a:t>Example: marital status</a:t>
            </a:r>
          </a:p>
          <a:p>
            <a:r>
              <a:rPr lang="en-US" sz="1800" dirty="0"/>
              <a:t>Ordinal </a:t>
            </a:r>
          </a:p>
          <a:p>
            <a:pPr lvl="1"/>
            <a:r>
              <a:rPr lang="en-US" sz="1400" dirty="0"/>
              <a:t>Categorical</a:t>
            </a:r>
          </a:p>
          <a:p>
            <a:pPr lvl="1"/>
            <a:r>
              <a:rPr lang="en-US" sz="1400" dirty="0"/>
              <a:t>Reflect labels or name, but can be ranked</a:t>
            </a:r>
          </a:p>
          <a:p>
            <a:pPr lvl="1"/>
            <a:r>
              <a:rPr lang="en-US" sz="1400" dirty="0"/>
              <a:t>Cannot interpret the difference between the ranked values</a:t>
            </a:r>
          </a:p>
          <a:p>
            <a:pPr lvl="1"/>
            <a:r>
              <a:rPr lang="en-US" sz="1400" dirty="0"/>
              <a:t>Example: reviews from 1 star (poor) to 5 stars (outstanding)</a:t>
            </a:r>
          </a:p>
          <a:p>
            <a:r>
              <a:rPr lang="en-US" sz="1800" dirty="0"/>
              <a:t>Interval</a:t>
            </a:r>
          </a:p>
          <a:p>
            <a:pPr lvl="1"/>
            <a:r>
              <a:rPr lang="en-US" sz="1400" dirty="0"/>
              <a:t>Numerical</a:t>
            </a:r>
          </a:p>
          <a:p>
            <a:pPr lvl="1"/>
            <a:r>
              <a:rPr lang="en-US" sz="1400" dirty="0"/>
              <a:t>Categorize and rank, differences are meaningful</a:t>
            </a:r>
          </a:p>
          <a:p>
            <a:pPr lvl="1"/>
            <a:r>
              <a:rPr lang="en-US" sz="1400" dirty="0"/>
              <a:t>Zero value is arbitrary and does not reflect absence of characteristic</a:t>
            </a:r>
          </a:p>
          <a:p>
            <a:pPr lvl="1"/>
            <a:r>
              <a:rPr lang="en-US" sz="1400" dirty="0"/>
              <a:t>Ratios are not meaningful</a:t>
            </a:r>
          </a:p>
          <a:p>
            <a:pPr lvl="1"/>
            <a:r>
              <a:rPr lang="en-US" sz="1400" dirty="0"/>
              <a:t>Example: temperature</a:t>
            </a:r>
            <a:endParaRPr lang="en-US" sz="1800" dirty="0"/>
          </a:p>
          <a:p>
            <a:r>
              <a:rPr lang="en-US" sz="1800" dirty="0"/>
              <a:t>Ratio (numerical)</a:t>
            </a:r>
          </a:p>
          <a:p>
            <a:pPr lvl="1"/>
            <a:r>
              <a:rPr lang="en-US" sz="1400" dirty="0"/>
              <a:t>Numerical</a:t>
            </a:r>
          </a:p>
          <a:p>
            <a:pPr lvl="1"/>
            <a:r>
              <a:rPr lang="en-US" sz="1400" dirty="0"/>
              <a:t>Most sophisticated</a:t>
            </a:r>
          </a:p>
          <a:p>
            <a:pPr lvl="1"/>
            <a:r>
              <a:rPr lang="en-US" sz="1400" dirty="0"/>
              <a:t>A true zero point, reflects absence of characteristic</a:t>
            </a:r>
          </a:p>
          <a:p>
            <a:pPr lvl="1"/>
            <a:r>
              <a:rPr lang="en-US" sz="1400" dirty="0"/>
              <a:t>Ratios are meaningful</a:t>
            </a:r>
          </a:p>
          <a:p>
            <a:pPr lvl="1"/>
            <a:r>
              <a:rPr lang="en-US" sz="1400" dirty="0"/>
              <a:t>Example: profits</a:t>
            </a:r>
          </a:p>
          <a:p>
            <a:pPr lvl="1"/>
            <a:endParaRPr lang="en-US" sz="1400" dirty="0"/>
          </a:p>
          <a:p>
            <a:endParaRPr lang="en-US" sz="1800" dirty="0"/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97868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itle 1"/>
          <p:cNvSpPr>
            <a:spLocks noGrp="1"/>
          </p:cNvSpPr>
          <p:nvPr>
            <p:ph type="title"/>
          </p:nvPr>
        </p:nvSpPr>
        <p:spPr>
          <a:xfrm>
            <a:off x="0" y="20425"/>
            <a:ext cx="9144000" cy="914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200" dirty="0">
                <a:solidFill>
                  <a:srgbClr val="1F4984"/>
                </a:solidFill>
              </a:rPr>
              <a:t>Variables and Scales of Measurement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066800"/>
            <a:ext cx="8572500" cy="5410200"/>
          </a:xfrm>
        </p:spPr>
        <p:txBody>
          <a:bodyPr>
            <a:normAutofit/>
          </a:bodyPr>
          <a:lstStyle/>
          <a:p>
            <a:r>
              <a:rPr lang="en-US" sz="2400" dirty="0"/>
              <a:t>Example:  The owner of a ski resort gathers data on tweens.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Music: nominal</a:t>
            </a:r>
          </a:p>
          <a:p>
            <a:r>
              <a:rPr lang="en-US" sz="2400" dirty="0"/>
              <a:t>Food quality: ordinal</a:t>
            </a:r>
          </a:p>
          <a:p>
            <a:r>
              <a:rPr lang="en-US" sz="2400" dirty="0"/>
              <a:t>Closing time: interval</a:t>
            </a:r>
          </a:p>
          <a:p>
            <a:r>
              <a:rPr lang="en-US" sz="2400" dirty="0"/>
              <a:t>Own money spent: ratio</a:t>
            </a:r>
          </a:p>
          <a:p>
            <a:pPr lvl="1"/>
            <a:endParaRPr lang="en-US" sz="1400" dirty="0"/>
          </a:p>
          <a:p>
            <a:endParaRPr lang="en-US" sz="1800" dirty="0"/>
          </a:p>
          <a:p>
            <a:pPr lvl="1"/>
            <a:endParaRPr lang="en-US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918DFF-91C9-6044-A4EA-726C27FBF2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2119945"/>
            <a:ext cx="7620000" cy="165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908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604</Words>
  <Application>Microsoft Office PowerPoint</Application>
  <PresentationFormat>On-screen Show (4:3)</PresentationFormat>
  <Paragraphs>126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Book Antiqua</vt:lpstr>
      <vt:lpstr>Calibri</vt:lpstr>
      <vt:lpstr>Calibri Light</vt:lpstr>
      <vt:lpstr>Helvetica</vt:lpstr>
      <vt:lpstr>Times New Roman</vt:lpstr>
      <vt:lpstr>Office Theme</vt:lpstr>
      <vt:lpstr>PowerPoint Presentation</vt:lpstr>
      <vt:lpstr>Overview of Business Analytics </vt:lpstr>
      <vt:lpstr>Overview of Business Analytics</vt:lpstr>
      <vt:lpstr>Overview of Business Analytics</vt:lpstr>
      <vt:lpstr>Overview of Business Analytics</vt:lpstr>
      <vt:lpstr>Types of Data</vt:lpstr>
      <vt:lpstr>Types of Data</vt:lpstr>
      <vt:lpstr>Variables and Scales of Measurement</vt:lpstr>
      <vt:lpstr>Variables and Scales of Measurement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McAndrews, Ryan</dc:creator>
  <cp:lastModifiedBy>SIVA</cp:lastModifiedBy>
  <cp:revision>8</cp:revision>
  <dcterms:created xsi:type="dcterms:W3CDTF">2020-05-13T20:00:14Z</dcterms:created>
  <dcterms:modified xsi:type="dcterms:W3CDTF">2023-04-08T10:25:48Z</dcterms:modified>
</cp:coreProperties>
</file>