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D7EE483-993A-4EC7-8BBD-76B0F6D566AE}" type="datetimeFigureOut">
              <a:rPr lang="en-IN" smtClean="0"/>
              <a:t>23-07-2024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114102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D7EE483-993A-4EC7-8BBD-76B0F6D566AE}" type="datetimeFigureOut">
              <a:rPr lang="en-IN" smtClean="0"/>
              <a:t>23-07-2024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293737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D7EE483-993A-4EC7-8BBD-76B0F6D566AE}" type="datetimeFigureOut">
              <a:rPr lang="en-IN" smtClean="0"/>
              <a:t>23-07-2024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4840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D7EE483-993A-4EC7-8BBD-76B0F6D566AE}" type="datetimeFigureOut">
              <a:rPr lang="en-IN" smtClean="0"/>
              <a:t>23-07-2024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72918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7EE483-993A-4EC7-8BBD-76B0F6D566AE}" type="datetimeFigureOut">
              <a:rPr lang="en-IN" smtClean="0"/>
              <a:t>23-07-2024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73554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D7EE483-993A-4EC7-8BBD-76B0F6D566AE}" type="datetimeFigureOut">
              <a:rPr lang="en-IN" smtClean="0"/>
              <a:t>23-07-2024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30609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D7EE483-993A-4EC7-8BBD-76B0F6D566AE}" type="datetimeFigureOut">
              <a:rPr lang="en-IN" smtClean="0"/>
              <a:t>23-07-2024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254581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D7EE483-993A-4EC7-8BBD-76B0F6D566AE}" type="datetimeFigureOut">
              <a:rPr lang="en-IN" smtClean="0"/>
              <a:t>23-07-2024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288620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EE483-993A-4EC7-8BBD-76B0F6D566AE}" type="datetimeFigureOut">
              <a:rPr lang="en-IN" smtClean="0"/>
              <a:t>23-07-2024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246299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7EE483-993A-4EC7-8BBD-76B0F6D566AE}" type="datetimeFigureOut">
              <a:rPr lang="en-IN" smtClean="0"/>
              <a:t>23-07-2024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415076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7EE483-993A-4EC7-8BBD-76B0F6D566AE}" type="datetimeFigureOut">
              <a:rPr lang="en-IN" smtClean="0"/>
              <a:t>23-07-2024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B54708-5566-40EB-ADBA-EADC0FFD28B9}" type="slidenum">
              <a:rPr lang="en-IN" smtClean="0"/>
              <a:t>‹#›</a:t>
            </a:fld>
            <a:endParaRPr lang="en-IN"/>
          </a:p>
        </p:txBody>
      </p:sp>
    </p:spTree>
    <p:extLst>
      <p:ext uri="{BB962C8B-B14F-4D97-AF65-F5344CB8AC3E}">
        <p14:creationId xmlns:p14="http://schemas.microsoft.com/office/powerpoint/2010/main" val="162959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EE483-993A-4EC7-8BBD-76B0F6D566AE}" type="datetimeFigureOut">
              <a:rPr lang="en-IN" smtClean="0"/>
              <a:t>23-07-2024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54708-5566-40EB-ADBA-EADC0FFD28B9}" type="slidenum">
              <a:rPr lang="en-IN" smtClean="0"/>
              <a:t>‹#›</a:t>
            </a:fld>
            <a:endParaRPr lang="en-IN"/>
          </a:p>
        </p:txBody>
      </p:sp>
    </p:spTree>
    <p:extLst>
      <p:ext uri="{BB962C8B-B14F-4D97-AF65-F5344CB8AC3E}">
        <p14:creationId xmlns:p14="http://schemas.microsoft.com/office/powerpoint/2010/main" val="331350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22619"/>
          </a:xfrm>
        </p:spPr>
        <p:txBody>
          <a:bodyPr/>
          <a:lstStyle/>
          <a:p>
            <a:r>
              <a:rPr lang="en-IN" b="1" dirty="0" smtClean="0"/>
              <a:t>ECONOMICS OF GROWTH AND DEVELOPMENT</a:t>
            </a:r>
            <a:endParaRPr lang="en-IN" b="1" dirty="0"/>
          </a:p>
        </p:txBody>
      </p:sp>
      <p:sp>
        <p:nvSpPr>
          <p:cNvPr id="3" name="Subtitle 2"/>
          <p:cNvSpPr>
            <a:spLocks noGrp="1"/>
          </p:cNvSpPr>
          <p:nvPr>
            <p:ph type="subTitle" idx="1"/>
          </p:nvPr>
        </p:nvSpPr>
        <p:spPr>
          <a:xfrm>
            <a:off x="1524000" y="3509963"/>
            <a:ext cx="9144000" cy="2904691"/>
          </a:xfrm>
        </p:spPr>
        <p:txBody>
          <a:bodyPr>
            <a:normAutofit fontScale="85000" lnSpcReduction="20000"/>
          </a:bodyPr>
          <a:lstStyle/>
          <a:p>
            <a:r>
              <a:rPr lang="en-IN" sz="3600" b="1" dirty="0" smtClean="0"/>
              <a:t>UNIT – I</a:t>
            </a:r>
          </a:p>
          <a:p>
            <a:r>
              <a:rPr lang="en-IN" sz="3600" b="1" dirty="0" smtClean="0"/>
              <a:t>By</a:t>
            </a:r>
          </a:p>
          <a:p>
            <a:r>
              <a:rPr lang="en-IN" sz="3600" b="1" dirty="0" err="1" smtClean="0"/>
              <a:t>Dr.K.N.Mohamed</a:t>
            </a:r>
            <a:r>
              <a:rPr lang="en-IN" sz="3600" b="1" dirty="0" smtClean="0"/>
              <a:t> </a:t>
            </a:r>
            <a:r>
              <a:rPr lang="en-IN" sz="3600" b="1" dirty="0" err="1" smtClean="0"/>
              <a:t>Fazil</a:t>
            </a:r>
            <a:endParaRPr lang="en-IN" sz="3600" b="1" dirty="0" smtClean="0"/>
          </a:p>
          <a:p>
            <a:r>
              <a:rPr lang="en-IN" sz="3600" dirty="0" smtClean="0"/>
              <a:t>Assistant Professor of Economics,</a:t>
            </a:r>
          </a:p>
          <a:p>
            <a:r>
              <a:rPr lang="en-IN" sz="3600" dirty="0" smtClean="0"/>
              <a:t>Jamal Mohamed College, </a:t>
            </a:r>
          </a:p>
          <a:p>
            <a:r>
              <a:rPr lang="en-IN" sz="3600" dirty="0" smtClean="0"/>
              <a:t>Trichy</a:t>
            </a:r>
            <a:endParaRPr lang="en-IN" sz="3600" dirty="0"/>
          </a:p>
        </p:txBody>
      </p:sp>
    </p:spTree>
    <p:extLst>
      <p:ext uri="{BB962C8B-B14F-4D97-AF65-F5344CB8AC3E}">
        <p14:creationId xmlns:p14="http://schemas.microsoft.com/office/powerpoint/2010/main" val="3430207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u="sng" dirty="0"/>
              <a:t>A Critical Appraisal </a:t>
            </a:r>
          </a:p>
        </p:txBody>
      </p:sp>
      <p:sp>
        <p:nvSpPr>
          <p:cNvPr id="3" name="Content Placeholder 2"/>
          <p:cNvSpPr>
            <a:spLocks noGrp="1"/>
          </p:cNvSpPr>
          <p:nvPr>
            <p:ph idx="1"/>
          </p:nvPr>
        </p:nvSpPr>
        <p:spPr/>
        <p:txBody>
          <a:bodyPr>
            <a:normAutofit/>
          </a:bodyPr>
          <a:lstStyle/>
          <a:p>
            <a:pPr marL="0" indent="0">
              <a:buNone/>
            </a:pPr>
            <a:endParaRPr lang="en-IN" sz="3600" dirty="0"/>
          </a:p>
          <a:p>
            <a:r>
              <a:rPr lang="en-IN" sz="3600" b="1" dirty="0"/>
              <a:t>Rigid division of </a:t>
            </a:r>
            <a:r>
              <a:rPr lang="en-IN" sz="3600" b="1" dirty="0" smtClean="0"/>
              <a:t>Society</a:t>
            </a:r>
            <a:endParaRPr lang="en-IN" sz="3600" dirty="0"/>
          </a:p>
          <a:p>
            <a:r>
              <a:rPr lang="en-IN" sz="3600" b="1" dirty="0"/>
              <a:t>One sided saving </a:t>
            </a:r>
            <a:r>
              <a:rPr lang="en-IN" sz="3600" b="1" dirty="0" smtClean="0"/>
              <a:t>base</a:t>
            </a:r>
            <a:endParaRPr lang="en-IN" sz="3600" dirty="0"/>
          </a:p>
          <a:p>
            <a:r>
              <a:rPr lang="en-IN" sz="3600" b="1" dirty="0"/>
              <a:t>Unrealistic assumption of perfect </a:t>
            </a:r>
            <a:r>
              <a:rPr lang="en-IN" sz="3600" b="1" dirty="0" smtClean="0"/>
              <a:t>competition</a:t>
            </a:r>
            <a:endParaRPr lang="en-IN" sz="3600" dirty="0"/>
          </a:p>
          <a:p>
            <a:r>
              <a:rPr lang="en-IN" sz="3600" b="1" dirty="0"/>
              <a:t>Neglect of </a:t>
            </a:r>
            <a:r>
              <a:rPr lang="en-IN" sz="3600" b="1" dirty="0" smtClean="0"/>
              <a:t>Entrepreneur</a:t>
            </a:r>
            <a:endParaRPr lang="en-IN" sz="3600" dirty="0"/>
          </a:p>
          <a:p>
            <a:r>
              <a:rPr lang="en-IN" sz="3600" b="1" dirty="0" smtClean="0"/>
              <a:t>Unrealistic Assumption of Stationery State:</a:t>
            </a:r>
            <a:endParaRPr lang="en-IN" sz="3600" b="1" dirty="0"/>
          </a:p>
          <a:p>
            <a:endParaRPr lang="en-IN" sz="3600" dirty="0" smtClean="0"/>
          </a:p>
        </p:txBody>
      </p:sp>
    </p:spTree>
    <p:extLst>
      <p:ext uri="{BB962C8B-B14F-4D97-AF65-F5344CB8AC3E}">
        <p14:creationId xmlns:p14="http://schemas.microsoft.com/office/powerpoint/2010/main" val="2643098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513965"/>
            <a:ext cx="10515600" cy="1325563"/>
          </a:xfrm>
        </p:spPr>
        <p:txBody>
          <a:bodyPr/>
          <a:lstStyle/>
          <a:p>
            <a:pPr algn="ctr"/>
            <a:r>
              <a:rPr lang="en-IN" b="1" dirty="0"/>
              <a:t>RICARDIAN THEORY OF ECONOMIC DEVELOPMENT </a:t>
            </a:r>
            <a:endParaRPr lang="en-IN" dirty="0"/>
          </a:p>
        </p:txBody>
      </p:sp>
    </p:spTree>
    <p:extLst>
      <p:ext uri="{BB962C8B-B14F-4D97-AF65-F5344CB8AC3E}">
        <p14:creationId xmlns:p14="http://schemas.microsoft.com/office/powerpoint/2010/main" val="3298974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0" y="237014"/>
            <a:ext cx="5257800" cy="6620986"/>
          </a:xfrm>
        </p:spPr>
        <p:txBody>
          <a:bodyPr>
            <a:normAutofit/>
          </a:bodyPr>
          <a:lstStyle/>
          <a:p>
            <a:r>
              <a:rPr lang="en-IN" dirty="0" smtClean="0"/>
              <a:t>David Ricardo</a:t>
            </a:r>
            <a:br>
              <a:rPr lang="en-IN" dirty="0" smtClean="0"/>
            </a:br>
            <a:r>
              <a:rPr lang="en-IN" dirty="0" smtClean="0"/>
              <a:t>(British Economist &amp; Politician)</a:t>
            </a:r>
            <a:br>
              <a:rPr lang="en-IN" dirty="0" smtClean="0"/>
            </a:br>
            <a:r>
              <a:rPr lang="en-IN" dirty="0" smtClean="0"/>
              <a:t>1772-1823</a:t>
            </a:r>
            <a:br>
              <a:rPr lang="en-IN" dirty="0" smtClean="0"/>
            </a:br>
            <a:r>
              <a:rPr lang="en-IN" dirty="0"/>
              <a:t/>
            </a:r>
            <a:br>
              <a:rPr lang="en-IN" dirty="0"/>
            </a:br>
            <a:r>
              <a:rPr lang="en-IN" b="1" dirty="0"/>
              <a:t>The Principles of Political Economy and </a:t>
            </a:r>
            <a:r>
              <a:rPr lang="en-IN" b="1" dirty="0" smtClean="0"/>
              <a:t>Taxation</a:t>
            </a:r>
            <a:r>
              <a:rPr lang="en-IN" dirty="0" smtClean="0"/>
              <a:t/>
            </a:r>
            <a:br>
              <a:rPr lang="en-IN" dirty="0" smtClean="0"/>
            </a:br>
            <a:r>
              <a:rPr lang="en-IN" dirty="0" smtClean="0"/>
              <a:t>1817</a:t>
            </a:r>
            <a:br>
              <a:rPr lang="en-IN" dirty="0" smtClean="0"/>
            </a:b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232" y="441960"/>
            <a:ext cx="4541537" cy="5105400"/>
          </a:xfrm>
        </p:spPr>
      </p:pic>
    </p:spTree>
    <p:extLst>
      <p:ext uri="{BB962C8B-B14F-4D97-AF65-F5344CB8AC3E}">
        <p14:creationId xmlns:p14="http://schemas.microsoft.com/office/powerpoint/2010/main" val="247640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305435"/>
            <a:ext cx="10515600" cy="1325563"/>
          </a:xfrm>
        </p:spPr>
        <p:txBody>
          <a:bodyPr/>
          <a:lstStyle/>
          <a:p>
            <a:pPr algn="ctr"/>
            <a:r>
              <a:rPr lang="en-IN" b="1" dirty="0" smtClean="0"/>
              <a:t>Assumptions</a:t>
            </a:r>
            <a:endParaRPr lang="en-IN" b="1" dirty="0"/>
          </a:p>
        </p:txBody>
      </p:sp>
      <p:sp>
        <p:nvSpPr>
          <p:cNvPr id="3" name="Content Placeholder 2"/>
          <p:cNvSpPr>
            <a:spLocks noGrp="1"/>
          </p:cNvSpPr>
          <p:nvPr>
            <p:ph idx="1"/>
          </p:nvPr>
        </p:nvSpPr>
        <p:spPr>
          <a:xfrm>
            <a:off x="259080" y="640080"/>
            <a:ext cx="11673840" cy="5943600"/>
          </a:xfrm>
        </p:spPr>
        <p:txBody>
          <a:bodyPr>
            <a:noAutofit/>
          </a:bodyPr>
          <a:lstStyle/>
          <a:p>
            <a:r>
              <a:rPr lang="en-IN" sz="3200" dirty="0"/>
              <a:t>a) all land is used for production of corn, </a:t>
            </a:r>
            <a:endParaRPr lang="en-IN" sz="3200" dirty="0" smtClean="0"/>
          </a:p>
          <a:p>
            <a:r>
              <a:rPr lang="en-IN" sz="3200" dirty="0" smtClean="0"/>
              <a:t>b</a:t>
            </a:r>
            <a:r>
              <a:rPr lang="en-IN" sz="3200" dirty="0"/>
              <a:t>) law of diminishing returns operates, </a:t>
            </a:r>
            <a:endParaRPr lang="en-IN" sz="3200" dirty="0" smtClean="0"/>
          </a:p>
          <a:p>
            <a:r>
              <a:rPr lang="en-IN" sz="3200" dirty="0" smtClean="0"/>
              <a:t>c</a:t>
            </a:r>
            <a:r>
              <a:rPr lang="en-IN" sz="3200" dirty="0"/>
              <a:t>) supply of land is fixed, </a:t>
            </a:r>
            <a:endParaRPr lang="en-IN" sz="3200" dirty="0" smtClean="0"/>
          </a:p>
          <a:p>
            <a:r>
              <a:rPr lang="en-IN" sz="3200" dirty="0" smtClean="0"/>
              <a:t>d</a:t>
            </a:r>
            <a:r>
              <a:rPr lang="en-IN" sz="3200" dirty="0"/>
              <a:t>) demand for corn is perfectly </a:t>
            </a:r>
            <a:r>
              <a:rPr lang="en-IN" sz="3200" dirty="0" smtClean="0"/>
              <a:t>in </a:t>
            </a:r>
            <a:r>
              <a:rPr lang="en-IN" sz="3200" dirty="0"/>
              <a:t>elastic, </a:t>
            </a:r>
            <a:endParaRPr lang="en-IN" sz="3200" dirty="0" smtClean="0"/>
          </a:p>
          <a:p>
            <a:r>
              <a:rPr lang="en-IN" sz="3200" dirty="0" smtClean="0"/>
              <a:t>e</a:t>
            </a:r>
            <a:r>
              <a:rPr lang="en-IN" sz="3200" dirty="0"/>
              <a:t>) labour and capital are variable inputs, </a:t>
            </a:r>
            <a:endParaRPr lang="en-IN" sz="3200" dirty="0" smtClean="0"/>
          </a:p>
          <a:p>
            <a:r>
              <a:rPr lang="en-IN" sz="3200" dirty="0" smtClean="0"/>
              <a:t>f</a:t>
            </a:r>
            <a:r>
              <a:rPr lang="en-IN" sz="3200" dirty="0"/>
              <a:t>) state of technical knowledge is </a:t>
            </a:r>
            <a:r>
              <a:rPr lang="en-IN" sz="3200" dirty="0" smtClean="0"/>
              <a:t>constant and given, </a:t>
            </a:r>
          </a:p>
          <a:p>
            <a:r>
              <a:rPr lang="en-IN" sz="3200" dirty="0" smtClean="0"/>
              <a:t>g</a:t>
            </a:r>
            <a:r>
              <a:rPr lang="en-IN" sz="3200" dirty="0"/>
              <a:t>) all workers are paid a subsistence wage, </a:t>
            </a:r>
            <a:endParaRPr lang="en-IN" sz="3200" dirty="0" smtClean="0"/>
          </a:p>
          <a:p>
            <a:r>
              <a:rPr lang="en-IN" sz="3200" dirty="0" smtClean="0"/>
              <a:t>h</a:t>
            </a:r>
            <a:r>
              <a:rPr lang="en-IN" sz="3200" dirty="0"/>
              <a:t>) supply price and labour is given and constant, </a:t>
            </a:r>
            <a:endParaRPr lang="en-IN" sz="3200" dirty="0" smtClean="0"/>
          </a:p>
          <a:p>
            <a:r>
              <a:rPr lang="en-IN" sz="3200" dirty="0" err="1" smtClean="0"/>
              <a:t>i</a:t>
            </a:r>
            <a:r>
              <a:rPr lang="en-IN" sz="3200" dirty="0"/>
              <a:t>) demand for labour depends upon accumulations, </a:t>
            </a:r>
            <a:endParaRPr lang="en-IN" sz="3200" dirty="0" smtClean="0"/>
          </a:p>
          <a:p>
            <a:r>
              <a:rPr lang="en-IN" sz="3200" dirty="0" smtClean="0"/>
              <a:t>j</a:t>
            </a:r>
            <a:r>
              <a:rPr lang="en-IN" sz="3200" dirty="0"/>
              <a:t>) capital accumulation results from profit and </a:t>
            </a:r>
            <a:endParaRPr lang="en-IN" sz="3200" dirty="0" smtClean="0"/>
          </a:p>
          <a:p>
            <a:r>
              <a:rPr lang="en-IN" sz="3200" dirty="0" smtClean="0"/>
              <a:t>k</a:t>
            </a:r>
            <a:r>
              <a:rPr lang="en-IN" sz="3200" dirty="0"/>
              <a:t>) there is perfect competition.</a:t>
            </a:r>
          </a:p>
        </p:txBody>
      </p:sp>
    </p:spTree>
    <p:extLst>
      <p:ext uri="{BB962C8B-B14F-4D97-AF65-F5344CB8AC3E}">
        <p14:creationId xmlns:p14="http://schemas.microsoft.com/office/powerpoint/2010/main" val="79027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Law of Diminishing Returns</a:t>
            </a:r>
            <a:endParaRPr lang="en-IN" dirty="0"/>
          </a:p>
        </p:txBody>
      </p:sp>
      <p:sp>
        <p:nvSpPr>
          <p:cNvPr id="3" name="Content Placeholder 2"/>
          <p:cNvSpPr>
            <a:spLocks noGrp="1"/>
          </p:cNvSpPr>
          <p:nvPr>
            <p:ph idx="1"/>
          </p:nvPr>
        </p:nvSpPr>
        <p:spPr/>
        <p:txBody>
          <a:bodyPr>
            <a:noAutofit/>
          </a:bodyPr>
          <a:lstStyle/>
          <a:p>
            <a:pPr marL="0" indent="0" algn="just">
              <a:buNone/>
            </a:pPr>
            <a:r>
              <a:rPr lang="en-IN" sz="4400" dirty="0"/>
              <a:t>The law of diminishing returns is an economic principle stating that as investment in a particular area increases, the rate of profit from that investment, after a certain point, cannot continue to increase if other variables remain at a constant. As investment continues past that point, the return diminishes progressively</a:t>
            </a:r>
          </a:p>
        </p:txBody>
      </p:sp>
    </p:spTree>
    <p:extLst>
      <p:ext uri="{BB962C8B-B14F-4D97-AF65-F5344CB8AC3E}">
        <p14:creationId xmlns:p14="http://schemas.microsoft.com/office/powerpoint/2010/main" val="2027237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3734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Main Features </a:t>
            </a:r>
            <a:endParaRPr lang="en-IN" dirty="0"/>
          </a:p>
        </p:txBody>
      </p:sp>
      <p:sp>
        <p:nvSpPr>
          <p:cNvPr id="3" name="Content Placeholder 2"/>
          <p:cNvSpPr>
            <a:spLocks noGrp="1"/>
          </p:cNvSpPr>
          <p:nvPr>
            <p:ph idx="1"/>
          </p:nvPr>
        </p:nvSpPr>
        <p:spPr/>
        <p:txBody>
          <a:bodyPr>
            <a:normAutofit/>
          </a:bodyPr>
          <a:lstStyle/>
          <a:p>
            <a:pPr marL="0" indent="0">
              <a:buNone/>
            </a:pPr>
            <a:r>
              <a:rPr lang="en-IN" sz="3200" dirty="0"/>
              <a:t>The </a:t>
            </a:r>
            <a:r>
              <a:rPr lang="en-IN" sz="3200" dirty="0" err="1"/>
              <a:t>Ricardian</a:t>
            </a:r>
            <a:r>
              <a:rPr lang="en-IN" sz="3200" dirty="0"/>
              <a:t> model is based on the interrelation of three groups in the economy. They </a:t>
            </a:r>
            <a:r>
              <a:rPr lang="en-IN" sz="3200" dirty="0" smtClean="0"/>
              <a:t>are </a:t>
            </a:r>
          </a:p>
          <a:p>
            <a:r>
              <a:rPr lang="en-IN" sz="3200" dirty="0" smtClean="0"/>
              <a:t>landlords</a:t>
            </a:r>
            <a:r>
              <a:rPr lang="en-IN" sz="3200" dirty="0"/>
              <a:t>, </a:t>
            </a:r>
            <a:endParaRPr lang="en-IN" sz="3200" dirty="0" smtClean="0"/>
          </a:p>
          <a:p>
            <a:r>
              <a:rPr lang="en-IN" sz="3200" dirty="0" smtClean="0"/>
              <a:t>capitalists </a:t>
            </a:r>
            <a:r>
              <a:rPr lang="en-IN" sz="3200" dirty="0"/>
              <a:t>and </a:t>
            </a:r>
            <a:endParaRPr lang="en-IN" sz="3200" dirty="0" smtClean="0"/>
          </a:p>
          <a:p>
            <a:r>
              <a:rPr lang="en-IN" sz="3200" dirty="0" smtClean="0"/>
              <a:t>labourers </a:t>
            </a:r>
          </a:p>
          <a:p>
            <a:pPr marL="0" indent="0">
              <a:buNone/>
            </a:pPr>
            <a:r>
              <a:rPr lang="en-IN" sz="3200" dirty="0" smtClean="0"/>
              <a:t>among </a:t>
            </a:r>
            <a:r>
              <a:rPr lang="en-IN" sz="3200" dirty="0"/>
              <a:t>whom the entire produce of land is distributed.</a:t>
            </a:r>
          </a:p>
        </p:txBody>
      </p:sp>
    </p:spTree>
    <p:extLst>
      <p:ext uri="{BB962C8B-B14F-4D97-AF65-F5344CB8AC3E}">
        <p14:creationId xmlns:p14="http://schemas.microsoft.com/office/powerpoint/2010/main" val="3821946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Rent, Profit and Wages</a:t>
            </a:r>
          </a:p>
        </p:txBody>
      </p:sp>
      <p:sp>
        <p:nvSpPr>
          <p:cNvPr id="3" name="Content Placeholder 2"/>
          <p:cNvSpPr>
            <a:spLocks noGrp="1"/>
          </p:cNvSpPr>
          <p:nvPr>
            <p:ph idx="1"/>
          </p:nvPr>
        </p:nvSpPr>
        <p:spPr/>
        <p:txBody>
          <a:bodyPr/>
          <a:lstStyle/>
          <a:p>
            <a:pPr algn="just"/>
            <a:r>
              <a:rPr lang="en-IN" dirty="0" smtClean="0"/>
              <a:t>(a</a:t>
            </a:r>
            <a:r>
              <a:rPr lang="en-IN" dirty="0"/>
              <a:t>) rent is that portion of the produce of earth which is paid to the landlord for the use of original and indestructible powers of the soil. It is the difference between average and marginal product. If all the land had the same properties of unlimited in supply and uniform in quality, no charge would make for its use. </a:t>
            </a:r>
            <a:endParaRPr lang="en-IN" dirty="0" smtClean="0"/>
          </a:p>
          <a:p>
            <a:pPr algn="just"/>
            <a:r>
              <a:rPr lang="en-IN" dirty="0" smtClean="0"/>
              <a:t>(</a:t>
            </a:r>
            <a:r>
              <a:rPr lang="en-IN" dirty="0"/>
              <a:t>b) The wage rate is determined by wage fund divided by number of workers employed at the subsistence level. </a:t>
            </a:r>
            <a:endParaRPr lang="en-IN" dirty="0" smtClean="0"/>
          </a:p>
          <a:p>
            <a:pPr algn="just"/>
            <a:r>
              <a:rPr lang="en-IN" dirty="0" smtClean="0"/>
              <a:t>According </a:t>
            </a:r>
            <a:r>
              <a:rPr lang="en-IN" dirty="0"/>
              <a:t>to the model, out of the total corn produced rent has the first right and the residual is distributed between wage and profit while interest is included in profit</a:t>
            </a:r>
          </a:p>
        </p:txBody>
      </p:sp>
    </p:spTree>
    <p:extLst>
      <p:ext uri="{BB962C8B-B14F-4D97-AF65-F5344CB8AC3E}">
        <p14:creationId xmlns:p14="http://schemas.microsoft.com/office/powerpoint/2010/main" val="2499369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Capital Accumulation</a:t>
            </a:r>
            <a:endParaRPr lang="en-IN" dirty="0"/>
          </a:p>
        </p:txBody>
      </p:sp>
      <p:sp>
        <p:nvSpPr>
          <p:cNvPr id="3" name="Content Placeholder 2"/>
          <p:cNvSpPr>
            <a:spLocks noGrp="1"/>
          </p:cNvSpPr>
          <p:nvPr>
            <p:ph idx="1"/>
          </p:nvPr>
        </p:nvSpPr>
        <p:spPr/>
        <p:txBody>
          <a:bodyPr/>
          <a:lstStyle/>
          <a:p>
            <a:r>
              <a:rPr lang="en-IN" dirty="0"/>
              <a:t>According to Ricardo capital accumulation is the outcome of profit because profit leads to saving of wealth which is used for capital formations. </a:t>
            </a:r>
            <a:endParaRPr lang="en-IN" dirty="0" smtClean="0"/>
          </a:p>
          <a:p>
            <a:r>
              <a:rPr lang="en-IN" dirty="0" smtClean="0"/>
              <a:t>Capital </a:t>
            </a:r>
            <a:r>
              <a:rPr lang="en-IN" dirty="0"/>
              <a:t>formation depends upon </a:t>
            </a:r>
            <a:r>
              <a:rPr lang="en-IN" dirty="0" smtClean="0"/>
              <a:t>willingness </a:t>
            </a:r>
            <a:r>
              <a:rPr lang="en-IN" dirty="0"/>
              <a:t>to save and capacity to save which is more important. </a:t>
            </a:r>
            <a:endParaRPr lang="en-IN" dirty="0" smtClean="0"/>
          </a:p>
          <a:p>
            <a:r>
              <a:rPr lang="en-IN" dirty="0" smtClean="0"/>
              <a:t>The </a:t>
            </a:r>
            <a:r>
              <a:rPr lang="en-IN" dirty="0"/>
              <a:t>larger the surplus i.e. profit, the larger will be capacity to save.</a:t>
            </a:r>
          </a:p>
        </p:txBody>
      </p:sp>
    </p:spTree>
    <p:extLst>
      <p:ext uri="{BB962C8B-B14F-4D97-AF65-F5344CB8AC3E}">
        <p14:creationId xmlns:p14="http://schemas.microsoft.com/office/powerpoint/2010/main" val="2298971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60705"/>
            <a:ext cx="10515600" cy="4351338"/>
          </a:xfrm>
        </p:spPr>
        <p:txBody>
          <a:bodyPr>
            <a:noAutofit/>
          </a:bodyPr>
          <a:lstStyle/>
          <a:p>
            <a:pPr marL="0" indent="0" algn="just">
              <a:buNone/>
            </a:pPr>
            <a:r>
              <a:rPr lang="en-IN" sz="3600" dirty="0" err="1"/>
              <a:t>i</a:t>
            </a:r>
            <a:r>
              <a:rPr lang="en-IN" sz="3600" dirty="0"/>
              <a:t>) The Profit Rate </a:t>
            </a:r>
            <a:r>
              <a:rPr lang="en-IN" sz="3600" dirty="0" smtClean="0"/>
              <a:t>– </a:t>
            </a:r>
          </a:p>
          <a:p>
            <a:pPr lvl="1" algn="just"/>
            <a:r>
              <a:rPr lang="en-IN" sz="3200" dirty="0" smtClean="0"/>
              <a:t>In </a:t>
            </a:r>
            <a:r>
              <a:rPr lang="en-IN" sz="3200" dirty="0"/>
              <a:t>reality, profits depend upon wages, wages on price of corn and the price of corn depends upon the fertility of the marginal land. </a:t>
            </a:r>
            <a:endParaRPr lang="en-IN" sz="3200" dirty="0" smtClean="0"/>
          </a:p>
          <a:p>
            <a:pPr lvl="1" algn="just"/>
            <a:r>
              <a:rPr lang="en-IN" sz="3200" dirty="0" smtClean="0"/>
              <a:t>So </a:t>
            </a:r>
            <a:r>
              <a:rPr lang="en-IN" sz="3200" dirty="0"/>
              <a:t>there is an inverse relation between wages and profits. </a:t>
            </a:r>
            <a:endParaRPr lang="en-IN" sz="3200" dirty="0" smtClean="0"/>
          </a:p>
          <a:p>
            <a:pPr lvl="1" algn="just"/>
            <a:r>
              <a:rPr lang="en-IN" sz="3200" dirty="0" smtClean="0"/>
              <a:t>When </a:t>
            </a:r>
            <a:r>
              <a:rPr lang="en-IN" sz="3200" dirty="0"/>
              <a:t>due to improvement in agriculture, production increases, the price of corn falls and subsistence wages also fall and profits will increase leading to capital accumulation. This will raise demand for labourers raising wage rate and reducing profits.</a:t>
            </a:r>
          </a:p>
        </p:txBody>
      </p:sp>
    </p:spTree>
    <p:extLst>
      <p:ext uri="{BB962C8B-B14F-4D97-AF65-F5344CB8AC3E}">
        <p14:creationId xmlns:p14="http://schemas.microsoft.com/office/powerpoint/2010/main" val="735063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Classical School of Economic Thought</a:t>
            </a:r>
            <a:endParaRPr lang="en-IN" dirty="0"/>
          </a:p>
        </p:txBody>
      </p:sp>
      <p:sp>
        <p:nvSpPr>
          <p:cNvPr id="3" name="Content Placeholder 2"/>
          <p:cNvSpPr>
            <a:spLocks noGrp="1"/>
          </p:cNvSpPr>
          <p:nvPr>
            <p:ph idx="1"/>
          </p:nvPr>
        </p:nvSpPr>
        <p:spPr/>
        <p:txBody>
          <a:bodyPr/>
          <a:lstStyle/>
          <a:p>
            <a:pPr marL="0" indent="0">
              <a:buNone/>
            </a:pPr>
            <a:r>
              <a:rPr lang="en-IN" dirty="0" smtClean="0"/>
              <a:t>The Classical School of economic thought was formalised by </a:t>
            </a:r>
          </a:p>
          <a:p>
            <a:r>
              <a:rPr lang="en-IN" dirty="0" smtClean="0"/>
              <a:t>Adam Smith, </a:t>
            </a:r>
          </a:p>
          <a:p>
            <a:r>
              <a:rPr lang="en-IN" dirty="0" smtClean="0"/>
              <a:t>Malthus, </a:t>
            </a:r>
          </a:p>
          <a:p>
            <a:r>
              <a:rPr lang="en-IN" dirty="0" smtClean="0"/>
              <a:t>Ricardo, </a:t>
            </a:r>
          </a:p>
          <a:p>
            <a:r>
              <a:rPr lang="en-IN" dirty="0" smtClean="0"/>
              <a:t>Mill and </a:t>
            </a:r>
          </a:p>
          <a:p>
            <a:r>
              <a:rPr lang="en-IN" dirty="0" smtClean="0"/>
              <a:t>Say</a:t>
            </a:r>
          </a:p>
          <a:p>
            <a:pPr algn="just"/>
            <a:r>
              <a:rPr lang="en-IN" dirty="0" smtClean="0"/>
              <a:t> It is originated in the late 18th and early 19th centuries, especially in Britain. It focused on economic growth and economic freedom, advocating laissez-faire ideas and belief in free competition.</a:t>
            </a:r>
            <a:endParaRPr lang="en-IN" dirty="0"/>
          </a:p>
        </p:txBody>
      </p:sp>
    </p:spTree>
    <p:extLst>
      <p:ext uri="{BB962C8B-B14F-4D97-AF65-F5344CB8AC3E}">
        <p14:creationId xmlns:p14="http://schemas.microsoft.com/office/powerpoint/2010/main" val="2570015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606425"/>
            <a:ext cx="10515600" cy="4351338"/>
          </a:xfrm>
        </p:spPr>
        <p:txBody>
          <a:bodyPr>
            <a:noAutofit/>
          </a:bodyPr>
          <a:lstStyle/>
          <a:p>
            <a:pPr marL="0" indent="0" algn="just">
              <a:buNone/>
            </a:pPr>
            <a:r>
              <a:rPr lang="en-IN" sz="4000" dirty="0"/>
              <a:t>ii) Increase in Wages </a:t>
            </a:r>
            <a:r>
              <a:rPr lang="en-IN" sz="4000" dirty="0" smtClean="0"/>
              <a:t>–</a:t>
            </a:r>
          </a:p>
          <a:p>
            <a:pPr lvl="1" algn="just"/>
            <a:r>
              <a:rPr lang="en-IN" sz="3600" dirty="0" smtClean="0"/>
              <a:t> </a:t>
            </a:r>
            <a:r>
              <a:rPr lang="en-IN" sz="3600" dirty="0"/>
              <a:t>The wage rate increases when the prices of commodities forming the subsistence of the workers increase. </a:t>
            </a:r>
            <a:endParaRPr lang="en-IN" sz="3600" dirty="0" smtClean="0"/>
          </a:p>
          <a:p>
            <a:pPr lvl="1" algn="just"/>
            <a:r>
              <a:rPr lang="en-IN" sz="3600" dirty="0" smtClean="0"/>
              <a:t>As </a:t>
            </a:r>
            <a:r>
              <a:rPr lang="en-IN" sz="3600" dirty="0"/>
              <a:t>the demand for food increases, less fertile land is brought under control and more labourers are needed raising wage rate. </a:t>
            </a:r>
            <a:endParaRPr lang="en-IN" sz="3600" dirty="0" smtClean="0"/>
          </a:p>
          <a:p>
            <a:pPr lvl="1" algn="just"/>
            <a:r>
              <a:rPr lang="en-IN" sz="3600" dirty="0" smtClean="0"/>
              <a:t>Thus </a:t>
            </a:r>
            <a:r>
              <a:rPr lang="en-IN" sz="3600" dirty="0"/>
              <a:t>wages would rise with the increase in the price of corn. In a situation rent also increases, with the decline of capitalists’ profit capital accumulation also declines.</a:t>
            </a:r>
          </a:p>
        </p:txBody>
      </p:sp>
    </p:spTree>
    <p:extLst>
      <p:ext uri="{BB962C8B-B14F-4D97-AF65-F5344CB8AC3E}">
        <p14:creationId xmlns:p14="http://schemas.microsoft.com/office/powerpoint/2010/main" val="3730957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720" y="850265"/>
            <a:ext cx="10515600" cy="4351338"/>
          </a:xfrm>
        </p:spPr>
        <p:txBody>
          <a:bodyPr>
            <a:normAutofit/>
          </a:bodyPr>
          <a:lstStyle/>
          <a:p>
            <a:pPr marL="0" indent="0">
              <a:buNone/>
            </a:pPr>
            <a:r>
              <a:rPr lang="en-IN" sz="4000" dirty="0" smtClean="0"/>
              <a:t>iii) Declining profits in other industries – </a:t>
            </a:r>
          </a:p>
          <a:p>
            <a:pPr lvl="1"/>
            <a:r>
              <a:rPr lang="en-IN" sz="3600" dirty="0" smtClean="0"/>
              <a:t>The profits of the farmer regulate the profits of all other trades. </a:t>
            </a:r>
          </a:p>
          <a:p>
            <a:pPr lvl="1"/>
            <a:r>
              <a:rPr lang="en-IN" sz="3600" dirty="0" smtClean="0"/>
              <a:t>Therefore the money rate of profit earned on capital must be equal both in agriculture and industry. </a:t>
            </a:r>
          </a:p>
          <a:p>
            <a:pPr lvl="1"/>
            <a:r>
              <a:rPr lang="en-IN" sz="3600" dirty="0" smtClean="0"/>
              <a:t>If profit rate declines in the agricultural sector it will also decline is the manufacturing industry.</a:t>
            </a:r>
            <a:endParaRPr lang="en-IN" sz="3600" dirty="0"/>
          </a:p>
        </p:txBody>
      </p:sp>
    </p:spTree>
    <p:extLst>
      <p:ext uri="{BB962C8B-B14F-4D97-AF65-F5344CB8AC3E}">
        <p14:creationId xmlns:p14="http://schemas.microsoft.com/office/powerpoint/2010/main" val="2733283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 y="225424"/>
            <a:ext cx="11673840" cy="6312535"/>
          </a:xfrm>
        </p:spPr>
        <p:txBody>
          <a:bodyPr>
            <a:normAutofit/>
          </a:bodyPr>
          <a:lstStyle/>
          <a:p>
            <a:pPr marL="0" indent="0" algn="just">
              <a:buNone/>
            </a:pPr>
            <a:r>
              <a:rPr lang="en-IN" sz="3600" dirty="0"/>
              <a:t>Other Sources of Capital Accumulation: </a:t>
            </a:r>
            <a:endParaRPr lang="en-IN" sz="3600" dirty="0" smtClean="0"/>
          </a:p>
          <a:p>
            <a:pPr algn="just"/>
            <a:r>
              <a:rPr lang="en-IN" sz="3600" dirty="0" smtClean="0"/>
              <a:t>According </a:t>
            </a:r>
            <a:r>
              <a:rPr lang="en-IN" sz="3600" dirty="0"/>
              <a:t>to Ricardo economic development depends upon difference between production and consumption. </a:t>
            </a:r>
            <a:endParaRPr lang="en-IN" sz="3600" dirty="0" smtClean="0"/>
          </a:p>
          <a:p>
            <a:pPr algn="just"/>
            <a:r>
              <a:rPr lang="en-IN" sz="3600" dirty="0" smtClean="0"/>
              <a:t>Capital </a:t>
            </a:r>
            <a:r>
              <a:rPr lang="en-IN" sz="3600" dirty="0"/>
              <a:t>may be increased by an increased production or by a diminished unproductive consumption. </a:t>
            </a:r>
            <a:endParaRPr lang="en-IN" sz="3600" dirty="0" smtClean="0"/>
          </a:p>
          <a:p>
            <a:pPr algn="just"/>
            <a:r>
              <a:rPr lang="en-IN" sz="3600" dirty="0" smtClean="0"/>
              <a:t>However</a:t>
            </a:r>
            <a:r>
              <a:rPr lang="en-IN" sz="3600" dirty="0"/>
              <a:t>, the productivity of labour may be increased through technological changes and better organisation. It is in this way that capital accumulation can be increased. </a:t>
            </a:r>
            <a:endParaRPr lang="en-IN" sz="3600" dirty="0" smtClean="0"/>
          </a:p>
          <a:p>
            <a:pPr algn="just"/>
            <a:r>
              <a:rPr lang="en-IN" sz="3600" dirty="0" smtClean="0"/>
              <a:t>But </a:t>
            </a:r>
            <a:r>
              <a:rPr lang="en-IN" sz="3600" dirty="0"/>
              <a:t>the use of more machines employs less workers leading to unemployment. So Ricardo regards technological conditions as given and constant.</a:t>
            </a:r>
          </a:p>
        </p:txBody>
      </p:sp>
    </p:spTree>
    <p:extLst>
      <p:ext uri="{BB962C8B-B14F-4D97-AF65-F5344CB8AC3E}">
        <p14:creationId xmlns:p14="http://schemas.microsoft.com/office/powerpoint/2010/main" val="740890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240664"/>
            <a:ext cx="11445240" cy="6449695"/>
          </a:xfrm>
        </p:spPr>
        <p:txBody>
          <a:bodyPr>
            <a:normAutofit lnSpcReduction="10000"/>
          </a:bodyPr>
          <a:lstStyle/>
          <a:p>
            <a:pPr algn="just"/>
            <a:r>
              <a:rPr lang="en-IN" sz="3600" dirty="0"/>
              <a:t>a) Taxes:- Taxes are a source of capital accumulation in the hands of government. </a:t>
            </a:r>
          </a:p>
          <a:p>
            <a:pPr lvl="1" algn="just"/>
            <a:r>
              <a:rPr lang="en-IN" sz="3200" dirty="0" smtClean="0"/>
              <a:t>According </a:t>
            </a:r>
            <a:r>
              <a:rPr lang="en-IN" sz="3200" dirty="0"/>
              <a:t>to Ricardo, taxes are to be levied to </a:t>
            </a:r>
            <a:r>
              <a:rPr lang="en-IN" sz="3200" dirty="0" smtClean="0"/>
              <a:t>reduce conspicuous </a:t>
            </a:r>
            <a:r>
              <a:rPr lang="en-IN" sz="3200" dirty="0"/>
              <a:t>consumption. </a:t>
            </a:r>
            <a:endParaRPr lang="en-IN" sz="3200" dirty="0" smtClean="0"/>
          </a:p>
          <a:p>
            <a:pPr lvl="1" algn="just"/>
            <a:r>
              <a:rPr lang="en-IN" sz="3200" dirty="0" smtClean="0"/>
              <a:t>Otherwise </a:t>
            </a:r>
            <a:r>
              <a:rPr lang="en-IN" sz="3200" dirty="0"/>
              <a:t>the imposition of taxes on capitalists land lords and labourers will transfer resources from these groups to the government, adversely effecting investment. </a:t>
            </a:r>
            <a:endParaRPr lang="en-IN" sz="3200" dirty="0" smtClean="0"/>
          </a:p>
          <a:p>
            <a:pPr lvl="1" algn="just"/>
            <a:r>
              <a:rPr lang="en-IN" sz="3200" dirty="0" smtClean="0"/>
              <a:t>So </a:t>
            </a:r>
            <a:r>
              <a:rPr lang="en-IN" sz="3200" dirty="0"/>
              <a:t>he does not favour the imposition of taxes.</a:t>
            </a:r>
          </a:p>
          <a:p>
            <a:pPr algn="just"/>
            <a:r>
              <a:rPr lang="en-IN" sz="3600" dirty="0"/>
              <a:t>b) Free Trade:- Ricardo is in favour of free trade. The profit rate can be saved from declining by importing corn. The capital accumulation therefore continues to be high. In this way the resources of the world can be used more efficiently through trade</a:t>
            </a:r>
            <a:r>
              <a:rPr lang="en-IN" sz="3600" dirty="0" smtClean="0"/>
              <a:t>.</a:t>
            </a:r>
            <a:endParaRPr lang="en-IN" sz="3600" dirty="0"/>
          </a:p>
        </p:txBody>
      </p:sp>
    </p:spTree>
    <p:extLst>
      <p:ext uri="{BB962C8B-B14F-4D97-AF65-F5344CB8AC3E}">
        <p14:creationId xmlns:p14="http://schemas.microsoft.com/office/powerpoint/2010/main" val="2542666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60960"/>
            <a:ext cx="10515600" cy="1325563"/>
          </a:xfrm>
        </p:spPr>
        <p:txBody>
          <a:bodyPr/>
          <a:lstStyle/>
          <a:p>
            <a:r>
              <a:rPr lang="en-IN" dirty="0"/>
              <a:t>Stationary State: </a:t>
            </a:r>
          </a:p>
        </p:txBody>
      </p:sp>
      <p:sp>
        <p:nvSpPr>
          <p:cNvPr id="3" name="Content Placeholder 2"/>
          <p:cNvSpPr>
            <a:spLocks noGrp="1"/>
          </p:cNvSpPr>
          <p:nvPr>
            <p:ph idx="1"/>
          </p:nvPr>
        </p:nvSpPr>
        <p:spPr>
          <a:xfrm>
            <a:off x="121920" y="1051560"/>
            <a:ext cx="11902440" cy="5806440"/>
          </a:xfrm>
        </p:spPr>
        <p:txBody>
          <a:bodyPr>
            <a:normAutofit lnSpcReduction="10000"/>
          </a:bodyPr>
          <a:lstStyle/>
          <a:p>
            <a:pPr algn="just"/>
            <a:r>
              <a:rPr lang="en-IN" dirty="0" smtClean="0"/>
              <a:t>According to Ricardo there is natural tendency for the rate of profit to fall in the economy so that the country ultimately reaches the stationary state. </a:t>
            </a:r>
          </a:p>
          <a:p>
            <a:pPr algn="just"/>
            <a:r>
              <a:rPr lang="en-IN" dirty="0" smtClean="0"/>
              <a:t>When capital accumulation rises, with increase in profits, </a:t>
            </a:r>
          </a:p>
          <a:p>
            <a:pPr algn="just"/>
            <a:r>
              <a:rPr lang="en-IN" dirty="0" smtClean="0"/>
              <a:t>production increases which raises the wage fund, </a:t>
            </a:r>
          </a:p>
          <a:p>
            <a:pPr algn="just"/>
            <a:r>
              <a:rPr lang="en-IN" dirty="0" smtClean="0"/>
              <a:t>population increases, which raise the demand for corn and its price. </a:t>
            </a:r>
          </a:p>
          <a:p>
            <a:pPr algn="just"/>
            <a:r>
              <a:rPr lang="en-IN" dirty="0" smtClean="0"/>
              <a:t>Inferior grades of land are cultivated. </a:t>
            </a:r>
          </a:p>
          <a:p>
            <a:pPr algn="just"/>
            <a:r>
              <a:rPr lang="en-IN" dirty="0" smtClean="0"/>
              <a:t>Rents on superior land increase and reduce the share of the capitalists and labourers. </a:t>
            </a:r>
          </a:p>
          <a:p>
            <a:pPr algn="just"/>
            <a:r>
              <a:rPr lang="en-IN" dirty="0" smtClean="0"/>
              <a:t>Profits decline and wages fall to subsistence. </a:t>
            </a:r>
          </a:p>
          <a:p>
            <a:pPr algn="just"/>
            <a:r>
              <a:rPr lang="en-IN" dirty="0" smtClean="0"/>
              <a:t>The process of rising rents and falling profits continues till the output from the marginal land just covers the wages of labour employed and profits are zero. </a:t>
            </a:r>
          </a:p>
          <a:p>
            <a:pPr algn="just"/>
            <a:r>
              <a:rPr lang="en-IN" dirty="0" smtClean="0"/>
              <a:t>There is no accumulation of capital, no increase in population and wage rate but rent is extremely high and there is economic stagnation. </a:t>
            </a:r>
            <a:endParaRPr lang="en-IN" dirty="0"/>
          </a:p>
        </p:txBody>
      </p:sp>
    </p:spTree>
    <p:extLst>
      <p:ext uri="{BB962C8B-B14F-4D97-AF65-F5344CB8AC3E}">
        <p14:creationId xmlns:p14="http://schemas.microsoft.com/office/powerpoint/2010/main" val="339613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635885"/>
            <a:ext cx="10515600" cy="1325563"/>
          </a:xfrm>
        </p:spPr>
        <p:txBody>
          <a:bodyPr/>
          <a:lstStyle/>
          <a:p>
            <a:pPr algn="ctr"/>
            <a:r>
              <a:rPr lang="en-IN" b="1" dirty="0" smtClean="0"/>
              <a:t>Critical Appraisal</a:t>
            </a:r>
            <a:endParaRPr lang="en-IN" b="1" dirty="0"/>
          </a:p>
        </p:txBody>
      </p:sp>
    </p:spTree>
    <p:extLst>
      <p:ext uri="{BB962C8B-B14F-4D97-AF65-F5344CB8AC3E}">
        <p14:creationId xmlns:p14="http://schemas.microsoft.com/office/powerpoint/2010/main" val="2642104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118744"/>
            <a:ext cx="12070080" cy="6739255"/>
          </a:xfrm>
        </p:spPr>
        <p:txBody>
          <a:bodyPr>
            <a:normAutofit/>
          </a:bodyPr>
          <a:lstStyle/>
          <a:p>
            <a:r>
              <a:rPr lang="en-IN" sz="4000" dirty="0"/>
              <a:t>1) Neglects the impact of </a:t>
            </a:r>
            <a:r>
              <a:rPr lang="en-IN" sz="4000" dirty="0" smtClean="0"/>
              <a:t>technology</a:t>
            </a:r>
          </a:p>
          <a:p>
            <a:r>
              <a:rPr lang="en-IN" sz="4000" dirty="0" smtClean="0"/>
              <a:t>2</a:t>
            </a:r>
            <a:r>
              <a:rPr lang="en-IN" sz="4000" dirty="0"/>
              <a:t>) Wrong Notion of Stationary </a:t>
            </a:r>
            <a:r>
              <a:rPr lang="en-IN" sz="4000" dirty="0" smtClean="0"/>
              <a:t>State</a:t>
            </a:r>
          </a:p>
          <a:p>
            <a:r>
              <a:rPr lang="en-IN" sz="4000" dirty="0" smtClean="0"/>
              <a:t>3</a:t>
            </a:r>
            <a:r>
              <a:rPr lang="en-IN" sz="4000" dirty="0"/>
              <a:t>) Baseless Notion of </a:t>
            </a:r>
            <a:r>
              <a:rPr lang="en-IN" sz="4000" dirty="0" smtClean="0"/>
              <a:t>Population</a:t>
            </a:r>
          </a:p>
          <a:p>
            <a:r>
              <a:rPr lang="en-IN" sz="4000" dirty="0" smtClean="0"/>
              <a:t>4</a:t>
            </a:r>
            <a:r>
              <a:rPr lang="en-IN" sz="4000" dirty="0"/>
              <a:t>) Unnecessary Importance to the law of Diminishing </a:t>
            </a:r>
            <a:r>
              <a:rPr lang="en-IN" sz="4000" dirty="0" smtClean="0"/>
              <a:t>Returns</a:t>
            </a:r>
          </a:p>
          <a:p>
            <a:r>
              <a:rPr lang="en-IN" sz="4000" dirty="0" smtClean="0"/>
              <a:t>5</a:t>
            </a:r>
            <a:r>
              <a:rPr lang="en-IN" sz="4000" dirty="0"/>
              <a:t>) Impracticable laissez-faire </a:t>
            </a:r>
            <a:r>
              <a:rPr lang="en-IN" sz="4000" dirty="0" smtClean="0"/>
              <a:t>Policy</a:t>
            </a:r>
          </a:p>
          <a:p>
            <a:r>
              <a:rPr lang="en-IN" sz="4000" dirty="0" smtClean="0"/>
              <a:t>6</a:t>
            </a:r>
            <a:r>
              <a:rPr lang="en-IN" sz="4000" dirty="0"/>
              <a:t>) Neglects Institutional factors and </a:t>
            </a:r>
            <a:r>
              <a:rPr lang="en-IN" sz="4000" dirty="0" smtClean="0"/>
              <a:t>Interest-rate</a:t>
            </a:r>
          </a:p>
          <a:p>
            <a:r>
              <a:rPr lang="en-IN" sz="4000" dirty="0" smtClean="0"/>
              <a:t>7</a:t>
            </a:r>
            <a:r>
              <a:rPr lang="en-IN" sz="4000" dirty="0"/>
              <a:t>) Distribution rather than growth </a:t>
            </a:r>
            <a:r>
              <a:rPr lang="en-IN" sz="4000" dirty="0" smtClean="0"/>
              <a:t>theory</a:t>
            </a:r>
          </a:p>
          <a:p>
            <a:r>
              <a:rPr lang="en-IN" sz="4000" dirty="0" smtClean="0"/>
              <a:t>8</a:t>
            </a:r>
            <a:r>
              <a:rPr lang="en-IN" sz="4000" dirty="0"/>
              <a:t>) Land also produces goods other that </a:t>
            </a:r>
            <a:r>
              <a:rPr lang="en-IN" sz="4000" dirty="0" smtClean="0"/>
              <a:t>corn</a:t>
            </a:r>
          </a:p>
          <a:p>
            <a:r>
              <a:rPr lang="en-IN" sz="4000" dirty="0" smtClean="0"/>
              <a:t>9</a:t>
            </a:r>
            <a:r>
              <a:rPr lang="en-IN" sz="4000" dirty="0"/>
              <a:t>) Capital and labour not fixed </a:t>
            </a:r>
            <a:r>
              <a:rPr lang="en-IN" sz="4000" dirty="0" smtClean="0"/>
              <a:t>co-</a:t>
            </a:r>
            <a:r>
              <a:rPr lang="en-IN" sz="4000" dirty="0" err="1" smtClean="0"/>
              <a:t>efficients</a:t>
            </a:r>
            <a:endParaRPr lang="en-IN" sz="4000" dirty="0"/>
          </a:p>
        </p:txBody>
      </p:sp>
    </p:spTree>
    <p:extLst>
      <p:ext uri="{BB962C8B-B14F-4D97-AF65-F5344CB8AC3E}">
        <p14:creationId xmlns:p14="http://schemas.microsoft.com/office/powerpoint/2010/main" val="3510771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Expected exam questions</a:t>
            </a:r>
            <a:endParaRPr lang="en-IN" dirty="0"/>
          </a:p>
        </p:txBody>
      </p:sp>
      <p:sp>
        <p:nvSpPr>
          <p:cNvPr id="3" name="Content Placeholder 2"/>
          <p:cNvSpPr>
            <a:spLocks noGrp="1"/>
          </p:cNvSpPr>
          <p:nvPr>
            <p:ph idx="1"/>
          </p:nvPr>
        </p:nvSpPr>
        <p:spPr/>
        <p:txBody>
          <a:bodyPr/>
          <a:lstStyle/>
          <a:p>
            <a:r>
              <a:rPr lang="en-IN" dirty="0"/>
              <a:t>Give the assumptions of Adam Smith’s theory of </a:t>
            </a:r>
            <a:r>
              <a:rPr lang="en-IN" dirty="0" smtClean="0"/>
              <a:t>economic development</a:t>
            </a:r>
            <a:r>
              <a:rPr lang="en-IN" dirty="0"/>
              <a:t>, and describe its main features</a:t>
            </a:r>
            <a:r>
              <a:rPr lang="en-IN" dirty="0" smtClean="0"/>
              <a:t>.</a:t>
            </a:r>
          </a:p>
          <a:p>
            <a:r>
              <a:rPr lang="en-IN" dirty="0" smtClean="0"/>
              <a:t>Critically </a:t>
            </a:r>
            <a:r>
              <a:rPr lang="en-IN" dirty="0"/>
              <a:t>evaluate the strengths and weaknesses of Smith’s </a:t>
            </a:r>
            <a:r>
              <a:rPr lang="en-IN" dirty="0" smtClean="0"/>
              <a:t>theory of </a:t>
            </a:r>
            <a:r>
              <a:rPr lang="en-IN" dirty="0"/>
              <a:t>development</a:t>
            </a:r>
            <a:r>
              <a:rPr lang="en-IN" dirty="0" smtClean="0"/>
              <a:t>.</a:t>
            </a:r>
          </a:p>
          <a:p>
            <a:r>
              <a:rPr lang="en-IN" dirty="0" smtClean="0"/>
              <a:t>Discuss how a nation falls into stationery state according </a:t>
            </a:r>
            <a:r>
              <a:rPr lang="en-IN" smtClean="0"/>
              <a:t>to Ricardo.</a:t>
            </a:r>
            <a:endParaRPr lang="en-IN" dirty="0" smtClean="0"/>
          </a:p>
          <a:p>
            <a:r>
              <a:rPr lang="en-IN" dirty="0"/>
              <a:t>State the assumptions of Ricardo’s theory of development. Compare the </a:t>
            </a:r>
            <a:r>
              <a:rPr lang="en-IN" dirty="0" err="1"/>
              <a:t>Ricardian</a:t>
            </a:r>
            <a:r>
              <a:rPr lang="en-IN" dirty="0"/>
              <a:t> model with Adam Smith’s theory of development.</a:t>
            </a:r>
          </a:p>
        </p:txBody>
      </p:sp>
    </p:spTree>
    <p:extLst>
      <p:ext uri="{BB962C8B-B14F-4D97-AF65-F5344CB8AC3E}">
        <p14:creationId xmlns:p14="http://schemas.microsoft.com/office/powerpoint/2010/main" val="2785193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2392045"/>
            <a:ext cx="10515600" cy="1325563"/>
          </a:xfrm>
        </p:spPr>
        <p:txBody>
          <a:bodyPr/>
          <a:lstStyle/>
          <a:p>
            <a:pPr algn="ctr"/>
            <a:r>
              <a:rPr lang="en-IN" b="1" dirty="0"/>
              <a:t>MALTHUSIAN THEORY OF ECONOMIC DEVELOPMENT</a:t>
            </a:r>
          </a:p>
        </p:txBody>
      </p:sp>
    </p:spTree>
    <p:extLst>
      <p:ext uri="{BB962C8B-B14F-4D97-AF65-F5344CB8AC3E}">
        <p14:creationId xmlns:p14="http://schemas.microsoft.com/office/powerpoint/2010/main" val="751992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Thomas Robert </a:t>
            </a:r>
            <a:r>
              <a:rPr lang="en-IN" dirty="0" smtClean="0"/>
              <a:t>Malthus (British Economist)</a:t>
            </a:r>
            <a:br>
              <a:rPr lang="en-IN" dirty="0" smtClean="0"/>
            </a:br>
            <a:r>
              <a:rPr lang="en-IN" dirty="0" smtClean="0"/>
              <a:t>1766-1834</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752" y="1690688"/>
            <a:ext cx="3367088" cy="4353407"/>
          </a:xfrm>
        </p:spPr>
      </p:pic>
      <p:sp>
        <p:nvSpPr>
          <p:cNvPr id="7" name="TextBox 6"/>
          <p:cNvSpPr txBox="1"/>
          <p:nvPr/>
        </p:nvSpPr>
        <p:spPr>
          <a:xfrm>
            <a:off x="5562600" y="2057400"/>
            <a:ext cx="5654040" cy="3046988"/>
          </a:xfrm>
          <a:prstGeom prst="rect">
            <a:avLst/>
          </a:prstGeom>
          <a:noFill/>
        </p:spPr>
        <p:txBody>
          <a:bodyPr wrap="square" rtlCol="0">
            <a:spAutoFit/>
          </a:bodyPr>
          <a:lstStyle/>
          <a:p>
            <a:r>
              <a:rPr lang="en-IN" sz="3200" dirty="0"/>
              <a:t>An Essay on the Principle of Population.</a:t>
            </a:r>
          </a:p>
          <a:p>
            <a:r>
              <a:rPr lang="en-IN" sz="3200" dirty="0" smtClean="0"/>
              <a:t>1798</a:t>
            </a:r>
            <a:endParaRPr lang="en-IN" sz="3200" dirty="0"/>
          </a:p>
          <a:p>
            <a:endParaRPr lang="en-IN" sz="3200" dirty="0" smtClean="0"/>
          </a:p>
          <a:p>
            <a:r>
              <a:rPr lang="en-IN" sz="3200" dirty="0" smtClean="0"/>
              <a:t>Principles of Political Economy</a:t>
            </a:r>
          </a:p>
          <a:p>
            <a:r>
              <a:rPr lang="en-IN" sz="3200" dirty="0" smtClean="0"/>
              <a:t>1820</a:t>
            </a:r>
          </a:p>
        </p:txBody>
      </p:sp>
    </p:spTree>
    <p:extLst>
      <p:ext uri="{BB962C8B-B14F-4D97-AF65-F5344CB8AC3E}">
        <p14:creationId xmlns:p14="http://schemas.microsoft.com/office/powerpoint/2010/main" val="3362808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 this Unit</a:t>
            </a:r>
            <a:endParaRPr lang="en-IN" dirty="0"/>
          </a:p>
        </p:txBody>
      </p:sp>
      <p:sp>
        <p:nvSpPr>
          <p:cNvPr id="3" name="Content Placeholder 2"/>
          <p:cNvSpPr>
            <a:spLocks noGrp="1"/>
          </p:cNvSpPr>
          <p:nvPr>
            <p:ph idx="1"/>
          </p:nvPr>
        </p:nvSpPr>
        <p:spPr/>
        <p:txBody>
          <a:bodyPr>
            <a:normAutofit/>
          </a:bodyPr>
          <a:lstStyle/>
          <a:p>
            <a:pPr algn="just"/>
            <a:r>
              <a:rPr lang="en-IN" sz="3600" dirty="0" smtClean="0"/>
              <a:t>In the present unit, we discuss the models of development propounded by Smith, Ricardo, Mill and Malthus</a:t>
            </a:r>
            <a:endParaRPr lang="en-IN" sz="3600" dirty="0"/>
          </a:p>
        </p:txBody>
      </p:sp>
    </p:spTree>
    <p:extLst>
      <p:ext uri="{BB962C8B-B14F-4D97-AF65-F5344CB8AC3E}">
        <p14:creationId xmlns:p14="http://schemas.microsoft.com/office/powerpoint/2010/main" val="724195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0515600" cy="1325563"/>
          </a:xfrm>
        </p:spPr>
        <p:txBody>
          <a:bodyPr/>
          <a:lstStyle/>
          <a:p>
            <a:r>
              <a:rPr lang="en-IN" dirty="0" smtClean="0"/>
              <a:t>Population and Economic Growth</a:t>
            </a:r>
            <a:endParaRPr lang="en-IN" dirty="0"/>
          </a:p>
        </p:txBody>
      </p:sp>
      <p:sp>
        <p:nvSpPr>
          <p:cNvPr id="3" name="Content Placeholder 2"/>
          <p:cNvSpPr>
            <a:spLocks noGrp="1"/>
          </p:cNvSpPr>
          <p:nvPr>
            <p:ph idx="1"/>
          </p:nvPr>
        </p:nvSpPr>
        <p:spPr>
          <a:xfrm>
            <a:off x="167640" y="1173480"/>
            <a:ext cx="11887200" cy="5562599"/>
          </a:xfrm>
        </p:spPr>
        <p:txBody>
          <a:bodyPr>
            <a:normAutofit/>
          </a:bodyPr>
          <a:lstStyle/>
          <a:p>
            <a:pPr algn="just"/>
            <a:r>
              <a:rPr lang="en-IN" dirty="0"/>
              <a:t>Malthus posited his hypothesis that (unchecked) population growth always exceeds the growth of means of subsistence. He argued that while population rises geometrically, food supply increases arithmetically. </a:t>
            </a:r>
            <a:endParaRPr lang="en-IN" dirty="0" smtClean="0"/>
          </a:p>
          <a:p>
            <a:pPr algn="just"/>
            <a:r>
              <a:rPr lang="en-IN" dirty="0" smtClean="0"/>
              <a:t>Actual </a:t>
            </a:r>
            <a:r>
              <a:rPr lang="en-IN" dirty="0"/>
              <a:t>(checked) population growth is kept in line with food supply growth by "positive checks" (starvation, disease and the like, elevating the death rate) and "preventive checks" (i.e. postponement of marriage, etc. that keep down the birth rate), both of which are characterised by "misery and vice</a:t>
            </a:r>
            <a:r>
              <a:rPr lang="en-IN" dirty="0" smtClean="0"/>
              <a:t>".</a:t>
            </a:r>
          </a:p>
          <a:p>
            <a:pPr algn="just"/>
            <a:r>
              <a:rPr lang="en-IN" dirty="0"/>
              <a:t>There is nothing automatic about economic growth, Malthus warns</a:t>
            </a:r>
            <a:r>
              <a:rPr lang="en-IN" dirty="0" smtClean="0"/>
              <a:t>.</a:t>
            </a:r>
          </a:p>
          <a:p>
            <a:pPr algn="just"/>
            <a:r>
              <a:rPr lang="en-IN" dirty="0" smtClean="0"/>
              <a:t>Population </a:t>
            </a:r>
            <a:r>
              <a:rPr lang="en-IN" dirty="0"/>
              <a:t>growth by itself is enough to bring economic advance is absurd.</a:t>
            </a:r>
            <a:endParaRPr lang="en-IN" dirty="0" smtClean="0"/>
          </a:p>
          <a:p>
            <a:pPr algn="just"/>
            <a:r>
              <a:rPr lang="en-IN" dirty="0" smtClean="0"/>
              <a:t>Mere </a:t>
            </a:r>
            <a:r>
              <a:rPr lang="en-IN" dirty="0"/>
              <a:t>increases in numbers do not provide a stimulus to economic expansion; population growth encourages development only if it brings an increase in effective demand.</a:t>
            </a:r>
          </a:p>
        </p:txBody>
      </p:sp>
    </p:spTree>
    <p:extLst>
      <p:ext uri="{BB962C8B-B14F-4D97-AF65-F5344CB8AC3E}">
        <p14:creationId xmlns:p14="http://schemas.microsoft.com/office/powerpoint/2010/main" val="3661929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a:t>Effective Demand </a:t>
            </a:r>
          </a:p>
        </p:txBody>
      </p:sp>
      <p:sp>
        <p:nvSpPr>
          <p:cNvPr id="3" name="Content Placeholder 2"/>
          <p:cNvSpPr>
            <a:spLocks noGrp="1"/>
          </p:cNvSpPr>
          <p:nvPr>
            <p:ph idx="1"/>
          </p:nvPr>
        </p:nvSpPr>
        <p:spPr>
          <a:xfrm>
            <a:off x="838200" y="1825624"/>
            <a:ext cx="10515600" cy="5032375"/>
          </a:xfrm>
        </p:spPr>
        <p:txBody>
          <a:bodyPr>
            <a:noAutofit/>
          </a:bodyPr>
          <a:lstStyle/>
          <a:p>
            <a:pPr algn="just"/>
            <a:r>
              <a:rPr lang="en-IN" sz="4000" dirty="0"/>
              <a:t>He flatly repudiated ‘Say’s law’, which said in effect that supply creates its own demand and that savings are just a demand for capital goods. </a:t>
            </a:r>
            <a:endParaRPr lang="en-IN" sz="4000" dirty="0" smtClean="0"/>
          </a:p>
          <a:p>
            <a:pPr algn="just"/>
            <a:r>
              <a:rPr lang="en-IN" sz="4000" dirty="0" smtClean="0"/>
              <a:t>Saving </a:t>
            </a:r>
            <a:r>
              <a:rPr lang="en-IN" sz="4000" dirty="0"/>
              <a:t>in the sense of planned or ex-ante saving or abstinence, means not consuming; and not consuming in itself brings a decline in effective demand, profits and </a:t>
            </a:r>
            <a:r>
              <a:rPr lang="en-IN" sz="4000" dirty="0" smtClean="0"/>
              <a:t>investment.</a:t>
            </a:r>
          </a:p>
        </p:txBody>
      </p:sp>
    </p:spTree>
    <p:extLst>
      <p:ext uri="{BB962C8B-B14F-4D97-AF65-F5344CB8AC3E}">
        <p14:creationId xmlns:p14="http://schemas.microsoft.com/office/powerpoint/2010/main" val="61732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
            <a:ext cx="11719560" cy="6553200"/>
          </a:xfrm>
        </p:spPr>
        <p:txBody>
          <a:bodyPr/>
          <a:lstStyle/>
          <a:p>
            <a:pPr marL="0" indent="0">
              <a:buNone/>
            </a:pPr>
            <a:r>
              <a:rPr lang="en-IN" dirty="0" smtClean="0"/>
              <a:t>As </a:t>
            </a:r>
            <a:r>
              <a:rPr lang="en-IN" dirty="0"/>
              <a:t>we know that</a:t>
            </a:r>
          </a:p>
          <a:p>
            <a:r>
              <a:rPr lang="en-IN" dirty="0"/>
              <a:t>O = R + W </a:t>
            </a:r>
            <a:r>
              <a:rPr lang="en-IN" dirty="0" smtClean="0"/>
              <a:t>Or </a:t>
            </a:r>
            <a:r>
              <a:rPr lang="en-IN" dirty="0"/>
              <a:t>R = O - W </a:t>
            </a:r>
            <a:endParaRPr lang="en-IN" dirty="0" smtClean="0"/>
          </a:p>
          <a:p>
            <a:pPr marL="0" indent="0">
              <a:buNone/>
            </a:pPr>
            <a:r>
              <a:rPr lang="en-IN" dirty="0"/>
              <a:t>Where </a:t>
            </a:r>
            <a:r>
              <a:rPr lang="en-IN" dirty="0" smtClean="0"/>
              <a:t>	R </a:t>
            </a:r>
            <a:r>
              <a:rPr lang="en-IN" dirty="0"/>
              <a:t>= </a:t>
            </a:r>
            <a:r>
              <a:rPr lang="en-IN" dirty="0" smtClean="0"/>
              <a:t>Profit</a:t>
            </a:r>
          </a:p>
          <a:p>
            <a:pPr marL="0" indent="0">
              <a:buNone/>
            </a:pPr>
            <a:r>
              <a:rPr lang="en-IN" dirty="0" smtClean="0"/>
              <a:t>		W </a:t>
            </a:r>
            <a:r>
              <a:rPr lang="en-IN" dirty="0"/>
              <a:t>= Wages</a:t>
            </a:r>
          </a:p>
          <a:p>
            <a:pPr marL="0" indent="0">
              <a:buNone/>
            </a:pPr>
            <a:r>
              <a:rPr lang="en-IN" dirty="0" smtClean="0"/>
              <a:t>		O </a:t>
            </a:r>
            <a:r>
              <a:rPr lang="en-IN" dirty="0"/>
              <a:t>= National </a:t>
            </a:r>
            <a:r>
              <a:rPr lang="en-IN" dirty="0" smtClean="0"/>
              <a:t>output</a:t>
            </a:r>
          </a:p>
          <a:p>
            <a:pPr marL="0" indent="0">
              <a:buNone/>
            </a:pPr>
            <a:endParaRPr lang="en-IN" dirty="0"/>
          </a:p>
        </p:txBody>
      </p:sp>
      <p:pic>
        <p:nvPicPr>
          <p:cNvPr id="4" name="Picture 3"/>
          <p:cNvPicPr>
            <a:picLocks noChangeAspect="1"/>
          </p:cNvPicPr>
          <p:nvPr/>
        </p:nvPicPr>
        <p:blipFill rotWithShape="1">
          <a:blip r:embed="rId2"/>
          <a:srcRect l="-5023" r="5023" b="51423"/>
          <a:stretch/>
        </p:blipFill>
        <p:spPr>
          <a:xfrm>
            <a:off x="-121920" y="2751144"/>
            <a:ext cx="12070080" cy="4000176"/>
          </a:xfrm>
          <a:prstGeom prst="rect">
            <a:avLst/>
          </a:prstGeom>
        </p:spPr>
      </p:pic>
    </p:spTree>
    <p:extLst>
      <p:ext uri="{BB962C8B-B14F-4D97-AF65-F5344CB8AC3E}">
        <p14:creationId xmlns:p14="http://schemas.microsoft.com/office/powerpoint/2010/main" val="3939214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10515600" cy="1325563"/>
          </a:xfrm>
        </p:spPr>
        <p:txBody>
          <a:bodyPr/>
          <a:lstStyle/>
          <a:p>
            <a:r>
              <a:rPr lang="en-IN" b="1" dirty="0" smtClean="0"/>
              <a:t>Role of Capital</a:t>
            </a:r>
            <a:endParaRPr lang="en-IN" b="1" dirty="0"/>
          </a:p>
        </p:txBody>
      </p:sp>
      <p:sp>
        <p:nvSpPr>
          <p:cNvPr id="3" name="Content Placeholder 2"/>
          <p:cNvSpPr>
            <a:spLocks noGrp="1"/>
          </p:cNvSpPr>
          <p:nvPr>
            <p:ph idx="1"/>
          </p:nvPr>
        </p:nvSpPr>
        <p:spPr>
          <a:xfrm>
            <a:off x="228600" y="1264920"/>
            <a:ext cx="11841480" cy="5593079"/>
          </a:xfrm>
        </p:spPr>
        <p:txBody>
          <a:bodyPr>
            <a:normAutofit fontScale="92500"/>
          </a:bodyPr>
          <a:lstStyle/>
          <a:p>
            <a:pPr algn="just"/>
            <a:r>
              <a:rPr lang="en-IN" sz="3200" dirty="0"/>
              <a:t>Malthus, does not, of course, deny the need for saving and investment for economic growth. But he suggests a concept of ‘optimum propensity to save’. Up to a certain point saving is needed to finance (without inflation) the investment for which profitable opportunities exist. Beyond that point, however, saving will reduce. Consumer spending to such an extent that investment too will be discouraged. </a:t>
            </a:r>
            <a:endParaRPr lang="en-IN" sz="3200" dirty="0" smtClean="0"/>
          </a:p>
          <a:p>
            <a:pPr algn="just"/>
            <a:r>
              <a:rPr lang="en-IN" sz="3200" dirty="0" smtClean="0"/>
              <a:t>High </a:t>
            </a:r>
            <a:r>
              <a:rPr lang="en-IN" sz="3200" dirty="0"/>
              <a:t>rates of growth do not occur with high levels of ex-ante saving (abstinence) on the part of the upper income groups, but with high levels of ex-post (realized) savings and investment, which are in large degree the result of growth, and do not require reductions in consumer spending</a:t>
            </a:r>
            <a:r>
              <a:rPr lang="en-IN" sz="3200" dirty="0" smtClean="0"/>
              <a:t>.</a:t>
            </a:r>
          </a:p>
          <a:p>
            <a:pPr algn="just"/>
            <a:r>
              <a:rPr lang="en-IN" sz="3200" dirty="0"/>
              <a:t>Like Smith and Ricardo, Malthus also believed in free enterprise and considered that the wealth effects of free trade are very high.</a:t>
            </a:r>
          </a:p>
        </p:txBody>
      </p:sp>
    </p:spTree>
    <p:extLst>
      <p:ext uri="{BB962C8B-B14F-4D97-AF65-F5344CB8AC3E}">
        <p14:creationId xmlns:p14="http://schemas.microsoft.com/office/powerpoint/2010/main" val="18262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IN" b="1" dirty="0"/>
              <a:t>Structural Change </a:t>
            </a:r>
            <a:r>
              <a:rPr lang="en-IN" b="1" dirty="0" smtClean="0"/>
              <a:t>leads to Economic Development</a:t>
            </a:r>
            <a:endParaRPr lang="en-IN" dirty="0"/>
          </a:p>
        </p:txBody>
      </p:sp>
      <p:sp>
        <p:nvSpPr>
          <p:cNvPr id="3" name="Content Placeholder 2"/>
          <p:cNvSpPr>
            <a:spLocks noGrp="1"/>
          </p:cNvSpPr>
          <p:nvPr>
            <p:ph idx="1"/>
          </p:nvPr>
        </p:nvSpPr>
        <p:spPr>
          <a:xfrm>
            <a:off x="198120" y="1325563"/>
            <a:ext cx="11795760" cy="5032375"/>
          </a:xfrm>
        </p:spPr>
        <p:txBody>
          <a:bodyPr>
            <a:noAutofit/>
          </a:bodyPr>
          <a:lstStyle/>
          <a:p>
            <a:pPr algn="just"/>
            <a:r>
              <a:rPr lang="en-IN" sz="3200" dirty="0"/>
              <a:t>Malthus also </a:t>
            </a:r>
            <a:r>
              <a:rPr lang="en-IN" sz="3200" dirty="0" smtClean="0"/>
              <a:t>stressed</a:t>
            </a:r>
            <a:r>
              <a:rPr lang="en-IN" sz="3200" dirty="0"/>
              <a:t>; economic development entails structural change of a sort which diminishes the relative importance of agriculture in the economy. </a:t>
            </a:r>
            <a:endParaRPr lang="en-IN" sz="3200" dirty="0" smtClean="0"/>
          </a:p>
          <a:p>
            <a:pPr algn="just"/>
            <a:r>
              <a:rPr lang="en-IN" sz="3200" dirty="0" smtClean="0"/>
              <a:t>He </a:t>
            </a:r>
            <a:r>
              <a:rPr lang="en-IN" sz="3200" dirty="0"/>
              <a:t>argued that technological progress tends to increase </a:t>
            </a:r>
            <a:r>
              <a:rPr lang="en-IN" sz="3200" dirty="0" smtClean="0"/>
              <a:t>employment</a:t>
            </a:r>
          </a:p>
          <a:p>
            <a:pPr algn="just"/>
            <a:r>
              <a:rPr lang="en-IN" sz="3200" dirty="0" smtClean="0"/>
              <a:t>Malthus </a:t>
            </a:r>
            <a:r>
              <a:rPr lang="en-IN" sz="3200" dirty="0"/>
              <a:t>envisaged the economy as consisting of two major sectors: industrial and agriculture- the latter triggers the growth of the </a:t>
            </a:r>
            <a:r>
              <a:rPr lang="en-IN" sz="3200" dirty="0" smtClean="0"/>
              <a:t>former</a:t>
            </a:r>
          </a:p>
          <a:p>
            <a:pPr algn="just"/>
            <a:r>
              <a:rPr lang="en-IN" sz="3200" dirty="0" smtClean="0"/>
              <a:t>Capital </a:t>
            </a:r>
            <a:r>
              <a:rPr lang="en-IN" sz="3200" dirty="0"/>
              <a:t>was invested in agriculture until all the arable land was brought into cultivation, stocked and improved; after that there were no more opportunities for profitable investment in that sector, and investment opportunities existed only is the industrial sector.</a:t>
            </a:r>
            <a:endParaRPr lang="en-IN" sz="3200" dirty="0" smtClean="0"/>
          </a:p>
        </p:txBody>
      </p:sp>
    </p:spTree>
    <p:extLst>
      <p:ext uri="{BB962C8B-B14F-4D97-AF65-F5344CB8AC3E}">
        <p14:creationId xmlns:p14="http://schemas.microsoft.com/office/powerpoint/2010/main" val="2546146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 y="133984"/>
            <a:ext cx="11811000" cy="6586855"/>
          </a:xfrm>
        </p:spPr>
        <p:txBody>
          <a:bodyPr>
            <a:normAutofit/>
          </a:bodyPr>
          <a:lstStyle/>
          <a:p>
            <a:pPr algn="just"/>
            <a:r>
              <a:rPr lang="en-IN" sz="3200" dirty="0"/>
              <a:t>Diminishing returns to increased employment on the land could be avoided only if technological progress in the industrial sector was rapid enough, and if enough investment took place, to absorb most of the population growth in the industrial sector and to reduce the cost of living of workers on the land, permitting reductions in their </a:t>
            </a:r>
            <a:r>
              <a:rPr lang="en-IN" sz="3200" dirty="0" smtClean="0"/>
              <a:t>wage </a:t>
            </a:r>
            <a:r>
              <a:rPr lang="en-IN" sz="3200" dirty="0"/>
              <a:t>rates</a:t>
            </a:r>
            <a:r>
              <a:rPr lang="en-IN" sz="3200" dirty="0" smtClean="0"/>
              <a:t>.</a:t>
            </a:r>
          </a:p>
          <a:p>
            <a:pPr algn="just"/>
            <a:r>
              <a:rPr lang="en-IN" sz="3200" dirty="0"/>
              <a:t>Malthus also, makes some suggestions about sectoral interaction in underdeveloped areas, which help to explain why they remain underdeveloped. First, he points out that each sector constitutes the market for the output of the other </a:t>
            </a:r>
            <a:r>
              <a:rPr lang="en-IN" sz="3200" dirty="0" smtClean="0"/>
              <a:t>sector. </a:t>
            </a:r>
            <a:r>
              <a:rPr lang="en-IN" sz="3200" dirty="0"/>
              <a:t>Thus failure of either sector to expand acts as a drag on the growth of the other; ‘balanced growth’ is necessary if we are to have growth at all. The development of the industrial sector of underdeveloped countries is limited by the poverty of the agricultural sector.</a:t>
            </a:r>
          </a:p>
        </p:txBody>
      </p:sp>
    </p:spTree>
    <p:extLst>
      <p:ext uri="{BB962C8B-B14F-4D97-AF65-F5344CB8AC3E}">
        <p14:creationId xmlns:p14="http://schemas.microsoft.com/office/powerpoint/2010/main" val="307667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 Critical Appraisal</a:t>
            </a:r>
          </a:p>
        </p:txBody>
      </p:sp>
      <p:sp>
        <p:nvSpPr>
          <p:cNvPr id="3" name="Content Placeholder 2"/>
          <p:cNvSpPr>
            <a:spLocks noGrp="1"/>
          </p:cNvSpPr>
          <p:nvPr>
            <p:ph idx="1"/>
          </p:nvPr>
        </p:nvSpPr>
        <p:spPr/>
        <p:txBody>
          <a:bodyPr/>
          <a:lstStyle/>
          <a:p>
            <a:pPr algn="just"/>
            <a:r>
              <a:rPr lang="en-IN" dirty="0"/>
              <a:t>There is no doubt that Malthus made a valuable contribution to the theory of economic growth. </a:t>
            </a:r>
            <a:endParaRPr lang="en-IN" dirty="0" smtClean="0"/>
          </a:p>
          <a:p>
            <a:pPr algn="just"/>
            <a:r>
              <a:rPr lang="en-IN" dirty="0" smtClean="0"/>
              <a:t>This </a:t>
            </a:r>
            <a:r>
              <a:rPr lang="en-IN" dirty="0"/>
              <a:t>repudiation of say’s law and emphasizing the importance of effective demand and its relation to saving and investment are indeed </a:t>
            </a:r>
            <a:r>
              <a:rPr lang="en-IN" dirty="0" smtClean="0"/>
              <a:t>noteworthy.</a:t>
            </a:r>
          </a:p>
          <a:p>
            <a:pPr algn="just"/>
            <a:r>
              <a:rPr lang="en-IN" dirty="0" smtClean="0"/>
              <a:t> A </a:t>
            </a:r>
            <a:r>
              <a:rPr lang="en-IN" dirty="0"/>
              <a:t>great deal of what he wrote on the subject is applicable to an under-developed economy</a:t>
            </a:r>
            <a:r>
              <a:rPr lang="en-IN" dirty="0" smtClean="0"/>
              <a:t>,.</a:t>
            </a:r>
            <a:endParaRPr lang="en-IN" dirty="0"/>
          </a:p>
        </p:txBody>
      </p:sp>
    </p:spTree>
    <p:extLst>
      <p:ext uri="{BB962C8B-B14F-4D97-AF65-F5344CB8AC3E}">
        <p14:creationId xmlns:p14="http://schemas.microsoft.com/office/powerpoint/2010/main" val="4101176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2392045"/>
            <a:ext cx="10515600" cy="1325563"/>
          </a:xfrm>
        </p:spPr>
        <p:txBody>
          <a:bodyPr/>
          <a:lstStyle/>
          <a:p>
            <a:pPr algn="ctr"/>
            <a:r>
              <a:rPr lang="en-IN" b="1" dirty="0"/>
              <a:t>J.S. MILL’S THEORY OF ECONOMIC DEVELOPMENT </a:t>
            </a:r>
            <a:endParaRPr lang="en-IN" dirty="0"/>
          </a:p>
        </p:txBody>
      </p:sp>
    </p:spTree>
    <p:extLst>
      <p:ext uri="{BB962C8B-B14F-4D97-AF65-F5344CB8AC3E}">
        <p14:creationId xmlns:p14="http://schemas.microsoft.com/office/powerpoint/2010/main" val="1212326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120" y="274320"/>
            <a:ext cx="6370320" cy="6126480"/>
          </a:xfrm>
        </p:spPr>
        <p:txBody>
          <a:bodyPr>
            <a:normAutofit fontScale="90000"/>
          </a:bodyPr>
          <a:lstStyle/>
          <a:p>
            <a:r>
              <a:rPr lang="en-IN" b="1" dirty="0"/>
              <a:t>John Stuart Mill</a:t>
            </a:r>
            <a:r>
              <a:rPr lang="en-IN" dirty="0"/>
              <a:t> </a:t>
            </a:r>
            <a:br>
              <a:rPr lang="en-IN" dirty="0"/>
            </a:br>
            <a:r>
              <a:rPr lang="en-IN" sz="3600" dirty="0" smtClean="0"/>
              <a:t>English </a:t>
            </a:r>
            <a:r>
              <a:rPr lang="en-IN" sz="3600" dirty="0"/>
              <a:t>philosopher, political economist, Member of Parliament and civil servant. </a:t>
            </a:r>
            <a:r>
              <a:rPr lang="en-IN" sz="3600" dirty="0" smtClean="0"/>
              <a:t/>
            </a:r>
            <a:br>
              <a:rPr lang="en-IN" sz="3600" dirty="0" smtClean="0"/>
            </a:br>
            <a:r>
              <a:rPr lang="en-IN" sz="3600" dirty="0" smtClean="0"/>
              <a:t>(1806-1873)</a:t>
            </a:r>
            <a:br>
              <a:rPr lang="en-IN" sz="3600" dirty="0" smtClean="0"/>
            </a:br>
            <a:r>
              <a:rPr lang="en-IN" sz="3600" dirty="0" smtClean="0"/>
              <a:t>Also Called Neo Malthusian</a:t>
            </a:r>
            <a:br>
              <a:rPr lang="en-IN" sz="3600" dirty="0" smtClean="0"/>
            </a:br>
            <a:r>
              <a:rPr lang="en-IN" sz="3600" dirty="0" smtClean="0"/>
              <a:t/>
            </a:r>
            <a:br>
              <a:rPr lang="en-IN" sz="3600" dirty="0" smtClean="0"/>
            </a:br>
            <a:r>
              <a:rPr lang="en-IN" sz="3600" dirty="0" smtClean="0"/>
              <a:t>Famous Book </a:t>
            </a:r>
            <a:br>
              <a:rPr lang="en-IN" sz="3600" dirty="0" smtClean="0"/>
            </a:br>
            <a:r>
              <a:rPr lang="en-IN" sz="3600" dirty="0" smtClean="0"/>
              <a:t>Principles of Political Economy 1848</a:t>
            </a:r>
            <a:br>
              <a:rPr lang="en-IN" sz="3600" dirty="0" smtClean="0"/>
            </a:br>
            <a:r>
              <a:rPr lang="en-IN" dirty="0"/>
              <a:t/>
            </a:r>
            <a:br>
              <a:rPr lang="en-IN" dirty="0"/>
            </a:b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8906"/>
            <a:ext cx="4522470" cy="6422870"/>
          </a:xfrm>
        </p:spPr>
      </p:pic>
    </p:spTree>
    <p:extLst>
      <p:ext uri="{BB962C8B-B14F-4D97-AF65-F5344CB8AC3E}">
        <p14:creationId xmlns:p14="http://schemas.microsoft.com/office/powerpoint/2010/main" val="3216440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88264"/>
            <a:ext cx="10515600" cy="1325563"/>
          </a:xfrm>
        </p:spPr>
        <p:txBody>
          <a:bodyPr/>
          <a:lstStyle/>
          <a:p>
            <a:pPr algn="ctr"/>
            <a:r>
              <a:rPr lang="en-IN" dirty="0"/>
              <a:t>Mill’s Coherent Exposition of the Growth Process</a:t>
            </a:r>
          </a:p>
        </p:txBody>
      </p:sp>
      <p:sp>
        <p:nvSpPr>
          <p:cNvPr id="3" name="Content Placeholder 2"/>
          <p:cNvSpPr>
            <a:spLocks noGrp="1"/>
          </p:cNvSpPr>
          <p:nvPr>
            <p:ph idx="1"/>
          </p:nvPr>
        </p:nvSpPr>
        <p:spPr>
          <a:xfrm>
            <a:off x="198120" y="1581784"/>
            <a:ext cx="11612880" cy="5276216"/>
          </a:xfrm>
        </p:spPr>
        <p:txBody>
          <a:bodyPr>
            <a:normAutofit fontScale="92500"/>
          </a:bodyPr>
          <a:lstStyle/>
          <a:p>
            <a:pPr algn="just"/>
            <a:r>
              <a:rPr lang="en-IN" dirty="0"/>
              <a:t>He defined in a very orderly way the three agents land, labour and capital followed by the degree of productiveness of his three production </a:t>
            </a:r>
            <a:r>
              <a:rPr lang="en-IN" dirty="0" smtClean="0"/>
              <a:t>agents.</a:t>
            </a:r>
          </a:p>
          <a:p>
            <a:pPr algn="just"/>
            <a:r>
              <a:rPr lang="en-IN" dirty="0"/>
              <a:t>Recognising the limited quantity and productiveness of land, he introduced the diminishing returns as the most important proposition in the political </a:t>
            </a:r>
            <a:r>
              <a:rPr lang="en-IN" dirty="0" smtClean="0"/>
              <a:t>economy</a:t>
            </a:r>
          </a:p>
          <a:p>
            <a:pPr algn="just"/>
            <a:r>
              <a:rPr lang="en-IN" dirty="0"/>
              <a:t>However, innovations and inventions are given capable of exercising, “an antagonistic influence on the law of diminishing returns to agricultural labour</a:t>
            </a:r>
            <a:r>
              <a:rPr lang="en-IN" dirty="0" smtClean="0"/>
              <a:t>”.</a:t>
            </a:r>
          </a:p>
          <a:p>
            <a:pPr algn="just"/>
            <a:r>
              <a:rPr lang="en-IN" dirty="0"/>
              <a:t>Among innovations, he argued for the improved education of the working force, improved system of taxation and land tenure and more sold instruction for the rich classes that would increase their mental energy, generate feelings of public spirit in them and qualify them for constructive roles in </a:t>
            </a:r>
            <a:r>
              <a:rPr lang="en-IN" dirty="0" smtClean="0"/>
              <a:t>society</a:t>
            </a:r>
          </a:p>
          <a:p>
            <a:pPr algn="just"/>
            <a:r>
              <a:rPr lang="en-IN" dirty="0"/>
              <a:t>P</a:t>
            </a:r>
            <a:r>
              <a:rPr lang="en-IN" dirty="0" smtClean="0"/>
              <a:t>roduction</a:t>
            </a:r>
            <a:r>
              <a:rPr lang="en-IN" dirty="0"/>
              <a:t>, determined by scientific principles and distribution, determined by law, customs and other human institutions.</a:t>
            </a:r>
          </a:p>
        </p:txBody>
      </p:sp>
    </p:spTree>
    <p:extLst>
      <p:ext uri="{BB962C8B-B14F-4D97-AF65-F5344CB8AC3E}">
        <p14:creationId xmlns:p14="http://schemas.microsoft.com/office/powerpoint/2010/main" val="3708615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2666365"/>
            <a:ext cx="10515600" cy="1325563"/>
          </a:xfrm>
        </p:spPr>
        <p:txBody>
          <a:bodyPr/>
          <a:lstStyle/>
          <a:p>
            <a:pPr algn="ctr"/>
            <a:r>
              <a:rPr lang="en-IN" b="1" dirty="0" smtClean="0"/>
              <a:t>ADAM SMITH’S THEORY OF ECONOMIC DEVELOPMENT</a:t>
            </a:r>
            <a:endParaRPr lang="en-IN" b="1" dirty="0"/>
          </a:p>
        </p:txBody>
      </p:sp>
    </p:spTree>
    <p:extLst>
      <p:ext uri="{BB962C8B-B14F-4D97-AF65-F5344CB8AC3E}">
        <p14:creationId xmlns:p14="http://schemas.microsoft.com/office/powerpoint/2010/main" val="1922155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IN" dirty="0"/>
              <a:t>Population and Working Force</a:t>
            </a:r>
          </a:p>
        </p:txBody>
      </p:sp>
      <p:sp>
        <p:nvSpPr>
          <p:cNvPr id="3" name="Content Placeholder 2"/>
          <p:cNvSpPr>
            <a:spLocks noGrp="1"/>
          </p:cNvSpPr>
          <p:nvPr>
            <p:ph idx="1"/>
          </p:nvPr>
        </p:nvSpPr>
        <p:spPr>
          <a:xfrm>
            <a:off x="396240" y="956944"/>
            <a:ext cx="11430000" cy="5641975"/>
          </a:xfrm>
        </p:spPr>
        <p:txBody>
          <a:bodyPr>
            <a:normAutofit/>
          </a:bodyPr>
          <a:lstStyle/>
          <a:p>
            <a:pPr algn="just"/>
            <a:r>
              <a:rPr lang="en-IN" sz="3200" dirty="0"/>
              <a:t>He favoured a sustained public policy to encourage smaller families, efforts in popular education and ultimately movement to a higher income per capita stationary </a:t>
            </a:r>
            <a:r>
              <a:rPr lang="en-IN" sz="3200" dirty="0" smtClean="0"/>
              <a:t>state</a:t>
            </a:r>
          </a:p>
          <a:p>
            <a:pPr algn="just"/>
            <a:r>
              <a:rPr lang="en-IN" sz="3200" dirty="0"/>
              <a:t>Mill is known in demographic literature as a neo-Malthusian i.e. a believer in birth control. He argued so strongly for limitation of family size that one expects support for birth control to become </a:t>
            </a:r>
            <a:r>
              <a:rPr lang="en-IN" sz="3200" dirty="0" smtClean="0"/>
              <a:t>explicit</a:t>
            </a:r>
          </a:p>
          <a:p>
            <a:pPr algn="just"/>
            <a:r>
              <a:rPr lang="en-IN" sz="3200" dirty="0"/>
              <a:t>In examining the forces that determine the productivity of the working force, he introduced the factors of production with which labour must combine i.e. the quality and availability of the soil and sources of raw materials, as well as the scale and quality of capital equipment</a:t>
            </a:r>
            <a:endParaRPr lang="en-IN" sz="3200" dirty="0" smtClean="0"/>
          </a:p>
          <a:p>
            <a:pPr algn="just"/>
            <a:endParaRPr lang="en-IN" sz="3200" dirty="0"/>
          </a:p>
        </p:txBody>
      </p:sp>
    </p:spTree>
    <p:extLst>
      <p:ext uri="{BB962C8B-B14F-4D97-AF65-F5344CB8AC3E}">
        <p14:creationId xmlns:p14="http://schemas.microsoft.com/office/powerpoint/2010/main" val="334636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0"/>
            <a:ext cx="10515600" cy="1325563"/>
          </a:xfrm>
        </p:spPr>
        <p:txBody>
          <a:bodyPr/>
          <a:lstStyle/>
          <a:p>
            <a:r>
              <a:rPr lang="en-IN" dirty="0"/>
              <a:t>He went further ahead to question:</a:t>
            </a:r>
          </a:p>
        </p:txBody>
      </p:sp>
      <p:sp>
        <p:nvSpPr>
          <p:cNvPr id="3" name="Content Placeholder 2"/>
          <p:cNvSpPr>
            <a:spLocks noGrp="1"/>
          </p:cNvSpPr>
          <p:nvPr>
            <p:ph idx="1"/>
          </p:nvPr>
        </p:nvSpPr>
        <p:spPr>
          <a:xfrm>
            <a:off x="350520" y="1048384"/>
            <a:ext cx="11567160" cy="5398135"/>
          </a:xfrm>
        </p:spPr>
        <p:txBody>
          <a:bodyPr>
            <a:normAutofit/>
          </a:bodyPr>
          <a:lstStyle/>
          <a:p>
            <a:pPr algn="just"/>
            <a:r>
              <a:rPr lang="en-IN" sz="3200" dirty="0" smtClean="0"/>
              <a:t>What </a:t>
            </a:r>
            <a:r>
              <a:rPr lang="en-IN" sz="3200" dirty="0"/>
              <a:t>determines the capacity and willingness of labour to engage in ‘steady and regular bodily and mental exertion’? </a:t>
            </a:r>
            <a:endParaRPr lang="en-IN" sz="3200" dirty="0" smtClean="0"/>
          </a:p>
          <a:p>
            <a:pPr algn="just"/>
            <a:r>
              <a:rPr lang="en-IN" sz="3200" dirty="0" smtClean="0"/>
              <a:t>In </a:t>
            </a:r>
            <a:r>
              <a:rPr lang="en-IN" sz="3200" dirty="0"/>
              <a:t>what ways the workers differ with respect to skill, adaptability, and moral character? </a:t>
            </a:r>
            <a:endParaRPr lang="en-IN" sz="3200" dirty="0" smtClean="0"/>
          </a:p>
          <a:p>
            <a:pPr marL="0" indent="0" algn="just">
              <a:buNone/>
            </a:pPr>
            <a:r>
              <a:rPr lang="en-IN" sz="3200" dirty="0" smtClean="0"/>
              <a:t>He </a:t>
            </a:r>
            <a:r>
              <a:rPr lang="en-IN" sz="3200" dirty="0"/>
              <a:t>also questioned on the future of the working classes: </a:t>
            </a:r>
            <a:endParaRPr lang="en-IN" sz="3200" dirty="0" smtClean="0"/>
          </a:p>
          <a:p>
            <a:pPr algn="just"/>
            <a:r>
              <a:rPr lang="en-IN" sz="3200" dirty="0" smtClean="0"/>
              <a:t>What </a:t>
            </a:r>
            <a:r>
              <a:rPr lang="en-IN" sz="3200" dirty="0"/>
              <a:t>can be the effect of the education and the movement of women towards equal rights on the size, quality and composition of the working force? </a:t>
            </a:r>
            <a:endParaRPr lang="en-IN" sz="3200" dirty="0" smtClean="0"/>
          </a:p>
          <a:p>
            <a:pPr algn="just"/>
            <a:r>
              <a:rPr lang="en-IN" sz="3200" dirty="0" smtClean="0"/>
              <a:t>What </a:t>
            </a:r>
            <a:r>
              <a:rPr lang="en-IN" sz="3200" dirty="0"/>
              <a:t>is the evidence on the relation between labour productivity and profit sharing schemes?</a:t>
            </a:r>
          </a:p>
        </p:txBody>
      </p:sp>
    </p:spTree>
    <p:extLst>
      <p:ext uri="{BB962C8B-B14F-4D97-AF65-F5344CB8AC3E}">
        <p14:creationId xmlns:p14="http://schemas.microsoft.com/office/powerpoint/2010/main" val="2810677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Investment and Technology</a:t>
            </a:r>
          </a:p>
        </p:txBody>
      </p:sp>
      <p:sp>
        <p:nvSpPr>
          <p:cNvPr id="3" name="Content Placeholder 2"/>
          <p:cNvSpPr>
            <a:spLocks noGrp="1"/>
          </p:cNvSpPr>
          <p:nvPr>
            <p:ph idx="1"/>
          </p:nvPr>
        </p:nvSpPr>
        <p:spPr>
          <a:xfrm>
            <a:off x="289560" y="1825624"/>
            <a:ext cx="11719560" cy="4803775"/>
          </a:xfrm>
        </p:spPr>
        <p:txBody>
          <a:bodyPr>
            <a:normAutofit/>
          </a:bodyPr>
          <a:lstStyle/>
          <a:p>
            <a:pPr algn="just"/>
            <a:r>
              <a:rPr lang="en-IN" sz="3200" dirty="0"/>
              <a:t>Mill starts his exposition of the role of capital in production with a distinction between fixed and working capital</a:t>
            </a:r>
            <a:r>
              <a:rPr lang="en-IN" sz="3200" dirty="0" smtClean="0"/>
              <a:t>.</a:t>
            </a:r>
          </a:p>
          <a:p>
            <a:pPr algn="just"/>
            <a:r>
              <a:rPr lang="en-IN" sz="3200" dirty="0"/>
              <a:t>In dealing with profits, he distinguishes three components: interest, insurance against risk and wages of superintendence</a:t>
            </a:r>
          </a:p>
          <a:p>
            <a:pPr algn="just"/>
            <a:r>
              <a:rPr lang="en-IN" sz="3200" dirty="0" smtClean="0"/>
              <a:t>He also  considers </a:t>
            </a:r>
            <a:r>
              <a:rPr lang="en-IN" sz="3200" dirty="0"/>
              <a:t>the determinants of the minimum profit rates, variations and the tendency of the profit in various sectors towards equality.</a:t>
            </a:r>
            <a:endParaRPr lang="en-IN" sz="3200" dirty="0" smtClean="0"/>
          </a:p>
          <a:p>
            <a:pPr algn="just"/>
            <a:r>
              <a:rPr lang="en-IN" sz="3200" dirty="0" smtClean="0"/>
              <a:t>Mill’s </a:t>
            </a:r>
            <a:r>
              <a:rPr lang="en-IN" sz="3200" dirty="0"/>
              <a:t>views on investment process were considered incomplete by economists like Schumpeter</a:t>
            </a:r>
          </a:p>
        </p:txBody>
      </p:sp>
    </p:spTree>
    <p:extLst>
      <p:ext uri="{BB962C8B-B14F-4D97-AF65-F5344CB8AC3E}">
        <p14:creationId xmlns:p14="http://schemas.microsoft.com/office/powerpoint/2010/main" val="2795572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245"/>
            <a:ext cx="10515600" cy="579755"/>
          </a:xfrm>
        </p:spPr>
        <p:txBody>
          <a:bodyPr>
            <a:normAutofit fontScale="90000"/>
          </a:bodyPr>
          <a:lstStyle/>
          <a:p>
            <a:r>
              <a:rPr lang="en-IN" dirty="0"/>
              <a:t>Business Cycles</a:t>
            </a:r>
          </a:p>
        </p:txBody>
      </p:sp>
      <p:sp>
        <p:nvSpPr>
          <p:cNvPr id="3" name="Content Placeholder 2"/>
          <p:cNvSpPr>
            <a:spLocks noGrp="1"/>
          </p:cNvSpPr>
          <p:nvPr>
            <p:ph idx="1"/>
          </p:nvPr>
        </p:nvSpPr>
        <p:spPr>
          <a:xfrm>
            <a:off x="274320" y="944880"/>
            <a:ext cx="11750040" cy="5715000"/>
          </a:xfrm>
        </p:spPr>
        <p:txBody>
          <a:bodyPr>
            <a:normAutofit/>
          </a:bodyPr>
          <a:lstStyle/>
          <a:p>
            <a:pPr algn="just"/>
            <a:r>
              <a:rPr lang="en-IN" sz="3200" dirty="0"/>
              <a:t>He believed that since the calculations of the producers and traders being imperfect, there are always some commodities which are more or less in excess and some are in deficiency</a:t>
            </a:r>
            <a:r>
              <a:rPr lang="en-IN" sz="3200" dirty="0" smtClean="0"/>
              <a:t>.</a:t>
            </a:r>
          </a:p>
          <a:p>
            <a:pPr algn="just"/>
            <a:r>
              <a:rPr lang="en-IN" sz="3200" dirty="0"/>
              <a:t>The reason for this being the rising prices, which dupes the producers of riches. But when the illusion vanishes, the commodities are in excess supply and there is a glut of commodities</a:t>
            </a:r>
            <a:r>
              <a:rPr lang="en-IN" sz="3200" dirty="0" smtClean="0"/>
              <a:t>.</a:t>
            </a:r>
          </a:p>
          <a:p>
            <a:pPr algn="just"/>
            <a:r>
              <a:rPr lang="en-IN" sz="3200" dirty="0"/>
              <a:t>Thus Mill had a clear sense that an almost periodical cyclical process had been under way in which investment decisions made by individuals operating without full knowledge of the investment decisions of the others and acting in response to the same signals of future loss and profit</a:t>
            </a:r>
          </a:p>
        </p:txBody>
      </p:sp>
    </p:spTree>
    <p:extLst>
      <p:ext uri="{BB962C8B-B14F-4D97-AF65-F5344CB8AC3E}">
        <p14:creationId xmlns:p14="http://schemas.microsoft.com/office/powerpoint/2010/main" val="1653703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Stages of and Limits to Growth</a:t>
            </a:r>
          </a:p>
        </p:txBody>
      </p:sp>
      <p:sp>
        <p:nvSpPr>
          <p:cNvPr id="3" name="Content Placeholder 2"/>
          <p:cNvSpPr>
            <a:spLocks noGrp="1"/>
          </p:cNvSpPr>
          <p:nvPr>
            <p:ph idx="1"/>
          </p:nvPr>
        </p:nvSpPr>
        <p:spPr>
          <a:xfrm>
            <a:off x="167640" y="1690688"/>
            <a:ext cx="11811000" cy="5014911"/>
          </a:xfrm>
        </p:spPr>
        <p:txBody>
          <a:bodyPr>
            <a:normAutofit/>
          </a:bodyPr>
          <a:lstStyle/>
          <a:p>
            <a:pPr algn="just"/>
            <a:r>
              <a:rPr lang="en-IN" sz="3600" dirty="0"/>
              <a:t>Mill concludes that the economical progress of a society constituted of landlords, capitalists and labourers </a:t>
            </a:r>
          </a:p>
          <a:p>
            <a:pPr algn="just"/>
            <a:r>
              <a:rPr lang="en-IN" sz="3600" dirty="0" smtClean="0"/>
              <a:t>They are leading </a:t>
            </a:r>
            <a:r>
              <a:rPr lang="en-IN" sz="3600" dirty="0"/>
              <a:t>to agricultural improvement </a:t>
            </a:r>
            <a:r>
              <a:rPr lang="en-IN" sz="3600" dirty="0" smtClean="0"/>
              <a:t>which tends </a:t>
            </a:r>
            <a:r>
              <a:rPr lang="en-IN" sz="3600" dirty="0"/>
              <a:t>to the progressive enrichment of landlords. </a:t>
            </a:r>
            <a:r>
              <a:rPr lang="en-IN" sz="3600" dirty="0" smtClean="0"/>
              <a:t>Labourer’s </a:t>
            </a:r>
            <a:r>
              <a:rPr lang="en-IN" sz="3600" dirty="0"/>
              <a:t>subsistence tends to rise and profits to fall. </a:t>
            </a:r>
            <a:endParaRPr lang="en-IN" sz="3600" dirty="0" smtClean="0"/>
          </a:p>
          <a:p>
            <a:pPr algn="just"/>
            <a:r>
              <a:rPr lang="en-IN" sz="3600" dirty="0" smtClean="0"/>
              <a:t>In </a:t>
            </a:r>
            <a:r>
              <a:rPr lang="en-IN" sz="3600" dirty="0"/>
              <a:t>contrast to his predecessors Mill idea of stationary state was a virtue that had the possibilities opened up in general and the elevation of the intellectual and social position of the working class and by birth </a:t>
            </a:r>
            <a:r>
              <a:rPr lang="en-IN" sz="3600" dirty="0" smtClean="0"/>
              <a:t>contro</a:t>
            </a:r>
            <a:r>
              <a:rPr lang="en-IN" sz="3600" dirty="0"/>
              <a:t>l</a:t>
            </a:r>
          </a:p>
        </p:txBody>
      </p:sp>
    </p:spTree>
    <p:extLst>
      <p:ext uri="{BB962C8B-B14F-4D97-AF65-F5344CB8AC3E}">
        <p14:creationId xmlns:p14="http://schemas.microsoft.com/office/powerpoint/2010/main" val="13428903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880" y="365125"/>
            <a:ext cx="6217920" cy="1325563"/>
          </a:xfrm>
        </p:spPr>
        <p:txBody>
          <a:bodyPr/>
          <a:lstStyle/>
          <a:p>
            <a:r>
              <a:rPr lang="en-IN" dirty="0"/>
              <a:t>Karl Heinrich </a:t>
            </a:r>
            <a:r>
              <a:rPr lang="en-IN" dirty="0" smtClean="0"/>
              <a:t>Marx</a:t>
            </a:r>
            <a:br>
              <a:rPr lang="en-IN" dirty="0" smtClean="0"/>
            </a:br>
            <a:r>
              <a:rPr lang="en-IN" dirty="0" smtClean="0"/>
              <a:t>(1818-1883)</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7" y="1027906"/>
            <a:ext cx="4111943" cy="4322042"/>
          </a:xfrm>
          <a:prstGeom prst="rect">
            <a:avLst/>
          </a:prstGeom>
        </p:spPr>
      </p:pic>
      <p:sp>
        <p:nvSpPr>
          <p:cNvPr id="5" name="TextBox 4"/>
          <p:cNvSpPr txBox="1"/>
          <p:nvPr/>
        </p:nvSpPr>
        <p:spPr>
          <a:xfrm>
            <a:off x="5135880" y="2072640"/>
            <a:ext cx="6720840" cy="3539430"/>
          </a:xfrm>
          <a:prstGeom prst="rect">
            <a:avLst/>
          </a:prstGeom>
          <a:noFill/>
        </p:spPr>
        <p:txBody>
          <a:bodyPr wrap="square" rtlCol="0">
            <a:spAutoFit/>
          </a:bodyPr>
          <a:lstStyle/>
          <a:p>
            <a:pPr algn="just"/>
            <a:r>
              <a:rPr lang="en-IN" sz="3200" dirty="0" smtClean="0"/>
              <a:t>a </a:t>
            </a:r>
            <a:r>
              <a:rPr lang="en-IN" sz="3200" dirty="0"/>
              <a:t>German philosopher, critic of political economy, economist, historian, sociologist, political theorist, journalist and socialist revolutionary. </a:t>
            </a:r>
            <a:endParaRPr lang="en-IN" sz="3200" dirty="0" smtClean="0"/>
          </a:p>
          <a:p>
            <a:pPr algn="just"/>
            <a:r>
              <a:rPr lang="en-IN" sz="3200" dirty="0" smtClean="0"/>
              <a:t>His </a:t>
            </a:r>
            <a:r>
              <a:rPr lang="en-IN" sz="3200" dirty="0"/>
              <a:t>best-known titles are the 1848 </a:t>
            </a:r>
            <a:r>
              <a:rPr lang="en-IN" sz="3200" b="1" dirty="0"/>
              <a:t>pamphlet The Communist Manifesto </a:t>
            </a:r>
            <a:r>
              <a:rPr lang="en-IN" sz="3200" dirty="0"/>
              <a:t>and the four-volume </a:t>
            </a:r>
            <a:r>
              <a:rPr lang="en-IN" sz="3200" b="1" dirty="0"/>
              <a:t>Das </a:t>
            </a:r>
            <a:r>
              <a:rPr lang="en-IN" sz="3200" b="1" dirty="0" err="1"/>
              <a:t>Kapita</a:t>
            </a:r>
            <a:endParaRPr lang="en-IN" sz="3200" b="1" dirty="0"/>
          </a:p>
        </p:txBody>
      </p:sp>
    </p:spTree>
    <p:extLst>
      <p:ext uri="{BB962C8B-B14F-4D97-AF65-F5344CB8AC3E}">
        <p14:creationId xmlns:p14="http://schemas.microsoft.com/office/powerpoint/2010/main" val="3898294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639128"/>
          </a:xfrm>
        </p:spPr>
        <p:txBody>
          <a:bodyPr>
            <a:normAutofit fontScale="90000"/>
          </a:bodyPr>
          <a:lstStyle/>
          <a:p>
            <a:r>
              <a:rPr lang="en-IN" dirty="0"/>
              <a:t/>
            </a:r>
            <a:br>
              <a:rPr lang="en-IN" dirty="0"/>
            </a:br>
            <a:r>
              <a:rPr lang="en-IN" b="1" dirty="0"/>
              <a:t>MARXIAN THEORY OF ECONOMIC DEVELOPMENT </a:t>
            </a:r>
            <a:r>
              <a:rPr lang="en-IN" dirty="0"/>
              <a:t/>
            </a:r>
            <a:br>
              <a:rPr lang="en-IN" dirty="0"/>
            </a:br>
            <a:endParaRPr lang="en-IN" dirty="0"/>
          </a:p>
        </p:txBody>
      </p:sp>
      <p:sp>
        <p:nvSpPr>
          <p:cNvPr id="3" name="Content Placeholder 2"/>
          <p:cNvSpPr>
            <a:spLocks noGrp="1"/>
          </p:cNvSpPr>
          <p:nvPr>
            <p:ph idx="1"/>
          </p:nvPr>
        </p:nvSpPr>
        <p:spPr>
          <a:xfrm>
            <a:off x="335280" y="867728"/>
            <a:ext cx="11384280" cy="5761672"/>
          </a:xfrm>
        </p:spPr>
        <p:txBody>
          <a:bodyPr>
            <a:noAutofit/>
          </a:bodyPr>
          <a:lstStyle/>
          <a:p>
            <a:pPr algn="just"/>
            <a:r>
              <a:rPr lang="en-IN" sz="3200" dirty="0"/>
              <a:t>Marx's theory differed from the earlier classical economists in many ways. </a:t>
            </a:r>
          </a:p>
          <a:p>
            <a:pPr algn="just"/>
            <a:r>
              <a:rPr lang="en-IN" sz="3200" dirty="0" smtClean="0"/>
              <a:t>Firstly</a:t>
            </a:r>
            <a:r>
              <a:rPr lang="en-IN" sz="3200" dirty="0"/>
              <a:t>, unlike Smith or Ricardo, Marx did not believe that labour supply was endogenous to the wage. </a:t>
            </a:r>
            <a:endParaRPr lang="en-IN" sz="3200" dirty="0" smtClean="0"/>
          </a:p>
          <a:p>
            <a:pPr algn="just"/>
            <a:r>
              <a:rPr lang="en-IN" sz="3200" dirty="0" smtClean="0"/>
              <a:t>As </a:t>
            </a:r>
            <a:r>
              <a:rPr lang="en-IN" sz="3200" dirty="0"/>
              <a:t>a result, Marx had wages determined not by necessity or "natural/cultural" factors but rather by bargaining between capitalists and workers. </a:t>
            </a:r>
            <a:endParaRPr lang="en-IN" sz="3200" dirty="0" smtClean="0"/>
          </a:p>
          <a:p>
            <a:pPr algn="just"/>
            <a:r>
              <a:rPr lang="en-IN" sz="3200" dirty="0" smtClean="0"/>
              <a:t>This </a:t>
            </a:r>
            <a:r>
              <a:rPr lang="en-IN" sz="3200" dirty="0"/>
              <a:t>process however was considered to be influenced by the amount of unemployed labourers in the economy (the "reserve army of labour", as he put it). </a:t>
            </a:r>
            <a:endParaRPr lang="en-IN" sz="3200" dirty="0" smtClean="0"/>
          </a:p>
          <a:p>
            <a:pPr algn="just"/>
            <a:r>
              <a:rPr lang="en-IN" sz="3200" dirty="0" smtClean="0"/>
              <a:t>Marx </a:t>
            </a:r>
            <a:r>
              <a:rPr lang="en-IN" sz="3200" dirty="0"/>
              <a:t>also argued profits as the determinants of savings and capital accumulation.</a:t>
            </a:r>
          </a:p>
        </p:txBody>
      </p:sp>
    </p:spTree>
    <p:extLst>
      <p:ext uri="{BB962C8B-B14F-4D97-AF65-F5344CB8AC3E}">
        <p14:creationId xmlns:p14="http://schemas.microsoft.com/office/powerpoint/2010/main" val="1680107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0"/>
            <a:ext cx="11597640" cy="1325563"/>
          </a:xfrm>
        </p:spPr>
        <p:txBody>
          <a:bodyPr/>
          <a:lstStyle/>
          <a:p>
            <a:r>
              <a:rPr lang="en-IN" b="1" dirty="0"/>
              <a:t>Organic Composition of Capital, and Surplus Value </a:t>
            </a:r>
            <a:endParaRPr lang="en-IN" dirty="0"/>
          </a:p>
        </p:txBody>
      </p:sp>
      <p:sp>
        <p:nvSpPr>
          <p:cNvPr id="3" name="Content Placeholder 2"/>
          <p:cNvSpPr>
            <a:spLocks noGrp="1"/>
          </p:cNvSpPr>
          <p:nvPr>
            <p:ph idx="1"/>
          </p:nvPr>
        </p:nvSpPr>
        <p:spPr>
          <a:xfrm>
            <a:off x="297180" y="1002664"/>
            <a:ext cx="11597640" cy="5855336"/>
          </a:xfrm>
        </p:spPr>
        <p:txBody>
          <a:bodyPr>
            <a:normAutofit fontScale="92500"/>
          </a:bodyPr>
          <a:lstStyle/>
          <a:p>
            <a:pPr algn="just"/>
            <a:r>
              <a:rPr lang="en-IN" dirty="0"/>
              <a:t>Like the classical economists, Marx believed there was a declining rate of profit over the long-term. The long-run tendency for the rate of profit to decline is brought about not by competition increasing wages (as in Smith), nor by the diminishing marginal productivity of land (as in Ricardo), but rather by the "rising organic composition of capital</a:t>
            </a:r>
            <a:r>
              <a:rPr lang="en-IN" dirty="0" smtClean="0"/>
              <a:t>".</a:t>
            </a:r>
          </a:p>
          <a:p>
            <a:pPr algn="just"/>
            <a:r>
              <a:rPr lang="en-IN" dirty="0"/>
              <a:t>Marx defined the "organic composition of capital" as the ratio of what he called constant capital to variable capital. </a:t>
            </a:r>
            <a:r>
              <a:rPr lang="en-IN" dirty="0" smtClean="0"/>
              <a:t>Thus </a:t>
            </a:r>
            <a:r>
              <a:rPr lang="en-IN" dirty="0"/>
              <a:t>according to Marx, total value of output is</a:t>
            </a:r>
          </a:p>
          <a:p>
            <a:pPr marL="0" indent="0" algn="ctr">
              <a:buNone/>
            </a:pPr>
            <a:r>
              <a:rPr lang="en-IN" dirty="0"/>
              <a:t>y = c + v + s</a:t>
            </a:r>
          </a:p>
          <a:p>
            <a:pPr algn="just"/>
            <a:r>
              <a:rPr lang="en-IN" dirty="0"/>
              <a:t>where y is output, ‘c’ constant capital, ‘v’ variable capital and ‘s’ surplus value.</a:t>
            </a:r>
          </a:p>
          <a:p>
            <a:pPr marL="0" indent="0" algn="just">
              <a:buNone/>
            </a:pPr>
            <a:r>
              <a:rPr lang="en-IN" dirty="0"/>
              <a:t>The rate of profits, Marx claimed, is defined as:</a:t>
            </a:r>
          </a:p>
          <a:p>
            <a:pPr marL="0" indent="0" algn="ctr">
              <a:buNone/>
            </a:pPr>
            <a:r>
              <a:rPr lang="en-IN" dirty="0"/>
              <a:t>r = s/(v +c)</a:t>
            </a:r>
          </a:p>
          <a:p>
            <a:pPr algn="just"/>
            <a:r>
              <a:rPr lang="en-IN" dirty="0"/>
              <a:t>where r is the rate of profit, s is the surplus, and (</a:t>
            </a:r>
            <a:r>
              <a:rPr lang="en-IN" dirty="0" err="1"/>
              <a:t>v+c</a:t>
            </a:r>
            <a:r>
              <a:rPr lang="en-IN" dirty="0"/>
              <a:t>) are total advances (constant and variable). Surplus, s, is the amount of total output produced above total advances,</a:t>
            </a:r>
          </a:p>
        </p:txBody>
      </p:sp>
    </p:spTree>
    <p:extLst>
      <p:ext uri="{BB962C8B-B14F-4D97-AF65-F5344CB8AC3E}">
        <p14:creationId xmlns:p14="http://schemas.microsoft.com/office/powerpoint/2010/main" val="3284311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10515600" cy="822008"/>
          </a:xfrm>
        </p:spPr>
        <p:txBody>
          <a:bodyPr/>
          <a:lstStyle/>
          <a:p>
            <a:r>
              <a:rPr lang="en-IN" dirty="0"/>
              <a:t>Declining Rate of Profit</a:t>
            </a:r>
          </a:p>
        </p:txBody>
      </p:sp>
      <p:sp>
        <p:nvSpPr>
          <p:cNvPr id="3" name="Content Placeholder 2"/>
          <p:cNvSpPr>
            <a:spLocks noGrp="1"/>
          </p:cNvSpPr>
          <p:nvPr>
            <p:ph idx="1"/>
          </p:nvPr>
        </p:nvSpPr>
        <p:spPr>
          <a:xfrm>
            <a:off x="350520" y="822008"/>
            <a:ext cx="11567160" cy="5151120"/>
          </a:xfrm>
        </p:spPr>
        <p:txBody>
          <a:bodyPr>
            <a:noAutofit/>
          </a:bodyPr>
          <a:lstStyle/>
          <a:p>
            <a:pPr algn="just"/>
            <a:r>
              <a:rPr lang="en-IN" sz="3600" dirty="0"/>
              <a:t>Marx then argued that </a:t>
            </a:r>
            <a:r>
              <a:rPr lang="en-IN" sz="3600" dirty="0" smtClean="0"/>
              <a:t>the </a:t>
            </a:r>
            <a:r>
              <a:rPr lang="en-IN" sz="3600" dirty="0"/>
              <a:t>organic composition of capital (c/v) tended to rise over time, thus the rate of profit has a tendency to decline</a:t>
            </a:r>
            <a:r>
              <a:rPr lang="en-IN" sz="3600" dirty="0" smtClean="0"/>
              <a:t>.</a:t>
            </a:r>
            <a:endParaRPr lang="en-IN" sz="3600" dirty="0"/>
          </a:p>
          <a:p>
            <a:pPr algn="just"/>
            <a:r>
              <a:rPr lang="en-IN" sz="3600" dirty="0"/>
              <a:t>The basic logic can be as follows. For simplicity, assume a static economy (no labour supply growth). As the surplus accrues to capitalists and, necessarily, capitalists invest that surplus into expanding production, then output will rise over time while the labour supply remains constant. Thus, the labour market gets gradually "tighter" and so wages will rise. Thus, v (= </a:t>
            </a:r>
            <a:r>
              <a:rPr lang="en-IN" sz="3600" dirty="0" err="1"/>
              <a:t>wL</a:t>
            </a:r>
            <a:r>
              <a:rPr lang="en-IN" sz="3600" dirty="0"/>
              <a:t>) or variable capital rises and r or profits fall.</a:t>
            </a:r>
          </a:p>
        </p:txBody>
      </p:sp>
    </p:spTree>
    <p:extLst>
      <p:ext uri="{BB962C8B-B14F-4D97-AF65-F5344CB8AC3E}">
        <p14:creationId xmlns:p14="http://schemas.microsoft.com/office/powerpoint/2010/main" val="2099964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 y="0"/>
            <a:ext cx="10515600" cy="852488"/>
          </a:xfrm>
        </p:spPr>
        <p:txBody>
          <a:bodyPr/>
          <a:lstStyle/>
          <a:p>
            <a:r>
              <a:rPr lang="en-IN" b="1" dirty="0"/>
              <a:t>Increasing Rate of Exploitation </a:t>
            </a:r>
            <a:endParaRPr lang="en-IN" dirty="0"/>
          </a:p>
        </p:txBody>
      </p:sp>
      <p:sp>
        <p:nvSpPr>
          <p:cNvPr id="3" name="Content Placeholder 2"/>
          <p:cNvSpPr>
            <a:spLocks noGrp="1"/>
          </p:cNvSpPr>
          <p:nvPr>
            <p:ph idx="1"/>
          </p:nvPr>
        </p:nvSpPr>
        <p:spPr>
          <a:xfrm>
            <a:off x="167640" y="731520"/>
            <a:ext cx="11719560" cy="5958840"/>
          </a:xfrm>
        </p:spPr>
        <p:txBody>
          <a:bodyPr>
            <a:noAutofit/>
          </a:bodyPr>
          <a:lstStyle/>
          <a:p>
            <a:pPr algn="just"/>
            <a:r>
              <a:rPr lang="en-IN" sz="3400" dirty="0"/>
              <a:t>Marx called the ratio of surplus to variable capital, s/v, the "</a:t>
            </a:r>
            <a:r>
              <a:rPr lang="en-IN" sz="3400" i="1" dirty="0"/>
              <a:t>exploitation rate</a:t>
            </a:r>
            <a:r>
              <a:rPr lang="en-IN" sz="3400" dirty="0"/>
              <a:t>" (surplus produced for every dollar spent on labour). </a:t>
            </a:r>
            <a:endParaRPr lang="en-IN" sz="3400" dirty="0" smtClean="0"/>
          </a:p>
          <a:p>
            <a:pPr algn="just"/>
            <a:r>
              <a:rPr lang="en-IN" sz="3400" dirty="0" smtClean="0"/>
              <a:t>There </a:t>
            </a:r>
            <a:r>
              <a:rPr lang="en-IN" sz="3400" dirty="0"/>
              <a:t>is a natural tendency for the rate of profit to fall. One way to prevent this </a:t>
            </a:r>
            <a:r>
              <a:rPr lang="en-IN" sz="3400" dirty="0" smtClean="0"/>
              <a:t>decline </a:t>
            </a:r>
            <a:r>
              <a:rPr lang="en-IN" sz="3400" dirty="0"/>
              <a:t>would be to increase the exploitation rate in proportion to which variable capital declines relative to constant capital. </a:t>
            </a:r>
            <a:endParaRPr lang="en-IN" sz="3400" dirty="0" smtClean="0"/>
          </a:p>
          <a:p>
            <a:pPr algn="just"/>
            <a:r>
              <a:rPr lang="en-IN" sz="3400" dirty="0" smtClean="0"/>
              <a:t>The </a:t>
            </a:r>
            <a:r>
              <a:rPr lang="en-IN" sz="3400" dirty="0"/>
              <a:t>manner of increasing the exploitation rate, Marx claimed, was up to the devilish imagination of the capitalist. </a:t>
            </a:r>
            <a:endParaRPr lang="en-IN" sz="3400" dirty="0" smtClean="0"/>
          </a:p>
          <a:p>
            <a:pPr algn="just"/>
            <a:r>
              <a:rPr lang="en-IN" sz="3400" dirty="0" smtClean="0"/>
              <a:t>Technological </a:t>
            </a:r>
            <a:r>
              <a:rPr lang="en-IN" sz="3400" dirty="0"/>
              <a:t>progress in the form of machinery or division of labour was not wholly beneficial way of improving growth either</a:t>
            </a:r>
            <a:r>
              <a:rPr lang="en-IN" sz="3400" dirty="0" smtClean="0"/>
              <a:t>.</a:t>
            </a:r>
            <a:endParaRPr lang="en-IN" sz="3400" dirty="0"/>
          </a:p>
        </p:txBody>
      </p:sp>
    </p:spTree>
    <p:extLst>
      <p:ext uri="{BB962C8B-B14F-4D97-AF65-F5344CB8AC3E}">
        <p14:creationId xmlns:p14="http://schemas.microsoft.com/office/powerpoint/2010/main" val="1972872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7438907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423545"/>
            <a:ext cx="10515600" cy="4351338"/>
          </a:xfrm>
        </p:spPr>
        <p:txBody>
          <a:bodyPr>
            <a:noAutofit/>
          </a:bodyPr>
          <a:lstStyle/>
          <a:p>
            <a:pPr algn="just"/>
            <a:r>
              <a:rPr lang="en-IN" sz="3600" dirty="0"/>
              <a:t>Marx envisioned that greater and greater cut-throat competition among capitalists for that declining profit. Then a crisis occurs: large firms buy up the small firms at cheaper rates </a:t>
            </a:r>
          </a:p>
          <a:p>
            <a:pPr algn="just"/>
            <a:r>
              <a:rPr lang="en-IN" sz="3600" dirty="0"/>
              <a:t>As capital becomes more concentrated in fewer hands, the increasing tendency for capital to be concentrated in fewer and fewer hands, combined with the greater misery of labour would culminate in ever greater "crises" which would destroy capitalism as a whole.</a:t>
            </a:r>
          </a:p>
          <a:p>
            <a:pPr algn="just"/>
            <a:endParaRPr lang="en-IN" sz="3600" dirty="0"/>
          </a:p>
        </p:txBody>
      </p:sp>
    </p:spTree>
    <p:extLst>
      <p:ext uri="{BB962C8B-B14F-4D97-AF65-F5344CB8AC3E}">
        <p14:creationId xmlns:p14="http://schemas.microsoft.com/office/powerpoint/2010/main" val="380934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 Critical Appraisal </a:t>
            </a:r>
            <a:endParaRPr lang="en-IN" dirty="0"/>
          </a:p>
        </p:txBody>
      </p:sp>
      <p:sp>
        <p:nvSpPr>
          <p:cNvPr id="3" name="Content Placeholder 2"/>
          <p:cNvSpPr>
            <a:spLocks noGrp="1"/>
          </p:cNvSpPr>
          <p:nvPr>
            <p:ph idx="1"/>
          </p:nvPr>
        </p:nvSpPr>
        <p:spPr>
          <a:xfrm>
            <a:off x="350520" y="1825624"/>
            <a:ext cx="11597640" cy="4864735"/>
          </a:xfrm>
        </p:spPr>
        <p:txBody>
          <a:bodyPr>
            <a:normAutofit/>
          </a:bodyPr>
          <a:lstStyle/>
          <a:p>
            <a:pPr marL="0" indent="0">
              <a:buNone/>
            </a:pPr>
            <a:r>
              <a:rPr lang="en-IN" sz="3600" dirty="0"/>
              <a:t>Marx’s explanation is, however, subject to criticisms. For example </a:t>
            </a:r>
          </a:p>
          <a:p>
            <a:pPr marL="0" indent="0">
              <a:buNone/>
            </a:pPr>
            <a:r>
              <a:rPr lang="en-IN" sz="3600" dirty="0"/>
              <a:t>1) Once the assumption of diminishing returns has been abandoned, a fall in profit is possible but not inevitable. </a:t>
            </a:r>
          </a:p>
          <a:p>
            <a:pPr marL="0" indent="0">
              <a:buNone/>
            </a:pPr>
            <a:r>
              <a:rPr lang="en-IN" sz="3600" dirty="0"/>
              <a:t>2) Marx’ s explanation of Rate of exploitation is limited by the length of working day, which is not a plausible assumption. </a:t>
            </a:r>
          </a:p>
          <a:p>
            <a:endParaRPr lang="en-IN" sz="3600" dirty="0" smtClean="0"/>
          </a:p>
        </p:txBody>
      </p:sp>
    </p:spTree>
    <p:extLst>
      <p:ext uri="{BB962C8B-B14F-4D97-AF65-F5344CB8AC3E}">
        <p14:creationId xmlns:p14="http://schemas.microsoft.com/office/powerpoint/2010/main" val="1921304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5" y="803910"/>
            <a:ext cx="4016942" cy="5383530"/>
          </a:xfrm>
          <a:prstGeom prst="rect">
            <a:avLst/>
          </a:prstGeom>
        </p:spPr>
      </p:pic>
      <p:sp>
        <p:nvSpPr>
          <p:cNvPr id="5" name="TextBox 4"/>
          <p:cNvSpPr txBox="1"/>
          <p:nvPr/>
        </p:nvSpPr>
        <p:spPr>
          <a:xfrm>
            <a:off x="5242560" y="494853"/>
            <a:ext cx="6705600" cy="6001643"/>
          </a:xfrm>
          <a:prstGeom prst="rect">
            <a:avLst/>
          </a:prstGeom>
          <a:noFill/>
        </p:spPr>
        <p:txBody>
          <a:bodyPr wrap="square" rtlCol="0">
            <a:spAutoFit/>
          </a:bodyPr>
          <a:lstStyle/>
          <a:p>
            <a:r>
              <a:rPr lang="en-IN" sz="3200" b="1" dirty="0"/>
              <a:t>Joseph </a:t>
            </a:r>
            <a:r>
              <a:rPr lang="en-IN" sz="3200" b="1" dirty="0" err="1"/>
              <a:t>Alois</a:t>
            </a:r>
            <a:r>
              <a:rPr lang="en-IN" sz="3200" b="1" dirty="0"/>
              <a:t> Schumpeter </a:t>
            </a:r>
            <a:r>
              <a:rPr lang="en-IN" sz="3200" b="1" dirty="0" smtClean="0"/>
              <a:t> (1883-1950)</a:t>
            </a:r>
          </a:p>
          <a:p>
            <a:pPr algn="just"/>
            <a:r>
              <a:rPr lang="en-IN" sz="3200" dirty="0" smtClean="0"/>
              <a:t>was </a:t>
            </a:r>
            <a:r>
              <a:rPr lang="en-IN" sz="3200" dirty="0"/>
              <a:t>an Austrian-born political economist. </a:t>
            </a:r>
            <a:endParaRPr lang="en-IN" sz="3200" dirty="0" smtClean="0"/>
          </a:p>
          <a:p>
            <a:pPr algn="just"/>
            <a:r>
              <a:rPr lang="en-IN" sz="3200" dirty="0" smtClean="0"/>
              <a:t>He </a:t>
            </a:r>
            <a:r>
              <a:rPr lang="en-IN" sz="3200" dirty="0"/>
              <a:t>served briefly as Finance Minister of German-Austria in 1919. </a:t>
            </a:r>
            <a:endParaRPr lang="en-IN" sz="3200" dirty="0" smtClean="0"/>
          </a:p>
          <a:p>
            <a:pPr algn="just"/>
            <a:r>
              <a:rPr lang="en-IN" sz="3200" dirty="0" smtClean="0"/>
              <a:t>In </a:t>
            </a:r>
            <a:r>
              <a:rPr lang="en-IN" sz="3200" dirty="0"/>
              <a:t>1932, he emigrated to the United States to become a professor at Harvard University, where he remained until the end of his career, and in 1939 obtained American </a:t>
            </a:r>
            <a:r>
              <a:rPr lang="en-IN" sz="3200" dirty="0" smtClean="0"/>
              <a:t>citizenship</a:t>
            </a:r>
          </a:p>
          <a:p>
            <a:pPr algn="just"/>
            <a:r>
              <a:rPr lang="en-IN" sz="3200" dirty="0" smtClean="0"/>
              <a:t>His famous </a:t>
            </a:r>
            <a:r>
              <a:rPr lang="en-IN" sz="3200" dirty="0"/>
              <a:t>book was </a:t>
            </a:r>
            <a:r>
              <a:rPr lang="en-IN" sz="3200" dirty="0" smtClean="0"/>
              <a:t>“</a:t>
            </a:r>
            <a:r>
              <a:rPr lang="en-IN" sz="3200" i="1" dirty="0" smtClean="0"/>
              <a:t>The </a:t>
            </a:r>
            <a:r>
              <a:rPr lang="en-IN" sz="3200" i="1" dirty="0"/>
              <a:t>theory of economic </a:t>
            </a:r>
            <a:r>
              <a:rPr lang="en-IN" sz="3200" i="1" dirty="0" smtClean="0"/>
              <a:t>development</a:t>
            </a:r>
            <a:r>
              <a:rPr lang="en-IN" sz="3200" dirty="0" smtClean="0"/>
              <a:t>” - 1911</a:t>
            </a:r>
            <a:endParaRPr lang="en-IN" sz="3200" dirty="0"/>
          </a:p>
        </p:txBody>
      </p:sp>
    </p:spTree>
    <p:extLst>
      <p:ext uri="{BB962C8B-B14F-4D97-AF65-F5344CB8AC3E}">
        <p14:creationId xmlns:p14="http://schemas.microsoft.com/office/powerpoint/2010/main" val="31841408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 y="164464"/>
            <a:ext cx="11247120" cy="6541136"/>
          </a:xfrm>
        </p:spPr>
        <p:txBody>
          <a:bodyPr>
            <a:noAutofit/>
          </a:bodyPr>
          <a:lstStyle/>
          <a:p>
            <a:pPr algn="just"/>
            <a:r>
              <a:rPr lang="en-IN" sz="3600" dirty="0"/>
              <a:t>Schumpeter’s theory of development assigns paramount role to the entrepreneur and </a:t>
            </a:r>
            <a:r>
              <a:rPr lang="en-IN" sz="3600" dirty="0" smtClean="0"/>
              <a:t>innovations.</a:t>
            </a:r>
          </a:p>
          <a:p>
            <a:pPr algn="just"/>
            <a:r>
              <a:rPr lang="en-IN" sz="3600" dirty="0"/>
              <a:t>According to Schumpeter, the process of production is marked by a combination of material and immaterial productive forces</a:t>
            </a:r>
            <a:r>
              <a:rPr lang="en-IN" sz="3600" dirty="0" smtClean="0"/>
              <a:t>.</a:t>
            </a:r>
          </a:p>
          <a:p>
            <a:pPr algn="just"/>
            <a:r>
              <a:rPr lang="en-IN" sz="3600" dirty="0" smtClean="0"/>
              <a:t>The </a:t>
            </a:r>
            <a:r>
              <a:rPr lang="en-IN" sz="3600" dirty="0"/>
              <a:t>material productive forces arise from the original factors of production, viz., land and labour, etc., </a:t>
            </a:r>
            <a:endParaRPr lang="en-IN" sz="3600" dirty="0" smtClean="0"/>
          </a:p>
          <a:p>
            <a:pPr algn="just"/>
            <a:r>
              <a:rPr lang="en-IN" sz="3600" dirty="0" smtClean="0"/>
              <a:t>While </a:t>
            </a:r>
            <a:r>
              <a:rPr lang="en-IN" sz="3600" dirty="0"/>
              <a:t>the immaterial set of productive forces are conditioned by the ‘technical facts’ and ‘facts of social organization</a:t>
            </a:r>
          </a:p>
        </p:txBody>
      </p:sp>
    </p:spTree>
    <p:extLst>
      <p:ext uri="{BB962C8B-B14F-4D97-AF65-F5344CB8AC3E}">
        <p14:creationId xmlns:p14="http://schemas.microsoft.com/office/powerpoint/2010/main" val="2668289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 y="164464"/>
            <a:ext cx="11247120" cy="6541136"/>
          </a:xfrm>
        </p:spPr>
        <p:txBody>
          <a:bodyPr>
            <a:noAutofit/>
          </a:bodyPr>
          <a:lstStyle/>
          <a:p>
            <a:pPr marL="0" indent="0" algn="just">
              <a:buNone/>
            </a:pPr>
            <a:r>
              <a:rPr lang="en-IN" sz="3600" dirty="0"/>
              <a:t>The Schumpeterian production function can, therefore, be written as </a:t>
            </a:r>
            <a:r>
              <a:rPr lang="en-IN" sz="3600" dirty="0" smtClean="0"/>
              <a:t>–</a:t>
            </a:r>
            <a:endParaRPr lang="en-IN" sz="3600" dirty="0"/>
          </a:p>
          <a:p>
            <a:pPr marL="0" indent="0" algn="ctr">
              <a:buNone/>
            </a:pPr>
            <a:r>
              <a:rPr lang="en-IN" sz="3600" dirty="0"/>
              <a:t>Q = ƒ [k, r, I, u, </a:t>
            </a:r>
            <a:r>
              <a:rPr lang="en-IN" sz="3600" dirty="0" smtClean="0"/>
              <a:t>ν)</a:t>
            </a:r>
            <a:endParaRPr lang="en-IN" sz="3600" dirty="0"/>
          </a:p>
          <a:p>
            <a:pPr marL="0" indent="0" algn="just">
              <a:buNone/>
            </a:pPr>
            <a:r>
              <a:rPr lang="en-IN" sz="3600" dirty="0"/>
              <a:t>Where, Q stands for the output, </a:t>
            </a:r>
            <a:endParaRPr lang="en-IN" sz="3600" dirty="0" smtClean="0"/>
          </a:p>
          <a:p>
            <a:pPr marL="0" indent="0" algn="just">
              <a:buNone/>
            </a:pPr>
            <a:r>
              <a:rPr lang="en-IN" sz="3600" dirty="0" smtClean="0"/>
              <a:t>k </a:t>
            </a:r>
            <a:r>
              <a:rPr lang="en-IN" sz="3600" dirty="0"/>
              <a:t>for the Schumpeterian concept of “produced means of production”, </a:t>
            </a:r>
            <a:endParaRPr lang="en-IN" sz="3600" dirty="0" smtClean="0"/>
          </a:p>
          <a:p>
            <a:pPr marL="0" indent="0" algn="just">
              <a:buNone/>
            </a:pPr>
            <a:r>
              <a:rPr lang="en-IN" sz="3600" dirty="0" smtClean="0"/>
              <a:t>r </a:t>
            </a:r>
            <a:r>
              <a:rPr lang="en-IN" sz="3600" dirty="0"/>
              <a:t>for natural resources, </a:t>
            </a:r>
            <a:endParaRPr lang="en-IN" sz="3600" dirty="0" smtClean="0"/>
          </a:p>
          <a:p>
            <a:pPr marL="0" indent="0" algn="just">
              <a:buNone/>
            </a:pPr>
            <a:r>
              <a:rPr lang="en-IN" sz="3600" dirty="0" smtClean="0"/>
              <a:t>l </a:t>
            </a:r>
            <a:r>
              <a:rPr lang="en-IN" sz="3600" dirty="0"/>
              <a:t>for the employed labour force. </a:t>
            </a:r>
          </a:p>
          <a:p>
            <a:pPr marL="0" indent="0" algn="just">
              <a:buNone/>
            </a:pPr>
            <a:r>
              <a:rPr lang="en-IN" sz="3600" dirty="0" smtClean="0"/>
              <a:t>u </a:t>
            </a:r>
            <a:r>
              <a:rPr lang="en-IN" sz="3600" dirty="0"/>
              <a:t>represents the society’s fund of technical knowledge and ν represents the facts of social organization, i.e., the socio-cultural milieu within which the economy operates.</a:t>
            </a:r>
            <a:endParaRPr lang="en-IN" sz="3600" dirty="0" smtClean="0"/>
          </a:p>
        </p:txBody>
      </p:sp>
    </p:spTree>
    <p:extLst>
      <p:ext uri="{BB962C8B-B14F-4D97-AF65-F5344CB8AC3E}">
        <p14:creationId xmlns:p14="http://schemas.microsoft.com/office/powerpoint/2010/main" val="1389517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 y="164464"/>
            <a:ext cx="11247120" cy="6541136"/>
          </a:xfrm>
        </p:spPr>
        <p:txBody>
          <a:bodyPr>
            <a:noAutofit/>
          </a:bodyPr>
          <a:lstStyle/>
          <a:p>
            <a:pPr algn="just"/>
            <a:r>
              <a:rPr lang="en-IN" sz="3600" dirty="0"/>
              <a:t>The above function shows that the rate of growth of the output depends upon </a:t>
            </a:r>
            <a:endParaRPr lang="en-IN" sz="3600" dirty="0" smtClean="0"/>
          </a:p>
          <a:p>
            <a:pPr lvl="1" algn="just"/>
            <a:r>
              <a:rPr lang="en-IN" sz="3200" dirty="0" smtClean="0"/>
              <a:t>the </a:t>
            </a:r>
            <a:r>
              <a:rPr lang="en-IN" sz="3200" dirty="0"/>
              <a:t>rate of growth of productive factors</a:t>
            </a:r>
            <a:r>
              <a:rPr lang="en-IN" sz="3200" dirty="0" smtClean="0"/>
              <a:t>,</a:t>
            </a:r>
          </a:p>
          <a:p>
            <a:pPr lvl="1" algn="just"/>
            <a:r>
              <a:rPr lang="en-IN" sz="3200" dirty="0" smtClean="0"/>
              <a:t>the </a:t>
            </a:r>
            <a:r>
              <a:rPr lang="en-IN" sz="3200" dirty="0"/>
              <a:t>rate of growth of technology and </a:t>
            </a:r>
            <a:endParaRPr lang="en-IN" sz="3200" dirty="0" smtClean="0"/>
          </a:p>
          <a:p>
            <a:pPr lvl="1" algn="just"/>
            <a:r>
              <a:rPr lang="en-IN" sz="3200" dirty="0" smtClean="0"/>
              <a:t>the </a:t>
            </a:r>
            <a:r>
              <a:rPr lang="en-IN" sz="3200" dirty="0"/>
              <a:t>rate of growth of investment friendly socio-cultural environment. </a:t>
            </a:r>
          </a:p>
          <a:p>
            <a:pPr marL="457200" lvl="1" indent="0" algn="just">
              <a:buNone/>
            </a:pPr>
            <a:r>
              <a:rPr lang="en-IN" sz="3200" dirty="0" err="1" smtClean="0"/>
              <a:t>Schempeter</a:t>
            </a:r>
            <a:r>
              <a:rPr lang="en-IN" sz="3200" dirty="0" smtClean="0"/>
              <a:t> </a:t>
            </a:r>
            <a:r>
              <a:rPr lang="en-IN" sz="3200" dirty="0"/>
              <a:t>held that the alterations in the supply of productive factors can only bring about gradual, continuous and slow evolution of the economic system</a:t>
            </a:r>
            <a:r>
              <a:rPr lang="en-IN" sz="3200" dirty="0" smtClean="0"/>
              <a:t>.</a:t>
            </a:r>
          </a:p>
          <a:p>
            <a:pPr marL="457200" lvl="1" indent="0" algn="just">
              <a:buNone/>
            </a:pPr>
            <a:r>
              <a:rPr lang="en-IN" sz="3200" dirty="0"/>
              <a:t>On the other hand, the impact of technological and social change calls for spontaneous, discontinuous change in the channels of output flow. </a:t>
            </a:r>
          </a:p>
          <a:p>
            <a:pPr marL="457200" lvl="1" indent="0" algn="just">
              <a:buNone/>
            </a:pPr>
            <a:endParaRPr lang="en-IN" sz="3200" dirty="0"/>
          </a:p>
        </p:txBody>
      </p:sp>
    </p:spTree>
    <p:extLst>
      <p:ext uri="{BB962C8B-B14F-4D97-AF65-F5344CB8AC3E}">
        <p14:creationId xmlns:p14="http://schemas.microsoft.com/office/powerpoint/2010/main" val="19319035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 y="164464"/>
            <a:ext cx="11247120" cy="6541136"/>
          </a:xfrm>
        </p:spPr>
        <p:txBody>
          <a:bodyPr>
            <a:noAutofit/>
          </a:bodyPr>
          <a:lstStyle/>
          <a:p>
            <a:pPr algn="just"/>
            <a:r>
              <a:rPr lang="en-IN" sz="4400" dirty="0" smtClean="0"/>
              <a:t>Thus </a:t>
            </a:r>
            <a:r>
              <a:rPr lang="en-IN" sz="4400" dirty="0"/>
              <a:t>taking into account these two types of distinct influences Schumpeter distinguished two components in the dynamic evolution of the economy – </a:t>
            </a:r>
            <a:endParaRPr lang="en-IN" sz="4400" dirty="0" smtClean="0"/>
          </a:p>
          <a:p>
            <a:pPr lvl="1" algn="just"/>
            <a:r>
              <a:rPr lang="en-IN" sz="4000" dirty="0" smtClean="0"/>
              <a:t>(</a:t>
            </a:r>
            <a:r>
              <a:rPr lang="en-IN" sz="4000" dirty="0"/>
              <a:t>a) the “growth component” which brings about gradual, continuous and slow evolution due to the changes in the factor availability, </a:t>
            </a:r>
            <a:endParaRPr lang="en-IN" sz="4000" dirty="0" smtClean="0"/>
          </a:p>
          <a:p>
            <a:pPr lvl="1" algn="just"/>
            <a:r>
              <a:rPr lang="en-IN" sz="4000" dirty="0" smtClean="0"/>
              <a:t>(</a:t>
            </a:r>
            <a:r>
              <a:rPr lang="en-IN" sz="4000" dirty="0"/>
              <a:t>b) the “development component” which brings about spontaneous and discontinuous change in the channels of output flow due to changes in the technical and social environments.</a:t>
            </a:r>
          </a:p>
        </p:txBody>
      </p:sp>
    </p:spTree>
    <p:extLst>
      <p:ext uri="{BB962C8B-B14F-4D97-AF65-F5344CB8AC3E}">
        <p14:creationId xmlns:p14="http://schemas.microsoft.com/office/powerpoint/2010/main" val="2248547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960" y="365125"/>
            <a:ext cx="6126480" cy="6278436"/>
          </a:xfrm>
        </p:spPr>
        <p:txBody>
          <a:bodyPr>
            <a:normAutofit/>
          </a:bodyPr>
          <a:lstStyle/>
          <a:p>
            <a:r>
              <a:rPr lang="en-IN" b="1" dirty="0"/>
              <a:t>John Maynard </a:t>
            </a:r>
            <a:r>
              <a:rPr lang="en-IN" b="1" dirty="0" smtClean="0"/>
              <a:t>Keynes</a:t>
            </a:r>
            <a:r>
              <a:rPr lang="en-IN" dirty="0" smtClean="0"/>
              <a:t/>
            </a:r>
            <a:br>
              <a:rPr lang="en-IN" dirty="0" smtClean="0"/>
            </a:br>
            <a:r>
              <a:rPr lang="en-IN" dirty="0" smtClean="0"/>
              <a:t>(1883-1946), </a:t>
            </a:r>
            <a:br>
              <a:rPr lang="en-IN" dirty="0" smtClean="0"/>
            </a:br>
            <a:r>
              <a:rPr lang="en-IN" dirty="0" smtClean="0"/>
              <a:t> </a:t>
            </a:r>
            <a:r>
              <a:rPr lang="en-IN" dirty="0"/>
              <a:t>English </a:t>
            </a:r>
            <a:r>
              <a:rPr lang="en-IN" dirty="0" smtClean="0"/>
              <a:t>economist,</a:t>
            </a:r>
            <a:br>
              <a:rPr lang="en-IN" dirty="0" smtClean="0"/>
            </a:br>
            <a:r>
              <a:rPr lang="en-IN" dirty="0" smtClean="0"/>
              <a:t/>
            </a:r>
            <a:br>
              <a:rPr lang="en-IN" dirty="0" smtClean="0"/>
            </a:br>
            <a:r>
              <a:rPr lang="en-IN" dirty="0" smtClean="0"/>
              <a:t>The General Theory of Employment, Interest and Money (1936)</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64" y="116204"/>
            <a:ext cx="5088255" cy="6527357"/>
          </a:xfrm>
          <a:prstGeom prst="rect">
            <a:avLst/>
          </a:prstGeom>
        </p:spPr>
      </p:pic>
    </p:spTree>
    <p:extLst>
      <p:ext uri="{BB962C8B-B14F-4D97-AF65-F5344CB8AC3E}">
        <p14:creationId xmlns:p14="http://schemas.microsoft.com/office/powerpoint/2010/main" val="17928864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Keynes view on Development</a:t>
            </a:r>
            <a:endParaRPr lang="en-IN" dirty="0"/>
          </a:p>
        </p:txBody>
      </p:sp>
      <p:sp>
        <p:nvSpPr>
          <p:cNvPr id="3" name="Content Placeholder 2"/>
          <p:cNvSpPr>
            <a:spLocks noGrp="1"/>
          </p:cNvSpPr>
          <p:nvPr>
            <p:ph idx="1"/>
          </p:nvPr>
        </p:nvSpPr>
        <p:spPr/>
        <p:txBody>
          <a:bodyPr/>
          <a:lstStyle/>
          <a:p>
            <a:pPr algn="just"/>
            <a:r>
              <a:rPr lang="en-IN" dirty="0" smtClean="0"/>
              <a:t>Keynes analytical framework is mainly confined to the short period analysis and it has nothing to do with the problem of long term growth.</a:t>
            </a:r>
          </a:p>
          <a:p>
            <a:pPr algn="just"/>
            <a:r>
              <a:rPr lang="en-IN" dirty="0" smtClean="0"/>
              <a:t>His framework has no relevance to Under Developed countries (UDCs)</a:t>
            </a:r>
          </a:p>
          <a:p>
            <a:pPr algn="just"/>
            <a:r>
              <a:rPr lang="en-IN" dirty="0" smtClean="0"/>
              <a:t>His main concern was to find out the conditions necessary for a steady growth in a developed capitalist economy.</a:t>
            </a:r>
          </a:p>
          <a:p>
            <a:pPr algn="just"/>
            <a:r>
              <a:rPr lang="en-IN" dirty="0" smtClean="0"/>
              <a:t>He revolutionised the theory of business fluctuations which was confined only to short period.</a:t>
            </a:r>
            <a:endParaRPr lang="en-IN" dirty="0"/>
          </a:p>
        </p:txBody>
      </p:sp>
    </p:spTree>
    <p:extLst>
      <p:ext uri="{BB962C8B-B14F-4D97-AF65-F5344CB8AC3E}">
        <p14:creationId xmlns:p14="http://schemas.microsoft.com/office/powerpoint/2010/main" val="20900872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614" y="440054"/>
            <a:ext cx="7393306" cy="5973792"/>
          </a:xfrm>
          <a:prstGeom prst="rect">
            <a:avLst/>
          </a:prstGeom>
        </p:spPr>
      </p:pic>
    </p:spTree>
    <p:extLst>
      <p:ext uri="{BB962C8B-B14F-4D97-AF65-F5344CB8AC3E}">
        <p14:creationId xmlns:p14="http://schemas.microsoft.com/office/powerpoint/2010/main" val="1667448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pPr algn="ctr"/>
            <a:r>
              <a:rPr lang="en-IN" b="1" u="sng" dirty="0" smtClean="0"/>
              <a:t>ASSUMPTIONS</a:t>
            </a:r>
            <a:endParaRPr lang="en-IN" b="1" u="sng" dirty="0"/>
          </a:p>
        </p:txBody>
      </p:sp>
      <p:sp>
        <p:nvSpPr>
          <p:cNvPr id="3" name="Content Placeholder 2"/>
          <p:cNvSpPr>
            <a:spLocks noGrp="1"/>
          </p:cNvSpPr>
          <p:nvPr>
            <p:ph idx="1"/>
          </p:nvPr>
        </p:nvSpPr>
        <p:spPr>
          <a:xfrm>
            <a:off x="167640" y="1033144"/>
            <a:ext cx="11917680" cy="5626735"/>
          </a:xfrm>
        </p:spPr>
        <p:txBody>
          <a:bodyPr>
            <a:noAutofit/>
          </a:bodyPr>
          <a:lstStyle/>
          <a:p>
            <a:pPr marL="0" indent="0" algn="just">
              <a:buNone/>
            </a:pPr>
            <a:r>
              <a:rPr lang="en-IN" sz="3200" dirty="0" smtClean="0"/>
              <a:t>a</a:t>
            </a:r>
            <a:r>
              <a:rPr lang="en-IN" sz="3200" dirty="0"/>
              <a:t>) Population </a:t>
            </a:r>
            <a:r>
              <a:rPr lang="en-IN" sz="3200" dirty="0" smtClean="0"/>
              <a:t>growth </a:t>
            </a:r>
            <a:r>
              <a:rPr lang="en-IN" sz="3200" dirty="0"/>
              <a:t>depended on the sustenance available to accommodate the increasing workforce.</a:t>
            </a:r>
          </a:p>
          <a:p>
            <a:pPr marL="0" indent="0" algn="just">
              <a:buNone/>
            </a:pPr>
            <a:r>
              <a:rPr lang="en-IN" sz="3200" dirty="0"/>
              <a:t>b) Investment was also endogenous; determined by the rate of </a:t>
            </a:r>
            <a:r>
              <a:rPr lang="en-IN" sz="3200" dirty="0" smtClean="0"/>
              <a:t>savings</a:t>
            </a:r>
            <a:endParaRPr lang="en-IN" sz="3200" dirty="0"/>
          </a:p>
          <a:p>
            <a:pPr marL="0" indent="0" algn="just">
              <a:buNone/>
            </a:pPr>
            <a:r>
              <a:rPr lang="en-IN" sz="3200" dirty="0"/>
              <a:t>c) Land growth was dependent on conquest of new lands (e.g. colonisation) or technological improvements of fertility of old lands.</a:t>
            </a:r>
          </a:p>
          <a:p>
            <a:pPr marL="0" indent="0" algn="just">
              <a:buNone/>
            </a:pPr>
            <a:r>
              <a:rPr lang="en-IN" sz="3200" dirty="0"/>
              <a:t>d) Technological progress could also increase growth overall; Smith's famous thesis that the division of labour or specialisation improves growth was a fundamental argument.</a:t>
            </a:r>
          </a:p>
          <a:p>
            <a:pPr marL="0" indent="0" algn="just">
              <a:buNone/>
            </a:pPr>
            <a:r>
              <a:rPr lang="en-IN" sz="3200" dirty="0"/>
              <a:t>e) Smith also saw improvements in machinery and international trade as engines of growth as they facilitated further specialisation.</a:t>
            </a:r>
          </a:p>
          <a:p>
            <a:pPr marL="0" indent="0" algn="just">
              <a:buNone/>
            </a:pPr>
            <a:r>
              <a:rPr lang="en-IN" sz="3200" dirty="0"/>
              <a:t>f) He also assumed the existence of perfect competition.</a:t>
            </a:r>
          </a:p>
        </p:txBody>
      </p:sp>
    </p:spTree>
    <p:extLst>
      <p:ext uri="{BB962C8B-B14F-4D97-AF65-F5344CB8AC3E}">
        <p14:creationId xmlns:p14="http://schemas.microsoft.com/office/powerpoint/2010/main" val="38722356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Assumptions</a:t>
            </a:r>
            <a:endParaRPr lang="en-IN" dirty="0"/>
          </a:p>
        </p:txBody>
      </p:sp>
      <p:sp>
        <p:nvSpPr>
          <p:cNvPr id="3" name="Content Placeholder 2"/>
          <p:cNvSpPr>
            <a:spLocks noGrp="1"/>
          </p:cNvSpPr>
          <p:nvPr>
            <p:ph idx="1"/>
          </p:nvPr>
        </p:nvSpPr>
        <p:spPr/>
        <p:txBody>
          <a:bodyPr>
            <a:normAutofit/>
          </a:bodyPr>
          <a:lstStyle/>
          <a:p>
            <a:r>
              <a:rPr lang="en-IN" sz="4000" dirty="0" smtClean="0"/>
              <a:t>Cyclical Unemployment</a:t>
            </a:r>
          </a:p>
          <a:p>
            <a:r>
              <a:rPr lang="en-IN" sz="4000" dirty="0" smtClean="0"/>
              <a:t>Short Period Analysis</a:t>
            </a:r>
          </a:p>
          <a:p>
            <a:r>
              <a:rPr lang="en-IN" sz="4000" dirty="0" smtClean="0"/>
              <a:t>Closed Economy</a:t>
            </a:r>
          </a:p>
          <a:p>
            <a:r>
              <a:rPr lang="en-IN" sz="4000" dirty="0" smtClean="0"/>
              <a:t>Excess Supply of Labour and Complementary factors</a:t>
            </a:r>
          </a:p>
          <a:p>
            <a:r>
              <a:rPr lang="en-IN" sz="4000" dirty="0" smtClean="0"/>
              <a:t>Labour and Capital simultaneously </a:t>
            </a:r>
            <a:r>
              <a:rPr lang="en-IN" sz="4000" dirty="0" err="1" smtClean="0"/>
              <a:t>Unemloyed</a:t>
            </a:r>
            <a:endParaRPr lang="en-IN" sz="4000" dirty="0" smtClean="0"/>
          </a:p>
          <a:p>
            <a:pPr marL="0" indent="0">
              <a:buNone/>
            </a:pPr>
            <a:endParaRPr lang="en-IN" sz="4000" dirty="0"/>
          </a:p>
        </p:txBody>
      </p:sp>
    </p:spTree>
    <p:extLst>
      <p:ext uri="{BB962C8B-B14F-4D97-AF65-F5344CB8AC3E}">
        <p14:creationId xmlns:p14="http://schemas.microsoft.com/office/powerpoint/2010/main" val="11213887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53005"/>
            <a:ext cx="10515600" cy="1325563"/>
          </a:xfrm>
        </p:spPr>
        <p:txBody>
          <a:bodyPr/>
          <a:lstStyle/>
          <a:p>
            <a:pPr algn="ctr"/>
            <a:r>
              <a:rPr lang="en-IN" dirty="0" err="1"/>
              <a:t>Rostow’s</a:t>
            </a:r>
            <a:r>
              <a:rPr lang="en-IN" dirty="0"/>
              <a:t> Model of Economic Growth</a:t>
            </a:r>
          </a:p>
        </p:txBody>
      </p:sp>
    </p:spTree>
    <p:extLst>
      <p:ext uri="{BB962C8B-B14F-4D97-AF65-F5344CB8AC3E}">
        <p14:creationId xmlns:p14="http://schemas.microsoft.com/office/powerpoint/2010/main" val="4828892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9239" y="-124060"/>
            <a:ext cx="8747761" cy="6982060"/>
          </a:xfrm>
          <a:prstGeom prst="rect">
            <a:avLst/>
          </a:prstGeom>
        </p:spPr>
      </p:pic>
    </p:spTree>
    <p:extLst>
      <p:ext uri="{BB962C8B-B14F-4D97-AF65-F5344CB8AC3E}">
        <p14:creationId xmlns:p14="http://schemas.microsoft.com/office/powerpoint/2010/main" val="11355216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799" y="137160"/>
            <a:ext cx="11741601" cy="6614160"/>
          </a:xfrm>
        </p:spPr>
      </p:pic>
    </p:spTree>
    <p:extLst>
      <p:ext uri="{BB962C8B-B14F-4D97-AF65-F5344CB8AC3E}">
        <p14:creationId xmlns:p14="http://schemas.microsoft.com/office/powerpoint/2010/main" val="778191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STAGE-I : THE TRADITIONAL SOCIETY</a:t>
            </a:r>
          </a:p>
        </p:txBody>
      </p:sp>
      <p:sp>
        <p:nvSpPr>
          <p:cNvPr id="3" name="Content Placeholder 2"/>
          <p:cNvSpPr>
            <a:spLocks noGrp="1"/>
          </p:cNvSpPr>
          <p:nvPr>
            <p:ph idx="1"/>
          </p:nvPr>
        </p:nvSpPr>
        <p:spPr/>
        <p:txBody>
          <a:bodyPr>
            <a:normAutofit/>
          </a:bodyPr>
          <a:lstStyle/>
          <a:p>
            <a:pPr marL="0" indent="0" algn="just">
              <a:buNone/>
            </a:pPr>
            <a:r>
              <a:rPr lang="en-IN" sz="3600" dirty="0" err="1"/>
              <a:t>Rostow</a:t>
            </a:r>
            <a:r>
              <a:rPr lang="en-IN" sz="3600" dirty="0"/>
              <a:t> uses this term to define a country that has not yet started a process of development. </a:t>
            </a:r>
            <a:endParaRPr lang="en-IN" sz="3600" dirty="0" smtClean="0"/>
          </a:p>
          <a:p>
            <a:pPr marL="0" indent="0" algn="just">
              <a:buNone/>
            </a:pPr>
            <a:r>
              <a:rPr lang="en-IN" sz="3600" dirty="0" smtClean="0"/>
              <a:t>A </a:t>
            </a:r>
            <a:r>
              <a:rPr lang="en-IN" sz="3600" dirty="0"/>
              <a:t>traditional society contains a very high percentage of people engaged in agricultural and a high percentage of notional wealth allocated to what </a:t>
            </a:r>
            <a:r>
              <a:rPr lang="en-IN" sz="3600" dirty="0" err="1"/>
              <a:t>Rostow</a:t>
            </a:r>
            <a:r>
              <a:rPr lang="en-IN" sz="3600" dirty="0"/>
              <a:t> calls "</a:t>
            </a:r>
            <a:r>
              <a:rPr lang="en-IN" sz="3600" dirty="0" err="1"/>
              <a:t>nonproductive</a:t>
            </a:r>
            <a:r>
              <a:rPr lang="en-IN" sz="3600" dirty="0"/>
              <a:t>" activities, such as the military and religion.</a:t>
            </a:r>
          </a:p>
        </p:txBody>
      </p:sp>
    </p:spTree>
    <p:extLst>
      <p:ext uri="{BB962C8B-B14F-4D97-AF65-F5344CB8AC3E}">
        <p14:creationId xmlns:p14="http://schemas.microsoft.com/office/powerpoint/2010/main" val="23674264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STAGE-I : THE TRADITIONAL SOCIETY</a:t>
            </a:r>
          </a:p>
        </p:txBody>
      </p:sp>
      <p:sp>
        <p:nvSpPr>
          <p:cNvPr id="3" name="Content Placeholder 2"/>
          <p:cNvSpPr>
            <a:spLocks noGrp="1"/>
          </p:cNvSpPr>
          <p:nvPr>
            <p:ph idx="1"/>
          </p:nvPr>
        </p:nvSpPr>
        <p:spPr/>
        <p:txBody>
          <a:bodyPr/>
          <a:lstStyle/>
          <a:p>
            <a:pPr marL="0" indent="0">
              <a:buNone/>
            </a:pPr>
            <a:r>
              <a:rPr lang="en-IN" dirty="0" err="1"/>
              <a:t>i</a:t>
            </a:r>
            <a:r>
              <a:rPr lang="en-IN" dirty="0"/>
              <a:t>. Less developed society in terms of science and technology;</a:t>
            </a:r>
          </a:p>
          <a:p>
            <a:pPr marL="0" indent="0">
              <a:buNone/>
            </a:pPr>
            <a:r>
              <a:rPr lang="en-IN" dirty="0"/>
              <a:t>ii. Limited production function</a:t>
            </a:r>
          </a:p>
          <a:p>
            <a:pPr marL="0" indent="0">
              <a:buNone/>
            </a:pPr>
            <a:r>
              <a:rPr lang="en-IN" dirty="0"/>
              <a:t>iii. Industry activity shows a tendency to grow, but the progress is constrained by the inadequacy in scientific knowledge.</a:t>
            </a:r>
          </a:p>
          <a:p>
            <a:pPr marL="0" indent="0">
              <a:buNone/>
            </a:pPr>
            <a:r>
              <a:rPr lang="en-IN" dirty="0"/>
              <a:t>iv. Labour productivity is low</a:t>
            </a:r>
          </a:p>
          <a:p>
            <a:pPr marL="0" indent="0">
              <a:buNone/>
            </a:pPr>
            <a:r>
              <a:rPr lang="en-IN" dirty="0"/>
              <a:t>v. Predominance of agriculture leads to hierarchical social structure</a:t>
            </a:r>
          </a:p>
          <a:p>
            <a:pPr marL="0" indent="0">
              <a:buNone/>
            </a:pPr>
            <a:r>
              <a:rPr lang="en-IN" dirty="0"/>
              <a:t>vi. Concentration of political power</a:t>
            </a:r>
          </a:p>
          <a:p>
            <a:pPr marL="0" indent="0">
              <a:buNone/>
            </a:pPr>
            <a:r>
              <a:rPr lang="en-IN" dirty="0"/>
              <a:t>vii. Conventional techniques.</a:t>
            </a:r>
          </a:p>
        </p:txBody>
      </p:sp>
    </p:spTree>
    <p:extLst>
      <p:ext uri="{BB962C8B-B14F-4D97-AF65-F5344CB8AC3E}">
        <p14:creationId xmlns:p14="http://schemas.microsoft.com/office/powerpoint/2010/main" val="3564053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42862"/>
            <a:ext cx="10515600" cy="1325563"/>
          </a:xfrm>
        </p:spPr>
        <p:txBody>
          <a:bodyPr/>
          <a:lstStyle/>
          <a:p>
            <a:r>
              <a:rPr lang="en-IN" dirty="0"/>
              <a:t>STAGE-II: THE PRECONDITIONS FOR TAKE-OFF</a:t>
            </a:r>
          </a:p>
        </p:txBody>
      </p:sp>
      <p:sp>
        <p:nvSpPr>
          <p:cNvPr id="3" name="Content Placeholder 2"/>
          <p:cNvSpPr>
            <a:spLocks noGrp="1"/>
          </p:cNvSpPr>
          <p:nvPr>
            <p:ph idx="1"/>
          </p:nvPr>
        </p:nvSpPr>
        <p:spPr>
          <a:xfrm>
            <a:off x="472440" y="1368425"/>
            <a:ext cx="10515600" cy="4351338"/>
          </a:xfrm>
        </p:spPr>
        <p:txBody>
          <a:bodyPr>
            <a:noAutofit/>
          </a:bodyPr>
          <a:lstStyle/>
          <a:p>
            <a:pPr marL="0" indent="0" algn="just">
              <a:buNone/>
            </a:pPr>
            <a:r>
              <a:rPr lang="en-IN" sz="4000" dirty="0"/>
              <a:t>According </a:t>
            </a:r>
            <a:r>
              <a:rPr lang="en-IN" sz="4000" dirty="0" smtClean="0"/>
              <a:t>to </a:t>
            </a:r>
            <a:r>
              <a:rPr lang="en-IN" sz="4000" dirty="0" err="1"/>
              <a:t>Rostow</a:t>
            </a:r>
            <a:r>
              <a:rPr lang="en-IN" sz="4000" dirty="0"/>
              <a:t>, the process of development begins when an elite group initiates innovative economic activities. </a:t>
            </a:r>
            <a:endParaRPr lang="en-IN" sz="4000" dirty="0" smtClean="0"/>
          </a:p>
          <a:p>
            <a:pPr marL="0" indent="0" algn="just">
              <a:buNone/>
            </a:pPr>
            <a:r>
              <a:rPr lang="en-IN" sz="4000" dirty="0" smtClean="0"/>
              <a:t>Under </a:t>
            </a:r>
            <a:r>
              <a:rPr lang="en-IN" sz="4000" dirty="0"/>
              <a:t>the influence of these well-educated leaders, the country starts to invest in new technology and infrastructure, such as water supplies and transportation systems. These projects will ultimately stimulate on increase in productivity.</a:t>
            </a:r>
          </a:p>
        </p:txBody>
      </p:sp>
    </p:spTree>
    <p:extLst>
      <p:ext uri="{BB962C8B-B14F-4D97-AF65-F5344CB8AC3E}">
        <p14:creationId xmlns:p14="http://schemas.microsoft.com/office/powerpoint/2010/main" val="38696628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STAGE-II: THE PRECONDITIONS FOR TAKE-OFF</a:t>
            </a:r>
          </a:p>
        </p:txBody>
      </p:sp>
      <p:sp>
        <p:nvSpPr>
          <p:cNvPr id="3" name="Content Placeholder 2"/>
          <p:cNvSpPr>
            <a:spLocks noGrp="1"/>
          </p:cNvSpPr>
          <p:nvPr>
            <p:ph idx="1"/>
          </p:nvPr>
        </p:nvSpPr>
        <p:spPr/>
        <p:txBody>
          <a:bodyPr>
            <a:noAutofit/>
          </a:bodyPr>
          <a:lstStyle/>
          <a:p>
            <a:pPr marL="571500" indent="-571500">
              <a:buAutoNum type="romanLcPeriod"/>
            </a:pPr>
            <a:r>
              <a:rPr lang="en-IN" sz="4000" dirty="0" smtClean="0"/>
              <a:t>Societies </a:t>
            </a:r>
            <a:r>
              <a:rPr lang="en-IN" sz="4000" dirty="0"/>
              <a:t>are in a process of transition, </a:t>
            </a:r>
            <a:r>
              <a:rPr lang="en-IN" sz="4000" dirty="0" smtClean="0"/>
              <a:t>building </a:t>
            </a:r>
            <a:r>
              <a:rPr lang="en-IN" sz="4000" dirty="0"/>
              <a:t>up conditions which, in course of time, enable them to take-off</a:t>
            </a:r>
            <a:r>
              <a:rPr lang="en-IN" sz="4000" dirty="0" smtClean="0"/>
              <a:t>;</a:t>
            </a:r>
          </a:p>
          <a:p>
            <a:pPr marL="571500" indent="-571500">
              <a:buAutoNum type="romanLcPeriod"/>
            </a:pPr>
            <a:r>
              <a:rPr lang="en-IN" sz="4000" dirty="0" smtClean="0"/>
              <a:t>Rise </a:t>
            </a:r>
            <a:r>
              <a:rPr lang="en-IN" sz="4000" dirty="0"/>
              <a:t>in rate of savings and investment;</a:t>
            </a:r>
          </a:p>
          <a:p>
            <a:pPr marL="571500" indent="-571500">
              <a:buAutoNum type="romanLcPeriod"/>
            </a:pPr>
            <a:r>
              <a:rPr lang="en-IN" sz="4000" dirty="0" smtClean="0"/>
              <a:t>Broadened </a:t>
            </a:r>
            <a:r>
              <a:rPr lang="en-IN" sz="4000" dirty="0"/>
              <a:t>outlook of people;</a:t>
            </a:r>
          </a:p>
          <a:p>
            <a:pPr marL="571500" indent="-571500">
              <a:buAutoNum type="romanLcPeriod"/>
            </a:pPr>
            <a:r>
              <a:rPr lang="en-IN" sz="4000" dirty="0" smtClean="0"/>
              <a:t>More </a:t>
            </a:r>
            <a:r>
              <a:rPr lang="en-IN" sz="4000" dirty="0"/>
              <a:t>emphasis on trade</a:t>
            </a:r>
          </a:p>
          <a:p>
            <a:pPr marL="571500" indent="-571500">
              <a:buAutoNum type="romanLcPeriod"/>
            </a:pPr>
            <a:r>
              <a:rPr lang="en-IN" sz="4000" dirty="0" smtClean="0"/>
              <a:t>Development </a:t>
            </a:r>
            <a:r>
              <a:rPr lang="en-IN" sz="4000" dirty="0"/>
              <a:t>of transport and communication</a:t>
            </a:r>
          </a:p>
        </p:txBody>
      </p:sp>
    </p:spTree>
    <p:extLst>
      <p:ext uri="{BB962C8B-B14F-4D97-AF65-F5344CB8AC3E}">
        <p14:creationId xmlns:p14="http://schemas.microsoft.com/office/powerpoint/2010/main" val="17674856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STAGE-III : THE TAKE-OFF STAGE</a:t>
            </a:r>
          </a:p>
        </p:txBody>
      </p:sp>
      <p:sp>
        <p:nvSpPr>
          <p:cNvPr id="3" name="Content Placeholder 2"/>
          <p:cNvSpPr>
            <a:spLocks noGrp="1"/>
          </p:cNvSpPr>
          <p:nvPr>
            <p:ph idx="1"/>
          </p:nvPr>
        </p:nvSpPr>
        <p:spPr/>
        <p:txBody>
          <a:bodyPr>
            <a:normAutofit/>
          </a:bodyPr>
          <a:lstStyle/>
          <a:p>
            <a:pPr marL="0" indent="0" algn="just">
              <a:buNone/>
            </a:pPr>
            <a:r>
              <a:rPr lang="en-IN" sz="4000" dirty="0"/>
              <a:t>Rapid growth is generated in a limited number of economic activities, such as textiles or food products. </a:t>
            </a:r>
            <a:endParaRPr lang="en-IN" sz="4000" dirty="0" smtClean="0"/>
          </a:p>
          <a:p>
            <a:pPr marL="0" indent="0" algn="just">
              <a:buNone/>
            </a:pPr>
            <a:r>
              <a:rPr lang="en-IN" sz="4000" dirty="0" smtClean="0"/>
              <a:t>These </a:t>
            </a:r>
            <a:r>
              <a:rPr lang="en-IN" sz="4000" dirty="0"/>
              <a:t>few take-off industries achieve technical advances and become productive, </a:t>
            </a:r>
            <a:endParaRPr lang="en-IN" sz="4000" dirty="0" smtClean="0"/>
          </a:p>
          <a:p>
            <a:pPr marL="0" indent="0" algn="just">
              <a:buNone/>
            </a:pPr>
            <a:r>
              <a:rPr lang="en-IN" sz="4000" dirty="0" smtClean="0"/>
              <a:t>while </a:t>
            </a:r>
            <a:r>
              <a:rPr lang="en-IN" sz="4000" dirty="0"/>
              <a:t>other sectors of the economy remain dominated by traditional practices.</a:t>
            </a:r>
          </a:p>
        </p:txBody>
      </p:sp>
    </p:spTree>
    <p:extLst>
      <p:ext uri="{BB962C8B-B14F-4D97-AF65-F5344CB8AC3E}">
        <p14:creationId xmlns:p14="http://schemas.microsoft.com/office/powerpoint/2010/main" val="31186329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STAGE-III : THE TAKE-OFF STAGE</a:t>
            </a:r>
          </a:p>
        </p:txBody>
      </p:sp>
      <p:sp>
        <p:nvSpPr>
          <p:cNvPr id="3" name="Content Placeholder 2"/>
          <p:cNvSpPr>
            <a:spLocks noGrp="1"/>
          </p:cNvSpPr>
          <p:nvPr>
            <p:ph idx="1"/>
          </p:nvPr>
        </p:nvSpPr>
        <p:spPr/>
        <p:txBody>
          <a:bodyPr>
            <a:noAutofit/>
          </a:bodyPr>
          <a:lstStyle/>
          <a:p>
            <a:pPr marL="0" indent="0" algn="just">
              <a:buNone/>
            </a:pPr>
            <a:r>
              <a:rPr lang="en-IN" sz="3600" dirty="0" err="1"/>
              <a:t>i</a:t>
            </a:r>
            <a:r>
              <a:rPr lang="en-IN" sz="3600" dirty="0"/>
              <a:t>. In this period, growth becomes a normal condition of the society;</a:t>
            </a:r>
          </a:p>
          <a:p>
            <a:pPr marL="0" indent="0" algn="just">
              <a:buNone/>
            </a:pPr>
            <a:r>
              <a:rPr lang="en-IN" sz="3600" dirty="0"/>
              <a:t>ii. Begins with some sharp stimulus from political revolution, innovation</a:t>
            </a:r>
          </a:p>
          <a:p>
            <a:pPr marL="0" indent="0" algn="just">
              <a:buNone/>
            </a:pPr>
            <a:r>
              <a:rPr lang="en-IN" sz="3600" dirty="0"/>
              <a:t>iii. Investment rises 5-10% of the national income</a:t>
            </a:r>
          </a:p>
          <a:p>
            <a:pPr marL="0" indent="0" algn="just">
              <a:buNone/>
            </a:pPr>
            <a:r>
              <a:rPr lang="en-IN" sz="3600" dirty="0"/>
              <a:t>iv. </a:t>
            </a:r>
            <a:r>
              <a:rPr lang="en-IN" sz="3600" dirty="0" smtClean="0"/>
              <a:t>Substantial </a:t>
            </a:r>
            <a:r>
              <a:rPr lang="en-IN" sz="3600" dirty="0"/>
              <a:t>manufacturing sectors became developed, leading to high growth rate</a:t>
            </a:r>
          </a:p>
          <a:p>
            <a:pPr marL="0" indent="0" algn="just">
              <a:buNone/>
            </a:pPr>
            <a:r>
              <a:rPr lang="en-IN" sz="3600" dirty="0"/>
              <a:t>v. More complex economy</a:t>
            </a:r>
          </a:p>
        </p:txBody>
      </p:sp>
    </p:spTree>
    <p:extLst>
      <p:ext uri="{BB962C8B-B14F-4D97-AF65-F5344CB8AC3E}">
        <p14:creationId xmlns:p14="http://schemas.microsoft.com/office/powerpoint/2010/main" val="424535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40" y="-167640"/>
            <a:ext cx="10515600" cy="1325563"/>
          </a:xfrm>
        </p:spPr>
        <p:txBody>
          <a:bodyPr/>
          <a:lstStyle/>
          <a:p>
            <a:pPr algn="ctr"/>
            <a:r>
              <a:rPr lang="en-IN" b="1" u="sng" dirty="0" smtClean="0"/>
              <a:t>Main Features of Adam Smith’s Model</a:t>
            </a:r>
            <a:endParaRPr lang="en-IN" b="1" u="sng" dirty="0"/>
          </a:p>
        </p:txBody>
      </p:sp>
      <p:sp>
        <p:nvSpPr>
          <p:cNvPr id="3" name="Content Placeholder 2"/>
          <p:cNvSpPr>
            <a:spLocks noGrp="1"/>
          </p:cNvSpPr>
          <p:nvPr>
            <p:ph idx="1"/>
          </p:nvPr>
        </p:nvSpPr>
        <p:spPr>
          <a:xfrm>
            <a:off x="182880" y="743584"/>
            <a:ext cx="11780520" cy="6007736"/>
          </a:xfrm>
        </p:spPr>
        <p:txBody>
          <a:bodyPr>
            <a:normAutofit/>
          </a:bodyPr>
          <a:lstStyle/>
          <a:p>
            <a:pPr algn="just"/>
            <a:r>
              <a:rPr lang="en-IN" sz="4000" dirty="0" smtClean="0"/>
              <a:t>Natural law – </a:t>
            </a:r>
            <a:r>
              <a:rPr lang="en-IN" sz="4000" dirty="0" err="1" smtClean="0"/>
              <a:t>lassiez</a:t>
            </a:r>
            <a:r>
              <a:rPr lang="en-IN" sz="4000" dirty="0" smtClean="0"/>
              <a:t>-faire and self interest leads to Development.</a:t>
            </a:r>
          </a:p>
          <a:p>
            <a:pPr algn="just"/>
            <a:r>
              <a:rPr lang="en-IN" sz="4000" dirty="0" smtClean="0"/>
              <a:t>Division of Labour – Division of labour increases productivity which depends upon the size of the market.</a:t>
            </a:r>
          </a:p>
          <a:p>
            <a:pPr lvl="1" algn="just"/>
            <a:r>
              <a:rPr lang="en-IN" sz="3600" dirty="0" smtClean="0"/>
              <a:t>It is division of labour that results in the greatest improvement in the productive powers of labour. </a:t>
            </a:r>
          </a:p>
          <a:p>
            <a:pPr lvl="1" algn="just"/>
            <a:r>
              <a:rPr lang="en-IN" sz="3200" dirty="0" smtClean="0"/>
              <a:t>The attributes of this increase in productivity are </a:t>
            </a:r>
          </a:p>
          <a:p>
            <a:pPr marL="914400" lvl="2" indent="0" algn="just">
              <a:buNone/>
            </a:pPr>
            <a:r>
              <a:rPr lang="en-IN" sz="2800" dirty="0" smtClean="0"/>
              <a:t>(</a:t>
            </a:r>
            <a:r>
              <a:rPr lang="en-IN" sz="2800" dirty="0" err="1" smtClean="0"/>
              <a:t>i</a:t>
            </a:r>
            <a:r>
              <a:rPr lang="en-IN" sz="2800" dirty="0" smtClean="0"/>
              <a:t>) the increase in the dexterity of every worker;</a:t>
            </a:r>
          </a:p>
          <a:p>
            <a:pPr marL="914400" lvl="2" indent="0" algn="just">
              <a:buNone/>
            </a:pPr>
            <a:r>
              <a:rPr lang="en-IN" sz="2800" dirty="0" smtClean="0"/>
              <a:t>(ii) the saving in time to produce goods; and </a:t>
            </a:r>
          </a:p>
          <a:p>
            <a:pPr marL="914400" lvl="2" indent="0" algn="just">
              <a:buNone/>
            </a:pPr>
            <a:r>
              <a:rPr lang="en-IN" sz="2800" dirty="0" smtClean="0"/>
              <a:t>(iii) to the inventions of large number of labour saving machines</a:t>
            </a:r>
          </a:p>
        </p:txBody>
      </p:sp>
    </p:spTree>
    <p:extLst>
      <p:ext uri="{BB962C8B-B14F-4D97-AF65-F5344CB8AC3E}">
        <p14:creationId xmlns:p14="http://schemas.microsoft.com/office/powerpoint/2010/main" val="9941109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STAGE-IV : THE DRIVE TO MATURITY</a:t>
            </a:r>
          </a:p>
        </p:txBody>
      </p:sp>
      <p:sp>
        <p:nvSpPr>
          <p:cNvPr id="3" name="Content Placeholder 2"/>
          <p:cNvSpPr>
            <a:spLocks noGrp="1"/>
          </p:cNvSpPr>
          <p:nvPr>
            <p:ph idx="1"/>
          </p:nvPr>
        </p:nvSpPr>
        <p:spPr/>
        <p:txBody>
          <a:bodyPr>
            <a:normAutofit lnSpcReduction="10000"/>
          </a:bodyPr>
          <a:lstStyle/>
          <a:p>
            <a:pPr marL="0" indent="0" algn="just">
              <a:buNone/>
            </a:pPr>
            <a:r>
              <a:rPr lang="en-IN" sz="4400" dirty="0"/>
              <a:t>Modern technology, previously confined to a few take-off industries, diffuses to a wide variety of industries, which then experience rapid growth comparable to the take-off industries. </a:t>
            </a:r>
            <a:endParaRPr lang="en-IN" sz="4400" dirty="0" smtClean="0"/>
          </a:p>
          <a:p>
            <a:pPr marL="0" indent="0" algn="just">
              <a:buNone/>
            </a:pPr>
            <a:r>
              <a:rPr lang="en-IN" sz="4400" dirty="0" smtClean="0"/>
              <a:t>Workers </a:t>
            </a:r>
            <a:r>
              <a:rPr lang="en-IN" sz="4400" dirty="0"/>
              <a:t>become more skilled and specialized.</a:t>
            </a:r>
          </a:p>
        </p:txBody>
      </p:sp>
    </p:spTree>
    <p:extLst>
      <p:ext uri="{BB962C8B-B14F-4D97-AF65-F5344CB8AC3E}">
        <p14:creationId xmlns:p14="http://schemas.microsoft.com/office/powerpoint/2010/main" val="26939466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STAGE-IV : THE DRIVE TO MATURITY</a:t>
            </a:r>
          </a:p>
        </p:txBody>
      </p:sp>
      <p:sp>
        <p:nvSpPr>
          <p:cNvPr id="3" name="Content Placeholder 2"/>
          <p:cNvSpPr>
            <a:spLocks noGrp="1"/>
          </p:cNvSpPr>
          <p:nvPr>
            <p:ph idx="1"/>
          </p:nvPr>
        </p:nvSpPr>
        <p:spPr/>
        <p:txBody>
          <a:bodyPr>
            <a:normAutofit fontScale="92500"/>
          </a:bodyPr>
          <a:lstStyle/>
          <a:p>
            <a:pPr marL="0" indent="0">
              <a:buNone/>
            </a:pPr>
            <a:r>
              <a:rPr lang="en-IN" dirty="0" err="1"/>
              <a:t>i</a:t>
            </a:r>
            <a:r>
              <a:rPr lang="en-IN" dirty="0"/>
              <a:t>. Changes in the character of labour force (more organized, increased wages)</a:t>
            </a:r>
          </a:p>
          <a:p>
            <a:pPr marL="0" indent="0">
              <a:buNone/>
            </a:pPr>
            <a:r>
              <a:rPr lang="en-IN" dirty="0"/>
              <a:t>ii. Changes in the character of entrepreneurship</a:t>
            </a:r>
          </a:p>
          <a:p>
            <a:pPr marL="0" indent="0">
              <a:buNone/>
            </a:pPr>
            <a:r>
              <a:rPr lang="en-IN" dirty="0"/>
              <a:t>iii. Increase in investment from 10-20% of National income</a:t>
            </a:r>
          </a:p>
          <a:p>
            <a:pPr marL="0" indent="0">
              <a:buNone/>
            </a:pPr>
            <a:r>
              <a:rPr lang="en-IN" dirty="0"/>
              <a:t>iv. Old methods are replaced by new technology</a:t>
            </a:r>
          </a:p>
          <a:p>
            <a:pPr marL="0" indent="0">
              <a:buNone/>
            </a:pPr>
            <a:r>
              <a:rPr lang="en-IN" dirty="0"/>
              <a:t>v. Increase in exports</a:t>
            </a:r>
          </a:p>
          <a:p>
            <a:pPr marL="0" indent="0">
              <a:buNone/>
            </a:pPr>
            <a:r>
              <a:rPr lang="en-IN" dirty="0"/>
              <a:t>vi. Less dependent on other countries</a:t>
            </a:r>
          </a:p>
          <a:p>
            <a:pPr marL="0" indent="0">
              <a:buNone/>
            </a:pPr>
            <a:r>
              <a:rPr lang="en-IN" dirty="0"/>
              <a:t>vii. Increase in standard of </a:t>
            </a:r>
            <a:r>
              <a:rPr lang="en-IN" dirty="0" smtClean="0"/>
              <a:t>living</a:t>
            </a:r>
          </a:p>
          <a:p>
            <a:pPr marL="0" indent="0">
              <a:buNone/>
            </a:pPr>
            <a:r>
              <a:rPr lang="en-IN" dirty="0"/>
              <a:t>viii. Increase in per capita income</a:t>
            </a:r>
          </a:p>
          <a:p>
            <a:pPr marL="0" indent="0">
              <a:buNone/>
            </a:pPr>
            <a:r>
              <a:rPr lang="en-IN" dirty="0"/>
              <a:t>ix. Development of </a:t>
            </a:r>
            <a:r>
              <a:rPr lang="en-IN"/>
              <a:t>new </a:t>
            </a:r>
            <a:r>
              <a:rPr lang="en-IN" smtClean="0"/>
              <a:t>sectors</a:t>
            </a:r>
            <a:endParaRPr lang="en-IN" dirty="0"/>
          </a:p>
        </p:txBody>
      </p:sp>
    </p:spTree>
    <p:extLst>
      <p:ext uri="{BB962C8B-B14F-4D97-AF65-F5344CB8AC3E}">
        <p14:creationId xmlns:p14="http://schemas.microsoft.com/office/powerpoint/2010/main" val="16321189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STAGE-V : THE AGE OF MASS CONSUMPTION</a:t>
            </a:r>
          </a:p>
        </p:txBody>
      </p:sp>
      <p:sp>
        <p:nvSpPr>
          <p:cNvPr id="3" name="Content Placeholder 2"/>
          <p:cNvSpPr>
            <a:spLocks noGrp="1"/>
          </p:cNvSpPr>
          <p:nvPr>
            <p:ph idx="1"/>
          </p:nvPr>
        </p:nvSpPr>
        <p:spPr>
          <a:xfrm>
            <a:off x="243840" y="1825624"/>
            <a:ext cx="11658600" cy="4864735"/>
          </a:xfrm>
        </p:spPr>
        <p:txBody>
          <a:bodyPr>
            <a:normAutofit/>
          </a:bodyPr>
          <a:lstStyle/>
          <a:p>
            <a:pPr marL="0" indent="0" algn="just">
              <a:buNone/>
            </a:pPr>
            <a:r>
              <a:rPr lang="en-IN" sz="4000" dirty="0"/>
              <a:t>A society approaches maturity. The economy shifts from production of heavy industry, such as steel and energy, to consumer goods, like motor vehicles arid refrigerators.</a:t>
            </a:r>
          </a:p>
        </p:txBody>
      </p:sp>
    </p:spTree>
    <p:extLst>
      <p:ext uri="{BB962C8B-B14F-4D97-AF65-F5344CB8AC3E}">
        <p14:creationId xmlns:p14="http://schemas.microsoft.com/office/powerpoint/2010/main" val="17384151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STAGE-V : THE AGE OF MASS CONSUMPTION</a:t>
            </a:r>
          </a:p>
        </p:txBody>
      </p:sp>
      <p:sp>
        <p:nvSpPr>
          <p:cNvPr id="3" name="Content Placeholder 2"/>
          <p:cNvSpPr>
            <a:spLocks noGrp="1"/>
          </p:cNvSpPr>
          <p:nvPr>
            <p:ph idx="1"/>
          </p:nvPr>
        </p:nvSpPr>
        <p:spPr>
          <a:xfrm>
            <a:off x="243840" y="1825624"/>
            <a:ext cx="11658600" cy="4864735"/>
          </a:xfrm>
        </p:spPr>
        <p:txBody>
          <a:bodyPr>
            <a:normAutofit fontScale="92500" lnSpcReduction="10000"/>
          </a:bodyPr>
          <a:lstStyle/>
          <a:p>
            <a:pPr marL="0" indent="0">
              <a:buNone/>
            </a:pPr>
            <a:r>
              <a:rPr lang="en-IN" dirty="0" err="1"/>
              <a:t>i</a:t>
            </a:r>
            <a:r>
              <a:rPr lang="en-IN" dirty="0"/>
              <a:t>. Attention shifts from problems of production to problems of consumption;</a:t>
            </a:r>
          </a:p>
          <a:p>
            <a:pPr marL="0" indent="0">
              <a:buNone/>
            </a:pPr>
            <a:r>
              <a:rPr lang="en-IN" dirty="0"/>
              <a:t>ii. Consumption of comforts and luxuries increase.</a:t>
            </a:r>
          </a:p>
          <a:p>
            <a:pPr marL="0" indent="0">
              <a:buNone/>
            </a:pPr>
            <a:r>
              <a:rPr lang="en-IN" dirty="0"/>
              <a:t>iii. Rate of investment rises above 20% of National Income</a:t>
            </a:r>
          </a:p>
          <a:p>
            <a:pPr marL="0" indent="0">
              <a:buNone/>
            </a:pPr>
            <a:r>
              <a:rPr lang="en-IN" dirty="0"/>
              <a:t>iv. Society assumes the role of a welfare </a:t>
            </a:r>
            <a:r>
              <a:rPr lang="en-IN" dirty="0" smtClean="0"/>
              <a:t>state</a:t>
            </a:r>
            <a:endParaRPr lang="en-IN" dirty="0"/>
          </a:p>
          <a:p>
            <a:pPr marL="0" indent="0">
              <a:buNone/>
            </a:pPr>
            <a:r>
              <a:rPr lang="en-IN" dirty="0"/>
              <a:t>v. Migration of population from village to cities</a:t>
            </a:r>
          </a:p>
          <a:p>
            <a:pPr marL="0" indent="0">
              <a:buNone/>
            </a:pPr>
            <a:r>
              <a:rPr lang="en-IN" dirty="0"/>
              <a:t>vi. Increase in financial security</a:t>
            </a:r>
          </a:p>
          <a:p>
            <a:pPr marL="0" indent="0">
              <a:buNone/>
            </a:pPr>
            <a:r>
              <a:rPr lang="en-IN" dirty="0"/>
              <a:t>vii. More employment </a:t>
            </a:r>
            <a:r>
              <a:rPr lang="en-IN" dirty="0" smtClean="0"/>
              <a:t>opportunity</a:t>
            </a:r>
          </a:p>
          <a:p>
            <a:pPr marL="0" indent="0">
              <a:buNone/>
            </a:pPr>
            <a:r>
              <a:rPr lang="en-IN" dirty="0"/>
              <a:t>viii. Extensive use of durable consumer goods like automobiles and household instruments</a:t>
            </a:r>
          </a:p>
          <a:p>
            <a:pPr marL="0" indent="0">
              <a:buNone/>
            </a:pPr>
            <a:r>
              <a:rPr lang="en-IN" dirty="0"/>
              <a:t>ix. Progressive and prosperous society in which “hunger is something one reads about and poverty a memory”</a:t>
            </a:r>
          </a:p>
        </p:txBody>
      </p:sp>
    </p:spTree>
    <p:extLst>
      <p:ext uri="{BB962C8B-B14F-4D97-AF65-F5344CB8AC3E}">
        <p14:creationId xmlns:p14="http://schemas.microsoft.com/office/powerpoint/2010/main" val="1882468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98120"/>
            <a:ext cx="11536680" cy="6492240"/>
          </a:xfrm>
        </p:spPr>
        <p:txBody>
          <a:bodyPr>
            <a:normAutofit/>
          </a:bodyPr>
          <a:lstStyle/>
          <a:p>
            <a:pPr marL="0" indent="0" algn="just">
              <a:buNone/>
            </a:pPr>
            <a:r>
              <a:rPr lang="en-IN" sz="3600" dirty="0"/>
              <a:t>According to </a:t>
            </a:r>
            <a:r>
              <a:rPr lang="en-IN" sz="3600" dirty="0" err="1"/>
              <a:t>Rostow's</a:t>
            </a:r>
            <a:r>
              <a:rPr lang="en-IN" sz="3600" dirty="0"/>
              <a:t> model, each country is in one of these five stages of development.</a:t>
            </a:r>
          </a:p>
          <a:p>
            <a:pPr marL="0" indent="0" algn="just">
              <a:buNone/>
            </a:pPr>
            <a:r>
              <a:rPr lang="en-IN" sz="3600" dirty="0"/>
              <a:t>• More developed countries are in stage 4 or 5;</a:t>
            </a:r>
          </a:p>
          <a:p>
            <a:pPr marL="0" indent="0" algn="just">
              <a:buNone/>
            </a:pPr>
            <a:r>
              <a:rPr lang="en-IN" sz="3600" dirty="0"/>
              <a:t>• less developed ones are in one of the three earlier stages.</a:t>
            </a:r>
          </a:p>
          <a:p>
            <a:pPr marL="0" indent="0" algn="just">
              <a:buNone/>
            </a:pPr>
            <a:r>
              <a:rPr lang="en-IN" sz="3600" dirty="0"/>
              <a:t>• The model also asserts that today's developed </a:t>
            </a:r>
            <a:r>
              <a:rPr lang="en-IN" sz="3600" dirty="0" smtClean="0"/>
              <a:t>countries like USA </a:t>
            </a:r>
            <a:r>
              <a:rPr lang="en-IN" sz="3600" dirty="0"/>
              <a:t>have already passed through the early stages</a:t>
            </a:r>
            <a:r>
              <a:rPr lang="en-IN" sz="3600" dirty="0" smtClean="0"/>
              <a:t>.</a:t>
            </a:r>
          </a:p>
          <a:p>
            <a:pPr marL="0" indent="0" algn="just">
              <a:buNone/>
            </a:pPr>
            <a:r>
              <a:rPr lang="en-IN" sz="3600" dirty="0" smtClean="0"/>
              <a:t>Merits</a:t>
            </a:r>
            <a:endParaRPr lang="en-IN" sz="3600" dirty="0"/>
          </a:p>
          <a:p>
            <a:pPr marL="0" indent="0" algn="just">
              <a:buNone/>
            </a:pPr>
            <a:r>
              <a:rPr lang="en-IN" sz="3600" dirty="0" err="1"/>
              <a:t>Rostow</a:t>
            </a:r>
            <a:r>
              <a:rPr lang="en-IN" sz="3600" dirty="0"/>
              <a:t> based his model on studies of many countries and their economic and social history. His ideas provide a useful framework against which to consider the current or past state of o nation's economic and social standing.</a:t>
            </a:r>
          </a:p>
        </p:txBody>
      </p:sp>
    </p:spTree>
    <p:extLst>
      <p:ext uri="{BB962C8B-B14F-4D97-AF65-F5344CB8AC3E}">
        <p14:creationId xmlns:p14="http://schemas.microsoft.com/office/powerpoint/2010/main" val="1724277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
            <a:ext cx="10515600" cy="853440"/>
          </a:xfrm>
        </p:spPr>
        <p:txBody>
          <a:bodyPr/>
          <a:lstStyle/>
          <a:p>
            <a:r>
              <a:rPr lang="en-IN" dirty="0" smtClean="0"/>
              <a:t>Criticism </a:t>
            </a:r>
            <a:endParaRPr lang="en-IN" dirty="0"/>
          </a:p>
        </p:txBody>
      </p:sp>
      <p:sp>
        <p:nvSpPr>
          <p:cNvPr id="3" name="Content Placeholder 2"/>
          <p:cNvSpPr>
            <a:spLocks noGrp="1"/>
          </p:cNvSpPr>
          <p:nvPr>
            <p:ph idx="1"/>
          </p:nvPr>
        </p:nvSpPr>
        <p:spPr>
          <a:xfrm>
            <a:off x="167640" y="914400"/>
            <a:ext cx="11841480" cy="5791199"/>
          </a:xfrm>
        </p:spPr>
        <p:txBody>
          <a:bodyPr>
            <a:normAutofit/>
          </a:bodyPr>
          <a:lstStyle/>
          <a:p>
            <a:r>
              <a:rPr lang="en-IN" dirty="0" err="1"/>
              <a:t>i</a:t>
            </a:r>
            <a:r>
              <a:rPr lang="en-IN" dirty="0"/>
              <a:t>. A number of </a:t>
            </a:r>
            <a:r>
              <a:rPr lang="en-IN" dirty="0" smtClean="0"/>
              <a:t>nations </a:t>
            </a:r>
            <a:r>
              <a:rPr lang="en-IN" dirty="0"/>
              <a:t>such as USA, Canada, New Zealand were born free </a:t>
            </a:r>
            <a:r>
              <a:rPr lang="en-IN" dirty="0" smtClean="0"/>
              <a:t>from </a:t>
            </a:r>
            <a:r>
              <a:rPr lang="en-IN" dirty="0"/>
              <a:t>traditional societies and they </a:t>
            </a:r>
            <a:r>
              <a:rPr lang="en-IN" dirty="0" smtClean="0"/>
              <a:t>derived </a:t>
            </a:r>
            <a:r>
              <a:rPr lang="en-IN" dirty="0"/>
              <a:t>pre-conditions from Britain, which was already advanced;</a:t>
            </a:r>
          </a:p>
          <a:p>
            <a:r>
              <a:rPr lang="en-IN" dirty="0"/>
              <a:t>ii. Pre-condition is not necessary before take-off to come, The development in agriculture continues in the take-off stage too;</a:t>
            </a:r>
          </a:p>
          <a:p>
            <a:r>
              <a:rPr lang="en-IN" dirty="0"/>
              <a:t>iii. it does not define major specific criteria to measure a nation's performance or place it in any one of the five stages shown in the model (such as the level of earnings or proportion of workers in various sectors);</a:t>
            </a:r>
          </a:p>
          <a:p>
            <a:r>
              <a:rPr lang="en-IN" dirty="0"/>
              <a:t>iv. the stages themselves may be said not to exist separately from each other (the 'drive to maturity' for example can, in fact, coincide with an age of 'high mass consumption’)</a:t>
            </a:r>
          </a:p>
          <a:p>
            <a:r>
              <a:rPr lang="en-IN" dirty="0"/>
              <a:t>v. the degree of investment suggested by </a:t>
            </a:r>
            <a:r>
              <a:rPr lang="en-IN" dirty="0" err="1"/>
              <a:t>Rostow</a:t>
            </a:r>
            <a:r>
              <a:rPr lang="en-IN" dirty="0"/>
              <a:t> at the 'take-off stage was not in fact present in the histories of the developed nations of today.</a:t>
            </a:r>
          </a:p>
        </p:txBody>
      </p:sp>
    </p:spTree>
    <p:extLst>
      <p:ext uri="{BB962C8B-B14F-4D97-AF65-F5344CB8AC3E}">
        <p14:creationId xmlns:p14="http://schemas.microsoft.com/office/powerpoint/2010/main" val="138333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 y="228600"/>
            <a:ext cx="11841480" cy="6629399"/>
          </a:xfrm>
        </p:spPr>
        <p:txBody>
          <a:bodyPr/>
          <a:lstStyle/>
          <a:p>
            <a:pPr marL="0" indent="0" algn="ctr">
              <a:buNone/>
            </a:pPr>
            <a:endParaRPr lang="en-IN" sz="4800" b="1" dirty="0" smtClean="0"/>
          </a:p>
          <a:p>
            <a:pPr marL="0" indent="0" algn="ctr">
              <a:buNone/>
            </a:pPr>
            <a:r>
              <a:rPr lang="en-IN" sz="4800" b="1" dirty="0" smtClean="0"/>
              <a:t>Process of Capital </a:t>
            </a:r>
            <a:r>
              <a:rPr lang="en-IN" sz="4800" b="1" dirty="0" err="1" smtClean="0"/>
              <a:t>Accumulatiom</a:t>
            </a:r>
            <a:endParaRPr lang="en-IN" sz="4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3817"/>
            <a:ext cx="4248151" cy="23789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946" y="2353817"/>
            <a:ext cx="3474720" cy="2178030"/>
          </a:xfrm>
          <a:prstGeom prst="rect">
            <a:avLst/>
          </a:prstGeom>
        </p:spPr>
      </p:pic>
      <p:pic>
        <p:nvPicPr>
          <p:cNvPr id="7" name="Picture 6"/>
          <p:cNvPicPr>
            <a:picLocks noChangeAspect="1"/>
          </p:cNvPicPr>
          <p:nvPr/>
        </p:nvPicPr>
        <p:blipFill>
          <a:blip r:embed="rId4"/>
          <a:stretch>
            <a:fillRect/>
          </a:stretch>
        </p:blipFill>
        <p:spPr>
          <a:xfrm>
            <a:off x="8580120" y="2353817"/>
            <a:ext cx="3429000" cy="2158137"/>
          </a:xfrm>
          <a:prstGeom prst="rect">
            <a:avLst/>
          </a:prstGeom>
        </p:spPr>
      </p:pic>
      <p:sp>
        <p:nvSpPr>
          <p:cNvPr id="10" name="Notched Right Arrow 9"/>
          <p:cNvSpPr/>
          <p:nvPr/>
        </p:nvSpPr>
        <p:spPr>
          <a:xfrm>
            <a:off x="3870960" y="3291840"/>
            <a:ext cx="641986" cy="4724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Notched Right Arrow 10"/>
          <p:cNvSpPr/>
          <p:nvPr/>
        </p:nvSpPr>
        <p:spPr>
          <a:xfrm>
            <a:off x="7987666" y="3291840"/>
            <a:ext cx="641986" cy="4724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5811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 y="167640"/>
            <a:ext cx="11856720" cy="6507480"/>
          </a:xfrm>
        </p:spPr>
        <p:txBody>
          <a:bodyPr>
            <a:noAutofit/>
          </a:bodyPr>
          <a:lstStyle/>
          <a:p>
            <a:pPr algn="just"/>
            <a:r>
              <a:rPr lang="en-IN" sz="4000" dirty="0"/>
              <a:t>I</a:t>
            </a:r>
            <a:r>
              <a:rPr lang="en-IN" sz="4000" dirty="0" smtClean="0"/>
              <a:t>nvestment is made to earn profits</a:t>
            </a:r>
          </a:p>
          <a:p>
            <a:pPr algn="just"/>
            <a:r>
              <a:rPr lang="en-IN" sz="4000" dirty="0"/>
              <a:t>P</a:t>
            </a:r>
            <a:r>
              <a:rPr lang="en-IN" sz="4000" dirty="0" smtClean="0"/>
              <a:t>rofits tend to fall with economic progress when the rate of capital accumulation increases</a:t>
            </a:r>
          </a:p>
          <a:p>
            <a:pPr algn="just"/>
            <a:r>
              <a:rPr lang="en-IN" sz="4000" dirty="0"/>
              <a:t>E</a:t>
            </a:r>
            <a:r>
              <a:rPr lang="en-IN" sz="4000" dirty="0" smtClean="0"/>
              <a:t>ven with the fall in the rate of interest there is increase in capital accumulation and economic progress</a:t>
            </a:r>
          </a:p>
          <a:p>
            <a:pPr algn="just"/>
            <a:r>
              <a:rPr lang="en-IN" sz="4000" dirty="0" smtClean="0"/>
              <a:t>Agents of Growth</a:t>
            </a:r>
          </a:p>
          <a:p>
            <a:pPr lvl="1" algn="just"/>
            <a:r>
              <a:rPr lang="en-IN" sz="3600" dirty="0" smtClean="0"/>
              <a:t>Farmers</a:t>
            </a:r>
          </a:p>
          <a:p>
            <a:pPr lvl="1" algn="just"/>
            <a:r>
              <a:rPr lang="en-IN" sz="3600" dirty="0" smtClean="0"/>
              <a:t>Producers</a:t>
            </a:r>
          </a:p>
          <a:p>
            <a:pPr lvl="1" algn="just"/>
            <a:r>
              <a:rPr lang="en-IN" sz="3600" dirty="0" smtClean="0"/>
              <a:t>Business Men</a:t>
            </a:r>
            <a:endParaRPr lang="en-IN" sz="4000" dirty="0"/>
          </a:p>
          <a:p>
            <a:pPr algn="just"/>
            <a:r>
              <a:rPr lang="en-IN" sz="4000" dirty="0" smtClean="0"/>
              <a:t>Shortage of natural resources stops growth</a:t>
            </a:r>
          </a:p>
        </p:txBody>
      </p:sp>
    </p:spTree>
    <p:extLst>
      <p:ext uri="{BB962C8B-B14F-4D97-AF65-F5344CB8AC3E}">
        <p14:creationId xmlns:p14="http://schemas.microsoft.com/office/powerpoint/2010/main" val="512499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4955</Words>
  <Application>Microsoft Office PowerPoint</Application>
  <PresentationFormat>Widescreen</PresentationFormat>
  <Paragraphs>330</Paragraphs>
  <Slides>75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Calibri Light</vt:lpstr>
      <vt:lpstr>Office Theme</vt:lpstr>
      <vt:lpstr>ECONOMICS OF GROWTH AND DEVELOPMENT</vt:lpstr>
      <vt:lpstr>Classical School of Economic Thought</vt:lpstr>
      <vt:lpstr>In this Unit</vt:lpstr>
      <vt:lpstr>ADAM SMITH’S THEORY OF ECONOMIC DEVELOPMENT</vt:lpstr>
      <vt:lpstr>PowerPoint Presentation</vt:lpstr>
      <vt:lpstr>ASSUMPTIONS</vt:lpstr>
      <vt:lpstr>Main Features of Adam Smith’s Model</vt:lpstr>
      <vt:lpstr>PowerPoint Presentation</vt:lpstr>
      <vt:lpstr>PowerPoint Presentation</vt:lpstr>
      <vt:lpstr>A Critical Appraisal </vt:lpstr>
      <vt:lpstr>RICARDIAN THEORY OF ECONOMIC DEVELOPMENT </vt:lpstr>
      <vt:lpstr>David Ricardo (British Economist &amp; Politician) 1772-1823  The Principles of Political Economy and Taxation 1817 </vt:lpstr>
      <vt:lpstr>Assumptions</vt:lpstr>
      <vt:lpstr>Law of Diminishing Returns</vt:lpstr>
      <vt:lpstr>PowerPoint Presentation</vt:lpstr>
      <vt:lpstr>Main Features </vt:lpstr>
      <vt:lpstr>Rent, Profit and Wages</vt:lpstr>
      <vt:lpstr>Capital Accumulation</vt:lpstr>
      <vt:lpstr>PowerPoint Presentation</vt:lpstr>
      <vt:lpstr>PowerPoint Presentation</vt:lpstr>
      <vt:lpstr>PowerPoint Presentation</vt:lpstr>
      <vt:lpstr>PowerPoint Presentation</vt:lpstr>
      <vt:lpstr>PowerPoint Presentation</vt:lpstr>
      <vt:lpstr>Stationary State: </vt:lpstr>
      <vt:lpstr>Critical Appraisal</vt:lpstr>
      <vt:lpstr>PowerPoint Presentation</vt:lpstr>
      <vt:lpstr>Expected exam questions</vt:lpstr>
      <vt:lpstr>MALTHUSIAN THEORY OF ECONOMIC DEVELOPMENT</vt:lpstr>
      <vt:lpstr>Thomas Robert Malthus (British Economist) 1766-1834</vt:lpstr>
      <vt:lpstr>Population and Economic Growth</vt:lpstr>
      <vt:lpstr>Effective Demand </vt:lpstr>
      <vt:lpstr>PowerPoint Presentation</vt:lpstr>
      <vt:lpstr>Role of Capital</vt:lpstr>
      <vt:lpstr>Structural Change leads to Economic Development</vt:lpstr>
      <vt:lpstr>PowerPoint Presentation</vt:lpstr>
      <vt:lpstr>A Critical Appraisal</vt:lpstr>
      <vt:lpstr>J.S. MILL’S THEORY OF ECONOMIC DEVELOPMENT </vt:lpstr>
      <vt:lpstr>John Stuart Mill  English philosopher, political economist, Member of Parliament and civil servant.  (1806-1873) Also Called Neo Malthusian  Famous Book  Principles of Political Economy 1848  </vt:lpstr>
      <vt:lpstr>Mill’s Coherent Exposition of the Growth Process</vt:lpstr>
      <vt:lpstr>Population and Working Force</vt:lpstr>
      <vt:lpstr>He went further ahead to question:</vt:lpstr>
      <vt:lpstr>Investment and Technology</vt:lpstr>
      <vt:lpstr>Business Cycles</vt:lpstr>
      <vt:lpstr>The Stages of and Limits to Growth</vt:lpstr>
      <vt:lpstr>Karl Heinrich Marx (1818-1883)</vt:lpstr>
      <vt:lpstr> MARXIAN THEORY OF ECONOMIC DEVELOPMENT  </vt:lpstr>
      <vt:lpstr>Organic Composition of Capital, and Surplus Value </vt:lpstr>
      <vt:lpstr>Declining Rate of Profit</vt:lpstr>
      <vt:lpstr>Increasing Rate of Exploitation </vt:lpstr>
      <vt:lpstr>PowerPoint Presentation</vt:lpstr>
      <vt:lpstr>A Critical Appraisal </vt:lpstr>
      <vt:lpstr>PowerPoint Presentation</vt:lpstr>
      <vt:lpstr>PowerPoint Presentation</vt:lpstr>
      <vt:lpstr>PowerPoint Presentation</vt:lpstr>
      <vt:lpstr>PowerPoint Presentation</vt:lpstr>
      <vt:lpstr>PowerPoint Presentation</vt:lpstr>
      <vt:lpstr>John Maynard Keynes (1883-1946),   English economist,  The General Theory of Employment, Interest and Money (1936)</vt:lpstr>
      <vt:lpstr>Keynes view on Development</vt:lpstr>
      <vt:lpstr>PowerPoint Presentation</vt:lpstr>
      <vt:lpstr>Assumptions</vt:lpstr>
      <vt:lpstr>Rostow’s Model of Economic Growth</vt:lpstr>
      <vt:lpstr>PowerPoint Presentation</vt:lpstr>
      <vt:lpstr>PowerPoint Presentation</vt:lpstr>
      <vt:lpstr>STAGE-I : THE TRADITIONAL SOCIETY</vt:lpstr>
      <vt:lpstr>STAGE-I : THE TRADITIONAL SOCIETY</vt:lpstr>
      <vt:lpstr>STAGE-II: THE PRECONDITIONS FOR TAKE-OFF</vt:lpstr>
      <vt:lpstr>STAGE-II: THE PRECONDITIONS FOR TAKE-OFF</vt:lpstr>
      <vt:lpstr>STAGE-III : THE TAKE-OFF STAGE</vt:lpstr>
      <vt:lpstr>STAGE-III : THE TAKE-OFF STAGE</vt:lpstr>
      <vt:lpstr>STAGE-IV : THE DRIVE TO MATURITY</vt:lpstr>
      <vt:lpstr>STAGE-IV : THE DRIVE TO MATURITY</vt:lpstr>
      <vt:lpstr>STAGE-V : THE AGE OF MASS CONSUMPTION</vt:lpstr>
      <vt:lpstr>STAGE-V : THE AGE OF MASS CONSUMPTION</vt:lpstr>
      <vt:lpstr>PowerPoint Presentation</vt:lpstr>
      <vt:lpstr>Criticism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GROWTH AND DEVELOPMENT</dc:title>
  <dc:creator>Arsath Ali</dc:creator>
  <cp:lastModifiedBy>Staff</cp:lastModifiedBy>
  <cp:revision>4</cp:revision>
  <dcterms:created xsi:type="dcterms:W3CDTF">2022-11-08T18:35:54Z</dcterms:created>
  <dcterms:modified xsi:type="dcterms:W3CDTF">2024-07-23T12:32:11Z</dcterms:modified>
</cp:coreProperties>
</file>