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66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488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332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5903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8665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590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253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793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3339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443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5638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8E8F6-955D-4956-85AC-4732492BDD59}" type="datetimeFigureOut">
              <a:rPr lang="en-IN" smtClean="0"/>
              <a:t>21-04-2022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669B3-6326-4D2F-B20C-D71BB402D2E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0305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858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Algerian" panose="04020705040A02060702" pitchFamily="82" charset="0"/>
              </a:rPr>
              <a:t>Rotavirus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32105"/>
            <a:ext cx="9144000" cy="3384134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Class: 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M.Sc.,Microbiology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BY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A.Swedha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Assistant Professor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Department of Microbiology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Jamal Mohamed College(Autonomous)</a:t>
            </a:r>
          </a:p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	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Trichy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731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23842"/>
            <a:ext cx="10515600" cy="6016239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US" b="1" u="sng" dirty="0"/>
              <a:t>Treatment:</a:t>
            </a:r>
            <a:endParaRPr lang="en-US" b="1" dirty="0"/>
          </a:p>
          <a:p>
            <a:pPr fontAlgn="base"/>
            <a:r>
              <a:rPr lang="en-US" dirty="0"/>
              <a:t>Oral rehydration</a:t>
            </a:r>
          </a:p>
          <a:p>
            <a:pPr fontAlgn="base"/>
            <a:r>
              <a:rPr lang="en-US" dirty="0"/>
              <a:t>Other supportive rehydration therapy to control loss of water and electrolytes</a:t>
            </a:r>
          </a:p>
          <a:p>
            <a:pPr fontAlgn="base"/>
            <a:r>
              <a:rPr lang="en-US" dirty="0"/>
              <a:t>Vaccine: Two Oral rotavirus vaccines are currently licensed for use in infants</a:t>
            </a:r>
          </a:p>
          <a:p>
            <a:pPr lvl="1" fontAlgn="base"/>
            <a:r>
              <a:rPr lang="en-US" dirty="0" err="1"/>
              <a:t>RotaTeq</a:t>
            </a:r>
            <a:r>
              <a:rPr lang="en-US" dirty="0"/>
              <a:t>® (RV5) is given in 3 doses at ages 2 months, 4 months, and 6 months</a:t>
            </a:r>
          </a:p>
          <a:p>
            <a:pPr lvl="1" fontAlgn="base"/>
            <a:r>
              <a:rPr lang="en-US" dirty="0" err="1"/>
              <a:t>Rotarix</a:t>
            </a:r>
            <a:r>
              <a:rPr lang="en-US" dirty="0"/>
              <a:t>® (RV1) is given in 2 doses at ages 2 months and 4 months</a:t>
            </a:r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b="1" u="sng" dirty="0"/>
              <a:t>Prevention and control:</a:t>
            </a:r>
            <a:endParaRPr lang="en-US" b="1" dirty="0"/>
          </a:p>
          <a:p>
            <a:pPr fontAlgn="base"/>
            <a:r>
              <a:rPr lang="en-US" dirty="0"/>
              <a:t>Sanitation</a:t>
            </a:r>
          </a:p>
          <a:p>
            <a:pPr fontAlgn="base"/>
            <a:r>
              <a:rPr lang="en-US" dirty="0"/>
              <a:t>Waste water treatment</a:t>
            </a:r>
          </a:p>
          <a:p>
            <a:pPr fontAlgn="base"/>
            <a:r>
              <a:rPr lang="en-US" dirty="0"/>
              <a:t>Health professional should wash their hands with soap and water before and after patient contact.</a:t>
            </a:r>
          </a:p>
          <a:p>
            <a:pPr fontAlgn="base"/>
            <a:r>
              <a:rPr lang="en-US" dirty="0"/>
              <a:t> 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7137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838200" y="136734"/>
            <a:ext cx="10515600" cy="6040230"/>
          </a:xfrm>
        </p:spPr>
        <p:txBody>
          <a:bodyPr>
            <a:normAutofit fontScale="825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29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Rotavirus-Classification</a:t>
            </a:r>
            <a:r>
              <a:rPr lang="en-US" sz="2900" b="1" dirty="0">
                <a:solidFill>
                  <a:srgbClr val="FF0000"/>
                </a:solidFill>
                <a:latin typeface="Algerian" panose="04020705040A02060702" pitchFamily="82" charset="0"/>
              </a:rPr>
              <a:t>, Structure composition and Properties, Replication, Mode of Transmission, Pathogenesis, Clinical symptoms, laboratory diagnosis, Treatment, Prevention and </a:t>
            </a:r>
            <a:r>
              <a:rPr lang="en-US" sz="2900" b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Control</a:t>
            </a:r>
          </a:p>
          <a:p>
            <a:pPr algn="ctr"/>
            <a:endParaRPr lang="en-US" sz="2900" b="1" u="sng" dirty="0">
              <a:solidFill>
                <a:srgbClr val="FF0000"/>
              </a:solidFill>
              <a:latin typeface="Algerian" panose="04020705040A02060702" pitchFamily="82" charset="0"/>
            </a:endParaRPr>
          </a:p>
          <a:p>
            <a:pPr fontAlgn="base"/>
            <a:r>
              <a:rPr lang="en-US" sz="2900" b="1" dirty="0"/>
              <a:t>Rotavirus</a:t>
            </a:r>
          </a:p>
          <a:p>
            <a:pPr fontAlgn="base"/>
            <a:r>
              <a:rPr lang="en-US" sz="2900" dirty="0"/>
              <a:t>Family: </a:t>
            </a:r>
            <a:r>
              <a:rPr lang="en-US" sz="2900" dirty="0" err="1"/>
              <a:t>Reoviridae</a:t>
            </a:r>
            <a:endParaRPr lang="en-US" sz="2900" dirty="0"/>
          </a:p>
          <a:p>
            <a:pPr fontAlgn="base"/>
            <a:r>
              <a:rPr lang="en-US" sz="2900" dirty="0"/>
              <a:t>Genus: Rotavirus</a:t>
            </a:r>
          </a:p>
          <a:p>
            <a:pPr fontAlgn="base"/>
            <a:r>
              <a:rPr lang="en-US" sz="2900" b="1" u="sng" dirty="0"/>
              <a:t>Classification of Rotavirus:</a:t>
            </a:r>
            <a:endParaRPr lang="en-US" sz="2900" b="1" dirty="0"/>
          </a:p>
          <a:p>
            <a:pPr fontAlgn="base"/>
            <a:r>
              <a:rPr lang="en-US" sz="2900" dirty="0"/>
              <a:t>Classified into seven distinct groups (A to G) based on structural antigen VP6.</a:t>
            </a:r>
          </a:p>
          <a:p>
            <a:pPr fontAlgn="base"/>
            <a:r>
              <a:rPr lang="en-US" sz="2900" dirty="0"/>
              <a:t>Group A, B, and C Rotaviruses are found in Human infection as well as animal infection</a:t>
            </a:r>
          </a:p>
          <a:p>
            <a:pPr fontAlgn="base"/>
            <a:r>
              <a:rPr lang="en-US" sz="2900" dirty="0"/>
              <a:t>Group A Rotaviruses are most frequent Human pathogen</a:t>
            </a:r>
          </a:p>
          <a:p>
            <a:pPr marL="0" indent="0">
              <a:buNone/>
            </a:pPr>
            <a:r>
              <a:rPr lang="en-US" sz="2900" b="1" dirty="0">
                <a:solidFill>
                  <a:srgbClr val="FF0000"/>
                </a:solidFill>
                <a:latin typeface="Algerian" panose="04020705040A02060702" pitchFamily="82" charset="0"/>
              </a:rPr>
              <a:t/>
            </a:r>
            <a:br>
              <a:rPr lang="en-US" sz="2900" b="1" dirty="0">
                <a:solidFill>
                  <a:srgbClr val="FF0000"/>
                </a:solidFill>
                <a:latin typeface="Algerian" panose="04020705040A02060702" pitchFamily="82" charset="0"/>
              </a:rPr>
            </a:br>
            <a:endParaRPr lang="en-IN" sz="2900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993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153823" y="470018"/>
            <a:ext cx="11776105" cy="5999147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en-US" b="1" u="sng" dirty="0"/>
              <a:t>Structure, composition and properties of Rotavirus</a:t>
            </a:r>
            <a:endParaRPr lang="en-US" b="1" dirty="0"/>
          </a:p>
          <a:p>
            <a:pPr marL="514350" indent="-514350" fontAlgn="base">
              <a:buAutoNum type="arabicPeriod"/>
            </a:pPr>
            <a:r>
              <a:rPr lang="en-US" b="1" dirty="0" smtClean="0"/>
              <a:t>Structure</a:t>
            </a:r>
          </a:p>
          <a:p>
            <a:pPr fontAlgn="base"/>
            <a:r>
              <a:rPr lang="en-US" dirty="0"/>
              <a:t>Characteristics </a:t>
            </a:r>
            <a:r>
              <a:rPr lang="en-US" b="1" dirty="0"/>
              <a:t>”wheel” </a:t>
            </a:r>
            <a:r>
              <a:rPr lang="en-US" dirty="0"/>
              <a:t>like appearance (Rota-means wheel)</a:t>
            </a:r>
          </a:p>
          <a:p>
            <a:pPr fontAlgn="base"/>
            <a:r>
              <a:rPr lang="en-US" b="1" dirty="0"/>
              <a:t>Size:</a:t>
            </a:r>
            <a:r>
              <a:rPr lang="en-US" dirty="0"/>
              <a:t> 65nm-100nm in diameter</a:t>
            </a:r>
          </a:p>
          <a:p>
            <a:pPr fontAlgn="base"/>
            <a:r>
              <a:rPr lang="en-US" b="1" dirty="0"/>
              <a:t>Shape:</a:t>
            </a:r>
            <a:r>
              <a:rPr lang="en-US" dirty="0"/>
              <a:t> Spherical shape</a:t>
            </a:r>
          </a:p>
          <a:p>
            <a:pPr fontAlgn="base"/>
            <a:r>
              <a:rPr lang="en-US" b="1" dirty="0"/>
              <a:t>Symmetry:</a:t>
            </a:r>
            <a:r>
              <a:rPr lang="en-US" dirty="0"/>
              <a:t> Icosahedral</a:t>
            </a:r>
          </a:p>
          <a:p>
            <a:pPr marL="0" indent="0" fontAlgn="base">
              <a:buNone/>
            </a:pPr>
            <a:r>
              <a:rPr lang="en-IN" b="1" dirty="0"/>
              <a:t>2. Genome composition:</a:t>
            </a:r>
          </a:p>
          <a:p>
            <a:pPr fontAlgn="base"/>
            <a:r>
              <a:rPr lang="en-IN" b="1" dirty="0"/>
              <a:t>Genome:</a:t>
            </a:r>
            <a:r>
              <a:rPr lang="en-IN" dirty="0"/>
              <a:t> 11 segments of </a:t>
            </a:r>
            <a:r>
              <a:rPr lang="en-IN" b="1" dirty="0"/>
              <a:t>double stranded RNA (ds RNA</a:t>
            </a:r>
            <a:r>
              <a:rPr lang="en-IN" dirty="0"/>
              <a:t> )</a:t>
            </a:r>
          </a:p>
          <a:p>
            <a:pPr fontAlgn="base"/>
            <a:r>
              <a:rPr lang="en-IN" b="1" dirty="0"/>
              <a:t>Protein:</a:t>
            </a:r>
            <a:r>
              <a:rPr lang="en-IN" dirty="0"/>
              <a:t> 6 structural protein (VP) and 6 Non-structural protein (NSP)</a:t>
            </a:r>
          </a:p>
          <a:p>
            <a:pPr fontAlgn="base"/>
            <a:r>
              <a:rPr lang="en-IN" b="1" dirty="0"/>
              <a:t>Envelope:</a:t>
            </a:r>
            <a:r>
              <a:rPr lang="en-IN" dirty="0"/>
              <a:t> Absent</a:t>
            </a:r>
          </a:p>
          <a:p>
            <a:pPr fontAlgn="base"/>
            <a:r>
              <a:rPr lang="en-IN" dirty="0"/>
              <a:t>Nucleic acid is surrounded by two layer of capsid- </a:t>
            </a:r>
            <a:r>
              <a:rPr lang="en-IN" b="1" dirty="0"/>
              <a:t>inner capsid (VP6)</a:t>
            </a:r>
            <a:r>
              <a:rPr lang="en-IN" dirty="0"/>
              <a:t> and </a:t>
            </a:r>
            <a:r>
              <a:rPr lang="en-IN" b="1" dirty="0"/>
              <a:t>outer capsid (VP7)</a:t>
            </a:r>
            <a:endParaRPr lang="en-IN" dirty="0"/>
          </a:p>
          <a:p>
            <a:pPr fontAlgn="base"/>
            <a:r>
              <a:rPr lang="en-IN" b="1" dirty="0"/>
              <a:t>VP4 </a:t>
            </a:r>
            <a:r>
              <a:rPr lang="en-IN" dirty="0"/>
              <a:t>is the spike protein, it is a cell surface receptor</a:t>
            </a:r>
          </a:p>
          <a:p>
            <a:pPr marL="0" indent="0" fontAlgn="base">
              <a:buNone/>
            </a:pPr>
            <a:endParaRPr lang="en-US" b="1" dirty="0"/>
          </a:p>
          <a:p>
            <a:endParaRPr lang="en-IN" dirty="0"/>
          </a:p>
        </p:txBody>
      </p:sp>
      <p:pic>
        <p:nvPicPr>
          <p:cNvPr id="9" name="Picture 2" descr="https://www.onlinebiologynotes.com/wp-content/uploads/2017/05/rota-virus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3604" y="1065049"/>
            <a:ext cx="3374488" cy="3874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232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290" y="282010"/>
            <a:ext cx="11212082" cy="6366617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IN" b="1" dirty="0"/>
              <a:t>3. Other properties</a:t>
            </a:r>
          </a:p>
          <a:p>
            <a:pPr fontAlgn="base"/>
            <a:r>
              <a:rPr lang="en-IN" b="1" dirty="0"/>
              <a:t>Replication:</a:t>
            </a:r>
            <a:r>
              <a:rPr lang="en-IN" dirty="0"/>
              <a:t> Occurs in cytoplasm of infected cell.</a:t>
            </a:r>
          </a:p>
          <a:p>
            <a:pPr fontAlgn="base"/>
            <a:r>
              <a:rPr lang="en-IN" dirty="0" err="1"/>
              <a:t>Rota</a:t>
            </a:r>
            <a:r>
              <a:rPr lang="en-IN" dirty="0"/>
              <a:t> virus contain an </a:t>
            </a:r>
            <a:r>
              <a:rPr lang="en-IN" b="1" dirty="0"/>
              <a:t>RNA-dependent RNA polymerase</a:t>
            </a:r>
            <a:r>
              <a:rPr lang="en-IN" dirty="0"/>
              <a:t> and other enzymes capable of producing capped RNA transcripts</a:t>
            </a:r>
          </a:p>
          <a:p>
            <a:pPr fontAlgn="base"/>
            <a:r>
              <a:rPr lang="en-IN" dirty="0" err="1"/>
              <a:t>Rota</a:t>
            </a:r>
            <a:r>
              <a:rPr lang="en-IN" dirty="0"/>
              <a:t> virus do not grow in cell line culture</a:t>
            </a:r>
          </a:p>
          <a:p>
            <a:pPr fontAlgn="base"/>
            <a:r>
              <a:rPr lang="en-IN" b="1" dirty="0"/>
              <a:t>Rotaviruses are inactivated by-</a:t>
            </a:r>
            <a:endParaRPr lang="en-IN" dirty="0"/>
          </a:p>
          <a:p>
            <a:pPr fontAlgn="base"/>
            <a:r>
              <a:rPr lang="en-IN" dirty="0"/>
              <a:t>Heating to 100°C</a:t>
            </a:r>
          </a:p>
          <a:p>
            <a:pPr fontAlgn="base"/>
            <a:r>
              <a:rPr lang="en-IN" dirty="0"/>
              <a:t>Treatment with acid (pH&lt;3),</a:t>
            </a:r>
          </a:p>
          <a:p>
            <a:pPr fontAlgn="base"/>
            <a:r>
              <a:rPr lang="en-IN" dirty="0" err="1"/>
              <a:t>Glutaraldehyde</a:t>
            </a:r>
            <a:r>
              <a:rPr lang="en-IN" dirty="0"/>
              <a:t> (3%),</a:t>
            </a:r>
          </a:p>
          <a:p>
            <a:pPr fontAlgn="base"/>
            <a:r>
              <a:rPr lang="en-IN" dirty="0"/>
              <a:t>Phenol,</a:t>
            </a:r>
          </a:p>
          <a:p>
            <a:pPr fontAlgn="base"/>
            <a:r>
              <a:rPr lang="en-IN" dirty="0"/>
              <a:t>Formalin,</a:t>
            </a:r>
          </a:p>
          <a:p>
            <a:pPr fontAlgn="base"/>
            <a:r>
              <a:rPr lang="en-IN" dirty="0"/>
              <a:t>Chlorine</a:t>
            </a:r>
          </a:p>
          <a:p>
            <a:pPr fontAlgn="base"/>
            <a:r>
              <a:rPr lang="en-IN" dirty="0"/>
              <a:t>Alcohol (70%)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030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473" y="282011"/>
            <a:ext cx="11229174" cy="6229884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IN" b="1" u="sng" dirty="0"/>
              <a:t>Replication of </a:t>
            </a:r>
            <a:r>
              <a:rPr lang="en-IN" b="1" u="sng" dirty="0" err="1"/>
              <a:t>Rota</a:t>
            </a:r>
            <a:r>
              <a:rPr lang="en-IN" b="1" u="sng" dirty="0"/>
              <a:t> virus:</a:t>
            </a:r>
            <a:endParaRPr lang="en-IN" b="1" dirty="0"/>
          </a:p>
          <a:p>
            <a:pPr fontAlgn="base"/>
            <a:r>
              <a:rPr lang="en-IN" dirty="0"/>
              <a:t>Attachment: by VP4 on cell surface receptor</a:t>
            </a:r>
          </a:p>
          <a:p>
            <a:pPr fontAlgn="base"/>
            <a:r>
              <a:rPr lang="en-IN" dirty="0"/>
              <a:t>Penetration: receptor mediated endocytosis</a:t>
            </a:r>
          </a:p>
          <a:p>
            <a:pPr fontAlgn="base"/>
            <a:r>
              <a:rPr lang="en-IN" dirty="0"/>
              <a:t>Un-coating in lysosome</a:t>
            </a:r>
          </a:p>
          <a:p>
            <a:pPr fontAlgn="base"/>
            <a:r>
              <a:rPr lang="en-IN" dirty="0"/>
              <a:t>Transcription is mediated by endogenous virus dependent RNA polymerase (transcriptase)</a:t>
            </a:r>
          </a:p>
          <a:p>
            <a:pPr fontAlgn="base"/>
            <a:r>
              <a:rPr lang="en-IN" dirty="0"/>
              <a:t>Translation to produce viral structural protein</a:t>
            </a:r>
          </a:p>
          <a:p>
            <a:pPr fontAlgn="base"/>
            <a:r>
              <a:rPr lang="en-IN" dirty="0"/>
              <a:t>Synthesis of full length transcript</a:t>
            </a:r>
          </a:p>
          <a:p>
            <a:pPr fontAlgn="base"/>
            <a:r>
              <a:rPr lang="en-IN" dirty="0"/>
              <a:t>Some of the full length transcript are </a:t>
            </a:r>
            <a:r>
              <a:rPr lang="en-IN" dirty="0" err="1"/>
              <a:t>encapsidate</a:t>
            </a:r>
            <a:endParaRPr lang="en-IN" dirty="0"/>
          </a:p>
          <a:p>
            <a:pPr fontAlgn="base"/>
            <a:r>
              <a:rPr lang="en-IN" dirty="0"/>
              <a:t>Synthesis of –</a:t>
            </a:r>
            <a:r>
              <a:rPr lang="en-IN" dirty="0" err="1"/>
              <a:t>ve</a:t>
            </a:r>
            <a:r>
              <a:rPr lang="en-IN" dirty="0"/>
              <a:t> sense RNA strand with capsid to form ds RNA</a:t>
            </a:r>
          </a:p>
          <a:p>
            <a:pPr fontAlgn="base"/>
            <a:r>
              <a:rPr lang="en-IN" dirty="0"/>
              <a:t>Formation of inner capsid</a:t>
            </a:r>
          </a:p>
          <a:p>
            <a:pPr fontAlgn="base"/>
            <a:r>
              <a:rPr lang="en-IN" dirty="0"/>
              <a:t>Morphogenesis: budding of single shelled virus into RER acquiring pseudo envelope</a:t>
            </a:r>
          </a:p>
          <a:p>
            <a:pPr fontAlgn="base"/>
            <a:r>
              <a:rPr lang="en-IN" dirty="0"/>
              <a:t>Removal of pseudo envelope and replaced by outer capsid in RER</a:t>
            </a:r>
          </a:p>
          <a:p>
            <a:pPr fontAlgn="base"/>
            <a:r>
              <a:rPr lang="en-IN" dirty="0"/>
              <a:t>Maturation</a:t>
            </a:r>
          </a:p>
          <a:p>
            <a:pPr fontAlgn="base"/>
            <a:r>
              <a:rPr lang="en-IN" dirty="0"/>
              <a:t>Cell </a:t>
            </a:r>
            <a:r>
              <a:rPr lang="en-IN" dirty="0" err="1"/>
              <a:t>lysis</a:t>
            </a:r>
            <a:r>
              <a:rPr lang="en-IN" dirty="0"/>
              <a:t> and Release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00245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onlinebiologynotes.com/wp-content/uploads/2017/05/replication-of-rotavir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506" y="256373"/>
            <a:ext cx="8998721" cy="599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9105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07" y="170916"/>
            <a:ext cx="10960693" cy="6443529"/>
          </a:xfrm>
        </p:spPr>
        <p:txBody>
          <a:bodyPr>
            <a:normAutofit fontScale="85000" lnSpcReduction="10000"/>
          </a:bodyPr>
          <a:lstStyle/>
          <a:p>
            <a:pPr fontAlgn="base"/>
            <a:r>
              <a:rPr lang="en-US" b="1" u="sng" dirty="0"/>
              <a:t>Mode of Transmission:</a:t>
            </a:r>
            <a:endParaRPr lang="en-US" b="1" dirty="0"/>
          </a:p>
          <a:p>
            <a:pPr fontAlgn="base"/>
            <a:r>
              <a:rPr lang="en-US" dirty="0"/>
              <a:t>Ingestion of contaminated food and water</a:t>
            </a:r>
          </a:p>
          <a:p>
            <a:pPr fontAlgn="base"/>
            <a:r>
              <a:rPr lang="en-US" dirty="0"/>
              <a:t>Directly from </a:t>
            </a:r>
            <a:r>
              <a:rPr lang="en-US" dirty="0" err="1"/>
              <a:t>faeces</a:t>
            </a:r>
            <a:r>
              <a:rPr lang="en-US" dirty="0"/>
              <a:t> contaminated fingers</a:t>
            </a:r>
          </a:p>
          <a:p>
            <a:pPr fontAlgn="base"/>
            <a:r>
              <a:rPr lang="en-US" dirty="0"/>
              <a:t>Occasionally by droplet infection</a:t>
            </a:r>
          </a:p>
          <a:p>
            <a:pPr fontAlgn="base"/>
            <a:r>
              <a:rPr lang="en-US" dirty="0"/>
              <a:t>Children below 5 years are mostly affected</a:t>
            </a:r>
          </a:p>
          <a:p>
            <a:pPr fontAlgn="base"/>
            <a:r>
              <a:rPr lang="en-US" dirty="0"/>
              <a:t>Adults are infected by contact with pediatric cases</a:t>
            </a:r>
          </a:p>
          <a:p>
            <a:pPr fontAlgn="base"/>
            <a:r>
              <a:rPr lang="en-US" b="1" dirty="0"/>
              <a:t>Incubation period:</a:t>
            </a:r>
            <a:r>
              <a:rPr lang="en-US" dirty="0"/>
              <a:t> 2-3 days</a:t>
            </a:r>
          </a:p>
          <a:p>
            <a:pPr fontAlgn="base"/>
            <a:r>
              <a:rPr lang="en-US" dirty="0"/>
              <a:t> </a:t>
            </a:r>
          </a:p>
          <a:p>
            <a:pPr fontAlgn="base"/>
            <a:r>
              <a:rPr lang="en-US" b="1" u="sng" dirty="0"/>
              <a:t>Pathogenesis:</a:t>
            </a:r>
            <a:endParaRPr lang="en-US" b="1" dirty="0"/>
          </a:p>
          <a:p>
            <a:pPr fontAlgn="base"/>
            <a:r>
              <a:rPr lang="en-US" dirty="0"/>
              <a:t>Rota virus replicates in enterocyte near the tip of villi destroying enterocytes</a:t>
            </a:r>
          </a:p>
          <a:p>
            <a:pPr fontAlgn="base"/>
            <a:r>
              <a:rPr lang="en-US" dirty="0"/>
              <a:t>Viral encoded toxin: early profuse, secretory diarrhea is caused by enterotoxin, NSP4.</a:t>
            </a:r>
          </a:p>
          <a:p>
            <a:pPr fontAlgn="base"/>
            <a:r>
              <a:rPr lang="en-US" dirty="0"/>
              <a:t>Disruption of intestinal epithelium due to virus replication</a:t>
            </a:r>
          </a:p>
          <a:p>
            <a:pPr fontAlgn="base"/>
            <a:r>
              <a:rPr lang="en-US" dirty="0"/>
              <a:t>Histologic changes of enterocytes that triggers enteric nervous system, intestinal secretion and immune response</a:t>
            </a:r>
          </a:p>
          <a:p>
            <a:pPr fontAlgn="base"/>
            <a:r>
              <a:rPr lang="en-US" dirty="0"/>
              <a:t>The acute infection and </a:t>
            </a:r>
            <a:r>
              <a:rPr lang="en-US" dirty="0" err="1"/>
              <a:t>diarrhoea</a:t>
            </a:r>
            <a:r>
              <a:rPr lang="en-US" dirty="0"/>
              <a:t> normally resolves within 7 days in </a:t>
            </a:r>
            <a:r>
              <a:rPr lang="en-US" dirty="0" err="1"/>
              <a:t>immunocompetent</a:t>
            </a:r>
            <a:r>
              <a:rPr lang="en-US" dirty="0"/>
              <a:t> hosts.</a:t>
            </a:r>
          </a:p>
          <a:p>
            <a:pPr marL="0" indent="0" fontAlgn="base"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71710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53" y="495656"/>
            <a:ext cx="11682101" cy="6101697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n-IN" b="1" u="sng" dirty="0"/>
              <a:t>Clinical symptoms:</a:t>
            </a:r>
            <a:endParaRPr lang="en-IN" b="1" dirty="0"/>
          </a:p>
          <a:p>
            <a:pPr fontAlgn="base"/>
            <a:r>
              <a:rPr lang="en-IN" b="1" dirty="0"/>
              <a:t>Local infection:</a:t>
            </a:r>
          </a:p>
          <a:p>
            <a:pPr fontAlgn="base"/>
            <a:r>
              <a:rPr lang="en-IN" dirty="0"/>
              <a:t>Acute Gastroenteritis, severe in case of infants aged 6-24 months.</a:t>
            </a:r>
          </a:p>
          <a:p>
            <a:pPr fontAlgn="base"/>
            <a:r>
              <a:rPr lang="en-IN" dirty="0"/>
              <a:t>Infected Infants are unable to digest milk due to lactase deficiency caused by destruction of enterocytes</a:t>
            </a:r>
          </a:p>
          <a:p>
            <a:pPr fontAlgn="base"/>
            <a:r>
              <a:rPr lang="en-IN" dirty="0"/>
              <a:t>Diarrhoea, nausea and vomiting</a:t>
            </a:r>
          </a:p>
          <a:p>
            <a:pPr fontAlgn="base"/>
            <a:r>
              <a:rPr lang="en-IN" dirty="0" err="1"/>
              <a:t>Malabsorption</a:t>
            </a:r>
            <a:r>
              <a:rPr lang="en-IN" dirty="0"/>
              <a:t> of Na+, water, and disaccharides</a:t>
            </a:r>
          </a:p>
          <a:p>
            <a:pPr fontAlgn="base"/>
            <a:r>
              <a:rPr lang="en-IN" b="1" dirty="0"/>
              <a:t>Symptoms of Dehydration:</a:t>
            </a:r>
            <a:r>
              <a:rPr lang="en-IN" dirty="0"/>
              <a:t> decrease in urination, dry mouth and throat and feeling dizzy when standing up.</a:t>
            </a:r>
          </a:p>
          <a:p>
            <a:pPr fontAlgn="base"/>
            <a:r>
              <a:rPr lang="en-IN" b="1" dirty="0"/>
              <a:t>2. Systemic infection:</a:t>
            </a:r>
          </a:p>
          <a:p>
            <a:pPr fontAlgn="base"/>
            <a:r>
              <a:rPr lang="en-IN" dirty="0"/>
              <a:t>High grade Fever</a:t>
            </a:r>
          </a:p>
          <a:p>
            <a:pPr fontAlgn="base"/>
            <a:r>
              <a:rPr lang="en-IN" dirty="0"/>
              <a:t>Lymphocytosis and transient neutropenia.</a:t>
            </a:r>
          </a:p>
          <a:p>
            <a:pPr fontAlgn="base"/>
            <a:r>
              <a:rPr lang="en-IN" b="1" dirty="0"/>
              <a:t>3. Complication:</a:t>
            </a:r>
          </a:p>
          <a:p>
            <a:pPr fontAlgn="base"/>
            <a:r>
              <a:rPr lang="en-IN" dirty="0"/>
              <a:t>Febrile Convulsion in small children</a:t>
            </a:r>
          </a:p>
          <a:p>
            <a:pPr fontAlgn="base"/>
            <a:r>
              <a:rPr lang="en-IN" dirty="0"/>
              <a:t>Severe dehydration, </a:t>
            </a:r>
            <a:r>
              <a:rPr lang="en-IN" dirty="0" err="1"/>
              <a:t>hypotonia</a:t>
            </a:r>
            <a:r>
              <a:rPr lang="en-IN" dirty="0"/>
              <a:t> and shock</a:t>
            </a:r>
          </a:p>
          <a:p>
            <a:pPr marL="0" indent="0" fontAlgn="base">
              <a:buNone/>
            </a:pP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63971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924"/>
            <a:ext cx="10515600" cy="6118788"/>
          </a:xfrm>
        </p:spPr>
        <p:txBody>
          <a:bodyPr/>
          <a:lstStyle/>
          <a:p>
            <a:pPr fontAlgn="base"/>
            <a:endParaRPr lang="en-IN" b="1" u="sng" smtClean="0"/>
          </a:p>
          <a:p>
            <a:pPr marL="0" indent="0" fontAlgn="base">
              <a:buNone/>
            </a:pPr>
            <a:r>
              <a:rPr lang="en-IN" b="1" u="sng" smtClean="0"/>
              <a:t>Laboratory </a:t>
            </a:r>
            <a:r>
              <a:rPr lang="en-IN" b="1" u="sng" dirty="0"/>
              <a:t>diagnosis:</a:t>
            </a:r>
            <a:endParaRPr lang="en-IN" b="1" dirty="0"/>
          </a:p>
          <a:p>
            <a:pPr fontAlgn="base"/>
            <a:r>
              <a:rPr lang="en-IN" b="1" dirty="0"/>
              <a:t>Specimen:</a:t>
            </a:r>
            <a:r>
              <a:rPr lang="en-IN" dirty="0"/>
              <a:t> faeces in early infection,</a:t>
            </a:r>
          </a:p>
          <a:p>
            <a:pPr fontAlgn="base"/>
            <a:r>
              <a:rPr lang="en-IN" dirty="0"/>
              <a:t>Viral antigen detection: solid phase agglutination, ELISA</a:t>
            </a:r>
          </a:p>
          <a:p>
            <a:pPr fontAlgn="base"/>
            <a:r>
              <a:rPr lang="en-IN" dirty="0"/>
              <a:t>Electron microscopy</a:t>
            </a:r>
          </a:p>
          <a:p>
            <a:pPr fontAlgn="base"/>
            <a:r>
              <a:rPr lang="en-IN" dirty="0"/>
              <a:t>EIA (enzyme immune assay): it is sensitive to detect virus in stool</a:t>
            </a:r>
          </a:p>
          <a:p>
            <a:pPr fontAlgn="base"/>
            <a:r>
              <a:rPr lang="en-IN" dirty="0"/>
              <a:t>Dip stick/ rapid test</a:t>
            </a:r>
          </a:p>
          <a:p>
            <a:pPr fontAlgn="base"/>
            <a:r>
              <a:rPr lang="en-IN" dirty="0"/>
              <a:t>PCR: For genotyping of Rotavirus</a:t>
            </a:r>
          </a:p>
          <a:p>
            <a:pPr fontAlgn="base"/>
            <a:r>
              <a:rPr lang="en-IN" dirty="0"/>
              <a:t>Virus culture: No cell line culture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9206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280</Words>
  <Application>Microsoft Office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Algerian</vt:lpstr>
      <vt:lpstr>Arial</vt:lpstr>
      <vt:lpstr>Calibri</vt:lpstr>
      <vt:lpstr>Calibri Light</vt:lpstr>
      <vt:lpstr>Times New Roman</vt:lpstr>
      <vt:lpstr>Office Theme</vt:lpstr>
      <vt:lpstr>Rotavirus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17</cp:revision>
  <dcterms:created xsi:type="dcterms:W3CDTF">2021-09-30T04:58:37Z</dcterms:created>
  <dcterms:modified xsi:type="dcterms:W3CDTF">2022-04-21T17:45:10Z</dcterms:modified>
</cp:coreProperties>
</file>