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086" y="-4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0598D-4A47-4166-A1F1-7BD7423C029D}"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43443-8096-4EA9-8062-B2F6F6E514E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0598D-4A47-4166-A1F1-7BD7423C029D}"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43443-8096-4EA9-8062-B2F6F6E514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0598D-4A47-4166-A1F1-7BD7423C029D}"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43443-8096-4EA9-8062-B2F6F6E514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0598D-4A47-4166-A1F1-7BD7423C029D}"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43443-8096-4EA9-8062-B2F6F6E514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0598D-4A47-4166-A1F1-7BD7423C029D}"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43443-8096-4EA9-8062-B2F6F6E514E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0598D-4A47-4166-A1F1-7BD7423C029D}"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43443-8096-4EA9-8062-B2F6F6E514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0598D-4A47-4166-A1F1-7BD7423C029D}" type="datetimeFigureOut">
              <a:rPr lang="en-US" smtClean="0"/>
              <a:pPr/>
              <a:t>4/8/2023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43443-8096-4EA9-8062-B2F6F6E514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0598D-4A47-4166-A1F1-7BD7423C029D}" type="datetimeFigureOut">
              <a:rPr lang="en-US" smtClean="0"/>
              <a:pPr/>
              <a:t>4/8/2023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43443-8096-4EA9-8062-B2F6F6E514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0598D-4A47-4166-A1F1-7BD7423C029D}" type="datetimeFigureOut">
              <a:rPr lang="en-US" smtClean="0"/>
              <a:pPr/>
              <a:t>4/8/2023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43443-8096-4EA9-8062-B2F6F6E514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0598D-4A47-4166-A1F1-7BD7423C029D}"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43443-8096-4EA9-8062-B2F6F6E514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0598D-4A47-4166-A1F1-7BD7423C029D}"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43443-8096-4EA9-8062-B2F6F6E514E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0598D-4A47-4166-A1F1-7BD7423C029D}" type="datetimeFigureOut">
              <a:rPr lang="en-US" smtClean="0"/>
              <a:pPr/>
              <a:t>4/8/2023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43443-8096-4EA9-8062-B2F6F6E514E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google.com/search?q=log+analyzer&amp;i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orbitz.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bm.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tableausoftware.com/" TargetMode="External"/><Relationship Id="rId2" Type="http://schemas.openxmlformats.org/officeDocument/2006/relationships/hyperlink" Target="http://www.sas.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entaho.com/" TargetMode="External"/><Relationship Id="rId2" Type="http://schemas.openxmlformats.org/officeDocument/2006/relationships/hyperlink" Target="http://www.oracle.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lstStyle/>
          <a:p>
            <a:pPr>
              <a:buNone/>
            </a:pPr>
            <a:r>
              <a:rPr lang="en-US" dirty="0" smtClean="0">
                <a:solidFill>
                  <a:schemeClr val="accent6">
                    <a:lumMod val="50000"/>
                  </a:schemeClr>
                </a:solidFill>
              </a:rPr>
              <a:t>SUBJECT    :               BIG DATA ANALYTICS</a:t>
            </a:r>
          </a:p>
          <a:p>
            <a:pPr>
              <a:buNone/>
            </a:pPr>
            <a:r>
              <a:rPr lang="en-US" dirty="0" smtClean="0">
                <a:solidFill>
                  <a:srgbClr val="FF0000"/>
                </a:solidFill>
              </a:rPr>
              <a:t>CLASS        :               III MCA -  V SEM</a:t>
            </a:r>
          </a:p>
          <a:p>
            <a:pPr>
              <a:buNone/>
            </a:pPr>
            <a:r>
              <a:rPr lang="en-US" dirty="0" smtClean="0">
                <a:solidFill>
                  <a:schemeClr val="accent6">
                    <a:lumMod val="50000"/>
                  </a:schemeClr>
                </a:solidFill>
              </a:rPr>
              <a:t>DATE          :               10.08.2020</a:t>
            </a:r>
          </a:p>
          <a:p>
            <a:pPr>
              <a:buNone/>
            </a:pPr>
            <a:endParaRPr lang="en-US" dirty="0" smtClean="0"/>
          </a:p>
          <a:p>
            <a:pPr>
              <a:buNone/>
            </a:pPr>
            <a:endParaRPr lang="en-US" dirty="0" smtClean="0"/>
          </a:p>
          <a:p>
            <a:pPr algn="ctr">
              <a:buNone/>
            </a:pPr>
            <a:r>
              <a:rPr lang="en-US" dirty="0" smtClean="0">
                <a:solidFill>
                  <a:srgbClr val="00B0F0"/>
                </a:solidFill>
              </a:rPr>
              <a:t>PRESENTED BY</a:t>
            </a:r>
          </a:p>
          <a:p>
            <a:pPr>
              <a:buNone/>
            </a:pPr>
            <a:endParaRPr lang="en-US" dirty="0" smtClean="0"/>
          </a:p>
          <a:p>
            <a:pPr algn="ctr">
              <a:buNone/>
            </a:pPr>
            <a:r>
              <a:rPr lang="en-US" dirty="0" smtClean="0">
                <a:solidFill>
                  <a:srgbClr val="0070C0"/>
                </a:solidFill>
              </a:rPr>
              <a:t>PROF. M. ABDULLAH</a:t>
            </a:r>
          </a:p>
          <a:p>
            <a:pPr algn="ctr">
              <a:buNone/>
            </a:pPr>
            <a:r>
              <a:rPr lang="en-US" dirty="0" smtClean="0">
                <a:solidFill>
                  <a:srgbClr val="0070C0"/>
                </a:solidFill>
              </a:rPr>
              <a:t>ASSOCIATE PROFESSOR</a:t>
            </a:r>
          </a:p>
          <a:p>
            <a:pPr algn="ctr">
              <a:buNone/>
            </a:pPr>
            <a:r>
              <a:rPr lang="en-US" dirty="0" smtClean="0">
                <a:solidFill>
                  <a:srgbClr val="0070C0"/>
                </a:solidFill>
              </a:rPr>
              <a:t>DEPT. OF COMPUTER SCIENCE,JMC,TRICHY - 20          </a:t>
            </a:r>
          </a:p>
          <a:p>
            <a:pPr>
              <a:buNone/>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304800" y="304800"/>
            <a:ext cx="8610600" cy="6324600"/>
          </a:xfrm>
        </p:spPr>
        <p:txBody>
          <a:bodyPr>
            <a:normAutofit fontScale="92500" lnSpcReduction="10000"/>
          </a:bodyPr>
          <a:lstStyle/>
          <a:p>
            <a:pPr algn="just"/>
            <a:r>
              <a:rPr lang="en-US" dirty="0" smtClean="0"/>
              <a:t>A large automobile manufacturer needed </a:t>
            </a:r>
            <a:r>
              <a:rPr lang="en-US" dirty="0" smtClean="0">
                <a:solidFill>
                  <a:schemeClr val="accent6">
                    <a:lumMod val="50000"/>
                  </a:schemeClr>
                </a:solidFill>
              </a:rPr>
              <a:t>to improve quality problems with its cars. </a:t>
            </a:r>
          </a:p>
          <a:p>
            <a:pPr algn="just"/>
            <a:r>
              <a:rPr lang="en-US" dirty="0" smtClean="0"/>
              <a:t>It discovered that by </a:t>
            </a:r>
            <a:r>
              <a:rPr lang="en-US" dirty="0" smtClean="0">
                <a:solidFill>
                  <a:schemeClr val="accent6">
                    <a:lumMod val="50000"/>
                  </a:schemeClr>
                </a:solidFill>
              </a:rPr>
              <a:t>analyzing the text from its repair partners,</a:t>
            </a:r>
            <a:r>
              <a:rPr lang="en-US" dirty="0" smtClean="0"/>
              <a:t> </a:t>
            </a:r>
            <a:r>
              <a:rPr lang="en-US" dirty="0" smtClean="0">
                <a:solidFill>
                  <a:srgbClr val="00B050"/>
                </a:solidFill>
              </a:rPr>
              <a:t>it could identify quality problems with its cars as they enter the marketplace</a:t>
            </a:r>
            <a:r>
              <a:rPr lang="en-US" dirty="0" smtClean="0"/>
              <a:t>. </a:t>
            </a:r>
          </a:p>
          <a:p>
            <a:pPr algn="just"/>
            <a:r>
              <a:rPr lang="en-US" dirty="0" smtClean="0"/>
              <a:t>The company views this analysis as an early warning system. The earlier it can identify problems, the more changes it can make on the factory floor and </a:t>
            </a:r>
            <a:r>
              <a:rPr lang="en-US" dirty="0" smtClean="0">
                <a:solidFill>
                  <a:schemeClr val="accent6">
                    <a:lumMod val="50000"/>
                  </a:schemeClr>
                </a:solidFill>
              </a:rPr>
              <a:t>the fewer customers will be dissatisfied</a:t>
            </a:r>
            <a:r>
              <a:rPr lang="en-US" dirty="0" smtClean="0"/>
              <a:t>. </a:t>
            </a:r>
          </a:p>
          <a:p>
            <a:pPr algn="just"/>
            <a:r>
              <a:rPr lang="en-US" dirty="0" smtClean="0"/>
              <a:t>Prior to using text analytics, the company mined information from its line of </a:t>
            </a:r>
            <a:r>
              <a:rPr lang="en-US" dirty="0" smtClean="0">
                <a:solidFill>
                  <a:schemeClr val="accent6">
                    <a:lumMod val="50000"/>
                  </a:schemeClr>
                </a:solidFill>
              </a:rPr>
              <a:t>business systems, including </a:t>
            </a:r>
            <a:r>
              <a:rPr lang="en-US" dirty="0" smtClean="0">
                <a:solidFill>
                  <a:srgbClr val="0070C0"/>
                </a:solidFill>
              </a:rPr>
              <a:t>part numbers and defect codes</a:t>
            </a:r>
            <a:r>
              <a:rPr lang="en-US" dirty="0" smtClean="0">
                <a:solidFill>
                  <a:schemeClr val="accent6">
                    <a:lumMod val="50000"/>
                  </a:schemeClr>
                </a:solidFill>
              </a:rPr>
              <a:t>. </a:t>
            </a:r>
          </a:p>
          <a:p>
            <a:pPr algn="just"/>
            <a:r>
              <a:rPr lang="en-US" dirty="0" smtClean="0"/>
              <a:t>This worked well enough for many years, but only for problems the company already knew existed.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04800" y="304800"/>
            <a:ext cx="8610600" cy="6324600"/>
          </a:xfrm>
        </p:spPr>
        <p:txBody>
          <a:bodyPr>
            <a:normAutofit fontScale="92500" lnSpcReduction="20000"/>
          </a:bodyPr>
          <a:lstStyle/>
          <a:p>
            <a:pPr algn="just"/>
            <a:r>
              <a:rPr lang="en-US" dirty="0" smtClean="0"/>
              <a:t>The traditional system could not reveal hidden issues that were well known to </a:t>
            </a:r>
            <a:r>
              <a:rPr lang="en-US" dirty="0" smtClean="0">
                <a:solidFill>
                  <a:schemeClr val="accent6">
                    <a:lumMod val="50000"/>
                  </a:schemeClr>
                </a:solidFill>
              </a:rPr>
              <a:t>the people who were interacting with customers.</a:t>
            </a:r>
          </a:p>
          <a:p>
            <a:pPr algn="just">
              <a:buNone/>
            </a:pPr>
            <a:r>
              <a:rPr lang="en-US" dirty="0" smtClean="0"/>
              <a:t>    Sounds exciting, right? In fact, text analytics is being used in a wide </a:t>
            </a:r>
            <a:r>
              <a:rPr lang="en-US" dirty="0" smtClean="0">
                <a:solidFill>
                  <a:schemeClr val="accent6">
                    <a:lumMod val="50000"/>
                  </a:schemeClr>
                </a:solidFill>
              </a:rPr>
              <a:t>variety of big data use cases from social media analysis to warranty analysis to fraud analysis. </a:t>
            </a:r>
          </a:p>
          <a:p>
            <a:pPr algn="just">
              <a:buNone/>
            </a:pPr>
            <a:r>
              <a:rPr lang="en-US" dirty="0" smtClean="0"/>
              <a:t>    In addition, businesses are increasingly beginning to analyze a merge </a:t>
            </a:r>
            <a:r>
              <a:rPr lang="en-US" dirty="0" smtClean="0">
                <a:solidFill>
                  <a:schemeClr val="accent6">
                    <a:lumMod val="50000"/>
                  </a:schemeClr>
                </a:solidFill>
              </a:rPr>
              <a:t>view of structured and Unstructured data together to get a full picture.</a:t>
            </a:r>
          </a:p>
          <a:p>
            <a:pPr algn="just">
              <a:buNone/>
            </a:pPr>
            <a:r>
              <a:rPr lang="en-US" dirty="0" smtClean="0"/>
              <a:t>    we delve into this technology and provide an in-depth example of how it works.</a:t>
            </a:r>
          </a:p>
          <a:p>
            <a:pPr algn="just"/>
            <a:r>
              <a:rPr lang="en-US" dirty="0" smtClean="0"/>
              <a:t>We also provide you with some other use cases of text analytics in action, including </a:t>
            </a:r>
            <a:r>
              <a:rPr lang="en-US" dirty="0" smtClean="0">
                <a:solidFill>
                  <a:schemeClr val="accent6">
                    <a:lumMod val="50000"/>
                  </a:schemeClr>
                </a:solidFill>
              </a:rPr>
              <a:t>the capability to merge unstructured data with structured data. </a:t>
            </a:r>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162800" cy="1066800"/>
          </a:xfrm>
        </p:spPr>
        <p:txBody>
          <a:bodyPr>
            <a:normAutofit fontScale="90000"/>
          </a:bodyPr>
          <a:lstStyle/>
          <a:p>
            <a:r>
              <a:rPr lang="en-US" b="1" i="1" dirty="0" smtClean="0"/>
              <a:t>Exploring </a:t>
            </a:r>
            <a:r>
              <a:rPr lang="en-US" b="1" i="1" cap="small" dirty="0" smtClean="0"/>
              <a:t>Unstructured</a:t>
            </a:r>
            <a:r>
              <a:rPr lang="en-US" b="1" i="1" dirty="0" smtClean="0"/>
              <a:t> Data</a:t>
            </a:r>
            <a:br>
              <a:rPr lang="en-US" b="1" i="1" dirty="0" smtClean="0"/>
            </a:br>
            <a:endParaRPr lang="en-US" dirty="0"/>
          </a:p>
        </p:txBody>
      </p:sp>
      <p:sp>
        <p:nvSpPr>
          <p:cNvPr id="3" name="Content Placeholder 2"/>
          <p:cNvSpPr>
            <a:spLocks noGrp="1"/>
          </p:cNvSpPr>
          <p:nvPr>
            <p:ph idx="1"/>
          </p:nvPr>
        </p:nvSpPr>
        <p:spPr>
          <a:xfrm>
            <a:off x="0" y="914400"/>
            <a:ext cx="8915400" cy="5638800"/>
          </a:xfrm>
        </p:spPr>
        <p:txBody>
          <a:bodyPr>
            <a:normAutofit fontScale="77500" lnSpcReduction="20000"/>
          </a:bodyPr>
          <a:lstStyle/>
          <a:p>
            <a:pPr algn="just"/>
            <a:r>
              <a:rPr lang="en-US" dirty="0" smtClean="0"/>
              <a:t>What sets unstructured data apart from structured data, is that its structure   is unpredictable.</a:t>
            </a:r>
          </a:p>
          <a:p>
            <a:pPr algn="just"/>
            <a:r>
              <a:rPr lang="en-US" dirty="0" smtClean="0"/>
              <a:t>some people believe that the term </a:t>
            </a:r>
            <a:r>
              <a:rPr lang="en-US" i="1" dirty="0" smtClean="0"/>
              <a:t>unstructured data </a:t>
            </a:r>
            <a:r>
              <a:rPr lang="en-US" dirty="0" smtClean="0"/>
              <a:t>is misleading because </a:t>
            </a:r>
            <a:r>
              <a:rPr lang="en-US" dirty="0" smtClean="0">
                <a:solidFill>
                  <a:schemeClr val="accent6">
                    <a:lumMod val="50000"/>
                  </a:schemeClr>
                </a:solidFill>
              </a:rPr>
              <a:t>each text source may contain its own specific structure or formatting based on the software that created it.</a:t>
            </a:r>
          </a:p>
          <a:p>
            <a:pPr algn="just"/>
            <a:r>
              <a:rPr lang="en-US" dirty="0" smtClean="0"/>
              <a:t>In fact, it is the content of the document that is really unstructured.</a:t>
            </a:r>
          </a:p>
          <a:p>
            <a:pPr algn="just"/>
            <a:r>
              <a:rPr lang="en-US" dirty="0" smtClean="0"/>
              <a:t>Just think about the kinds of text that are out there and the structure that might be associated with each:</a:t>
            </a:r>
          </a:p>
          <a:p>
            <a:pPr algn="just"/>
            <a:r>
              <a:rPr lang="en-US" b="1" dirty="0" smtClean="0"/>
              <a:t>Documents:</a:t>
            </a:r>
            <a:endParaRPr lang="en-US" dirty="0" smtClean="0"/>
          </a:p>
          <a:p>
            <a:pPr algn="just"/>
            <a:r>
              <a:rPr lang="en-US" dirty="0" smtClean="0"/>
              <a:t>In return for a loan that I have received, I promise to pay $2,000 (this amount is called </a:t>
            </a:r>
            <a:r>
              <a:rPr lang="en-US" i="1" dirty="0" smtClean="0"/>
              <a:t>principal</a:t>
            </a:r>
            <a:r>
              <a:rPr lang="en-US" dirty="0" smtClean="0"/>
              <a:t>), plus interest, to the order of the lender. The lender is First Bank. I will make all payments under this note in the form of cash, check, or money order.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fontScale="85000" lnSpcReduction="10000"/>
          </a:bodyPr>
          <a:lstStyle/>
          <a:p>
            <a:r>
              <a:rPr lang="en-US" dirty="0" smtClean="0"/>
              <a:t>I understand that the lender may transfer this note. </a:t>
            </a:r>
          </a:p>
          <a:p>
            <a:r>
              <a:rPr lang="en-US" dirty="0" smtClean="0"/>
              <a:t>The lender or anyone who takes this note by transfer and who is entitled . . .</a:t>
            </a:r>
          </a:p>
          <a:p>
            <a:r>
              <a:rPr lang="en-US" b="1" dirty="0" smtClean="0"/>
              <a:t>E-mails:</a:t>
            </a:r>
            <a:endParaRPr lang="en-US" dirty="0" smtClean="0"/>
          </a:p>
          <a:p>
            <a:pPr>
              <a:buNone/>
            </a:pPr>
            <a:r>
              <a:rPr lang="en-US" dirty="0" smtClean="0"/>
              <a:t>     Hi Sam. How are you coming with the chapter on big data for the </a:t>
            </a:r>
            <a:r>
              <a:rPr lang="en-US" i="1" dirty="0" smtClean="0"/>
              <a:t>For Dummies </a:t>
            </a:r>
            <a:r>
              <a:rPr lang="en-US" dirty="0" smtClean="0"/>
              <a:t>book? It is due on Friday.</a:t>
            </a:r>
          </a:p>
          <a:p>
            <a:pPr>
              <a:buNone/>
            </a:pPr>
            <a:r>
              <a:rPr lang="en-US" dirty="0" smtClean="0"/>
              <a:t>     Joanne</a:t>
            </a:r>
          </a:p>
          <a:p>
            <a:r>
              <a:rPr lang="en-US" b="1" dirty="0" smtClean="0"/>
              <a:t>Log files:</a:t>
            </a:r>
            <a:endParaRPr lang="en-US" dirty="0" smtClean="0"/>
          </a:p>
          <a:p>
            <a:pPr>
              <a:buNone/>
            </a:pPr>
            <a:r>
              <a:rPr lang="en-US" dirty="0" smtClean="0"/>
              <a:t>     222.222.222.222- - [08/Oct/2012:11:11:54 -0400] “GET / HTTP/1.1” 200</a:t>
            </a:r>
          </a:p>
          <a:p>
            <a:pPr>
              <a:buNone/>
            </a:pPr>
            <a:r>
              <a:rPr lang="en-US" dirty="0" smtClean="0"/>
              <a:t>     10801 </a:t>
            </a:r>
            <a:r>
              <a:rPr lang="en-US" dirty="0" smtClean="0">
                <a:hlinkClick r:id="rId2"/>
              </a:rPr>
              <a:t>“http://www.google.com/search?q=log+analyzer&amp;ie=…. </a:t>
            </a:r>
            <a:r>
              <a:rPr lang="en-US" dirty="0" smtClean="0"/>
              <a:t>. .</a:t>
            </a:r>
          </a:p>
          <a:p>
            <a:r>
              <a:rPr lang="en-US" b="1" dirty="0" smtClean="0"/>
              <a:t>Tweets:</a:t>
            </a:r>
            <a:endParaRPr lang="en-US" dirty="0" smtClean="0"/>
          </a:p>
          <a:p>
            <a:pPr>
              <a:buNone/>
            </a:pPr>
            <a:r>
              <a:rPr lang="en-US" dirty="0" smtClean="0"/>
              <a:t>     #Big data is the future of data!</a:t>
            </a:r>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228600" y="304800"/>
            <a:ext cx="8686800" cy="6248400"/>
          </a:xfrm>
        </p:spPr>
        <p:txBody>
          <a:bodyPr>
            <a:normAutofit fontScale="92500"/>
          </a:bodyPr>
          <a:lstStyle/>
          <a:p>
            <a:r>
              <a:rPr lang="en-US" b="1" dirty="0" err="1" smtClean="0"/>
              <a:t>Facebook</a:t>
            </a:r>
            <a:r>
              <a:rPr lang="en-US" b="1" dirty="0" smtClean="0"/>
              <a:t> posts:</a:t>
            </a:r>
            <a:endParaRPr lang="en-US" dirty="0" smtClean="0"/>
          </a:p>
          <a:p>
            <a:r>
              <a:rPr lang="en-US" dirty="0" smtClean="0"/>
              <a:t>LOL. What are you doing later? BFF</a:t>
            </a:r>
          </a:p>
          <a:p>
            <a:pPr algn="just"/>
            <a:r>
              <a:rPr lang="en-US" dirty="0" smtClean="0"/>
              <a:t>some of these examples have more structure than others. </a:t>
            </a:r>
          </a:p>
          <a:p>
            <a:pPr algn="just"/>
            <a:r>
              <a:rPr lang="en-US" dirty="0" smtClean="0"/>
              <a:t>For instance, a bank loan note has some structure in terms of sentences and the template it might follow. </a:t>
            </a:r>
          </a:p>
          <a:p>
            <a:pPr algn="just"/>
            <a:r>
              <a:rPr lang="en-US" dirty="0" smtClean="0"/>
              <a:t>An e-mail might have little structure. </a:t>
            </a:r>
          </a:p>
          <a:p>
            <a:pPr algn="just"/>
            <a:r>
              <a:rPr lang="en-US" dirty="0" smtClean="0">
                <a:solidFill>
                  <a:srgbClr val="00B0F0"/>
                </a:solidFill>
              </a:rPr>
              <a:t>A tweet or a </a:t>
            </a:r>
            <a:r>
              <a:rPr lang="en-US" dirty="0" err="1" smtClean="0">
                <a:solidFill>
                  <a:srgbClr val="00B0F0"/>
                </a:solidFill>
              </a:rPr>
              <a:t>Facebook</a:t>
            </a:r>
            <a:r>
              <a:rPr lang="en-US" dirty="0" smtClean="0">
                <a:solidFill>
                  <a:srgbClr val="00B0F0"/>
                </a:solidFill>
              </a:rPr>
              <a:t> message might have strange abbreviations or characters. </a:t>
            </a:r>
            <a:r>
              <a:rPr lang="en-US" dirty="0" smtClean="0">
                <a:solidFill>
                  <a:schemeClr val="accent6">
                    <a:lumMod val="50000"/>
                  </a:schemeClr>
                </a:solidFill>
              </a:rPr>
              <a:t>A log file might have its own structure.</a:t>
            </a:r>
          </a:p>
          <a:p>
            <a:pPr algn="just"/>
            <a:r>
              <a:rPr lang="en-US" dirty="0" smtClean="0"/>
              <a:t>So, the question is, how do you analyze this disparate kind of unstructured text data?</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endParaRPr lang="en-US" dirty="0" smtClean="0"/>
          </a:p>
          <a:p>
            <a:endParaRPr lang="en-US" dirty="0" smtClean="0"/>
          </a:p>
          <a:p>
            <a:endParaRPr lang="en-US" dirty="0" smtClean="0"/>
          </a:p>
          <a:p>
            <a:endParaRPr lang="en-US" dirty="0" smtClean="0"/>
          </a:p>
          <a:p>
            <a:pPr>
              <a:buNone/>
            </a:pPr>
            <a:r>
              <a:rPr lang="en-US" sz="4000" smtClean="0"/>
              <a:t>                       </a:t>
            </a:r>
            <a:r>
              <a:rPr lang="en-US" sz="4000" dirty="0" smtClean="0"/>
              <a:t>THANK  YOU</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cap="small" dirty="0" smtClean="0"/>
              <a:t>Studying</a:t>
            </a:r>
            <a:r>
              <a:rPr lang="en-US" i="1" dirty="0" smtClean="0"/>
              <a:t> Big Data Analytics Examples</a:t>
            </a:r>
            <a:r>
              <a:rPr lang="en-US" dirty="0" smtClean="0"/>
              <a:t/>
            </a:r>
            <a:br>
              <a:rPr lang="en-US" dirty="0" smtClean="0"/>
            </a:br>
            <a:endParaRPr lang="en-US" dirty="0"/>
          </a:p>
        </p:txBody>
      </p:sp>
      <p:sp>
        <p:nvSpPr>
          <p:cNvPr id="3" name="Content Placeholder 2"/>
          <p:cNvSpPr>
            <a:spLocks noGrp="1"/>
          </p:cNvSpPr>
          <p:nvPr>
            <p:ph idx="1"/>
          </p:nvPr>
        </p:nvSpPr>
        <p:spPr>
          <a:xfrm>
            <a:off x="228600" y="990600"/>
            <a:ext cx="8686800" cy="5638800"/>
          </a:xfrm>
        </p:spPr>
        <p:txBody>
          <a:bodyPr>
            <a:normAutofit fontScale="92500" lnSpcReduction="20000"/>
          </a:bodyPr>
          <a:lstStyle/>
          <a:p>
            <a:pPr>
              <a:buNone/>
            </a:pPr>
            <a:r>
              <a:rPr lang="en-US" dirty="0" smtClean="0"/>
              <a:t>    Big data analytics has many different </a:t>
            </a:r>
            <a:r>
              <a:rPr lang="en-US" dirty="0" smtClean="0">
                <a:solidFill>
                  <a:srgbClr val="FF0000"/>
                </a:solidFill>
              </a:rPr>
              <a:t>use cases. </a:t>
            </a:r>
          </a:p>
          <a:p>
            <a:r>
              <a:rPr lang="en-US" b="1" i="1" dirty="0" err="1" smtClean="0"/>
              <a:t>Orbitz</a:t>
            </a:r>
            <a:endParaRPr lang="en-US" b="1" i="1" dirty="0" smtClean="0"/>
          </a:p>
          <a:p>
            <a:pPr algn="just">
              <a:buNone/>
            </a:pPr>
            <a:r>
              <a:rPr lang="en-US" dirty="0" smtClean="0"/>
              <a:t>    If you have ever looked for deals on travel, you’ve probably been to sites like </a:t>
            </a:r>
            <a:r>
              <a:rPr lang="en-US" dirty="0" err="1" smtClean="0"/>
              <a:t>Orbitz</a:t>
            </a:r>
            <a:r>
              <a:rPr lang="en-US" dirty="0" smtClean="0"/>
              <a:t> (</a:t>
            </a:r>
            <a:r>
              <a:rPr lang="en-US" dirty="0" smtClean="0">
                <a:hlinkClick r:id="rId2"/>
              </a:rPr>
              <a:t>www.orbitz.com</a:t>
            </a:r>
            <a:r>
              <a:rPr lang="en-US" dirty="0" smtClean="0"/>
              <a:t>). The company was established in 1999, and its website went live in 2001.</a:t>
            </a:r>
          </a:p>
          <a:p>
            <a:pPr algn="just">
              <a:buNone/>
            </a:pPr>
            <a:r>
              <a:rPr lang="en-US" dirty="0" smtClean="0"/>
              <a:t>    Users of </a:t>
            </a:r>
            <a:r>
              <a:rPr lang="en-US" dirty="0" err="1" smtClean="0"/>
              <a:t>Orbitz</a:t>
            </a:r>
            <a:r>
              <a:rPr lang="en-US" dirty="0" smtClean="0"/>
              <a:t> </a:t>
            </a:r>
            <a:r>
              <a:rPr lang="en-US" dirty="0" smtClean="0">
                <a:solidFill>
                  <a:srgbClr val="0070C0"/>
                </a:solidFill>
              </a:rPr>
              <a:t>perform over a million searches a day, and the company collects hundreds of gigabytes of raw data each day from these searches. </a:t>
            </a:r>
          </a:p>
          <a:p>
            <a:pPr algn="just">
              <a:buNone/>
            </a:pPr>
            <a:r>
              <a:rPr lang="en-US" dirty="0" smtClean="0"/>
              <a:t>    </a:t>
            </a:r>
            <a:r>
              <a:rPr lang="en-US" dirty="0" err="1" smtClean="0"/>
              <a:t>Orbitz</a:t>
            </a:r>
            <a:r>
              <a:rPr lang="en-US" dirty="0" smtClean="0"/>
              <a:t> realized that it might have useful information in the web log files that it was collecting from its web analytics software that contained information about consumer interaction with its site.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normAutofit fontScale="92500" lnSpcReduction="10000"/>
          </a:bodyPr>
          <a:lstStyle/>
          <a:p>
            <a:pPr algn="just"/>
            <a:r>
              <a:rPr lang="en-US" dirty="0" smtClean="0"/>
              <a:t>In particular, it was interested to see whether it could identify consumer preferences </a:t>
            </a:r>
            <a:r>
              <a:rPr lang="en-US" dirty="0" smtClean="0">
                <a:solidFill>
                  <a:schemeClr val="accent6">
                    <a:lumMod val="50000"/>
                  </a:schemeClr>
                </a:solidFill>
              </a:rPr>
              <a:t>to determine the best-performing hotels to display to users so that it could increase conversions (bookings). </a:t>
            </a:r>
          </a:p>
          <a:p>
            <a:pPr algn="just"/>
            <a:r>
              <a:rPr lang="en-US" dirty="0" smtClean="0"/>
              <a:t>It had not been utilizing this data in the past because it was too expensive to store all of it. </a:t>
            </a:r>
          </a:p>
          <a:p>
            <a:pPr algn="just"/>
            <a:r>
              <a:rPr lang="en-US" dirty="0" smtClean="0"/>
              <a:t>It implemented </a:t>
            </a:r>
            <a:r>
              <a:rPr lang="en-US" dirty="0" err="1" smtClean="0"/>
              <a:t>Hadoop</a:t>
            </a:r>
            <a:r>
              <a:rPr lang="en-US" dirty="0" smtClean="0"/>
              <a:t> and Hive running on commodity hardware to help. </a:t>
            </a:r>
          </a:p>
          <a:p>
            <a:pPr algn="just"/>
            <a:r>
              <a:rPr lang="en-US" dirty="0" err="1" smtClean="0">
                <a:solidFill>
                  <a:srgbClr val="00B050"/>
                </a:solidFill>
              </a:rPr>
              <a:t>Hadoop</a:t>
            </a:r>
            <a:r>
              <a:rPr lang="en-US" dirty="0" smtClean="0">
                <a:solidFill>
                  <a:srgbClr val="00B050"/>
                </a:solidFill>
              </a:rPr>
              <a:t> provided the distributed file system </a:t>
            </a:r>
            <a:r>
              <a:rPr lang="en-US" dirty="0" smtClean="0"/>
              <a:t>and </a:t>
            </a:r>
            <a:r>
              <a:rPr lang="en-US" dirty="0" smtClean="0">
                <a:solidFill>
                  <a:schemeClr val="accent6">
                    <a:lumMod val="50000"/>
                  </a:schemeClr>
                </a:solidFill>
              </a:rPr>
              <a:t>Hive provided an SQL-type interface. </a:t>
            </a:r>
            <a:r>
              <a:rPr lang="en-US" dirty="0" smtClean="0"/>
              <a:t>It took a series of steps to put the data into Hive. After the data was in Hive, the company used </a:t>
            </a:r>
            <a:r>
              <a:rPr lang="en-US" i="1" dirty="0" smtClean="0"/>
              <a:t>machine learning </a:t>
            </a:r>
            <a:r>
              <a:rPr lang="en-US" dirty="0" smtClean="0"/>
              <a:t>— a data-driven approach to unearthing patterns in data and </a:t>
            </a:r>
            <a:r>
              <a:rPr lang="en-US" dirty="0" smtClean="0">
                <a:solidFill>
                  <a:srgbClr val="00B0F0"/>
                </a:solidFill>
              </a:rPr>
              <a:t>helping to analyze the data</a:t>
            </a:r>
            <a:r>
              <a:rPr lang="en-US" dirty="0" smtClean="0"/>
              <a: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839200" cy="6324600"/>
          </a:xfrm>
        </p:spPr>
        <p:txBody>
          <a:bodyPr>
            <a:normAutofit fontScale="92500" lnSpcReduction="20000"/>
          </a:bodyPr>
          <a:lstStyle/>
          <a:p>
            <a:r>
              <a:rPr lang="en-US" sz="3900" b="1" i="1" dirty="0" smtClean="0"/>
              <a:t>Nokia</a:t>
            </a:r>
          </a:p>
          <a:p>
            <a:pPr algn="just"/>
            <a:r>
              <a:rPr lang="en-US" dirty="0" smtClean="0">
                <a:solidFill>
                  <a:srgbClr val="00B0F0"/>
                </a:solidFill>
              </a:rPr>
              <a:t>Nokia provides wireless communication devices and services.</a:t>
            </a:r>
            <a:r>
              <a:rPr lang="en-US" dirty="0" smtClean="0"/>
              <a:t> The company believes that its data is a strategic  asset. </a:t>
            </a:r>
          </a:p>
          <a:p>
            <a:pPr algn="just"/>
            <a:r>
              <a:rPr lang="en-US" dirty="0" smtClean="0"/>
              <a:t>Its big data analytics service includes </a:t>
            </a:r>
            <a:r>
              <a:rPr lang="en-US" dirty="0" smtClean="0">
                <a:solidFill>
                  <a:schemeClr val="accent6">
                    <a:lumMod val="50000"/>
                  </a:schemeClr>
                </a:solidFill>
              </a:rPr>
              <a:t>a multi </a:t>
            </a:r>
            <a:r>
              <a:rPr lang="en-US" dirty="0" err="1" smtClean="0">
                <a:solidFill>
                  <a:schemeClr val="accent6">
                    <a:lumMod val="50000"/>
                  </a:schemeClr>
                </a:solidFill>
              </a:rPr>
              <a:t>peta</a:t>
            </a:r>
            <a:r>
              <a:rPr lang="en-US" dirty="0" smtClean="0">
                <a:solidFill>
                  <a:schemeClr val="accent6">
                    <a:lumMod val="50000"/>
                  </a:schemeClr>
                </a:solidFill>
              </a:rPr>
              <a:t> byte platform that executes over tens of thousands of jobs each day. </a:t>
            </a:r>
          </a:p>
          <a:p>
            <a:pPr algn="just"/>
            <a:r>
              <a:rPr lang="en-US" dirty="0" smtClean="0"/>
              <a:t>This includes </a:t>
            </a:r>
            <a:r>
              <a:rPr lang="en-US" dirty="0" smtClean="0">
                <a:solidFill>
                  <a:schemeClr val="accent6">
                    <a:lumMod val="50000"/>
                  </a:schemeClr>
                </a:solidFill>
              </a:rPr>
              <a:t>utilizing advanced analytics over terabytes of streaming data.</a:t>
            </a:r>
            <a:r>
              <a:rPr lang="en-US" dirty="0" smtClean="0"/>
              <a:t> For example, the company wants to understand how people interact with its different applications on its phones. </a:t>
            </a:r>
          </a:p>
          <a:p>
            <a:pPr algn="just"/>
            <a:r>
              <a:rPr lang="en-US" dirty="0" smtClean="0">
                <a:solidFill>
                  <a:srgbClr val="FF0000"/>
                </a:solidFill>
              </a:rPr>
              <a:t>Nokia wants to understand what features customers use,</a:t>
            </a:r>
            <a:r>
              <a:rPr lang="en-US" dirty="0" smtClean="0"/>
              <a:t> how they use a feature, and how they move from feature to feature and whether they get lost in the application as they are using it.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28600" y="228600"/>
            <a:ext cx="8686800" cy="6400800"/>
          </a:xfrm>
        </p:spPr>
        <p:txBody>
          <a:bodyPr>
            <a:normAutofit fontScale="85000" lnSpcReduction="20000"/>
          </a:bodyPr>
          <a:lstStyle/>
          <a:p>
            <a:pPr algn="just"/>
            <a:r>
              <a:rPr lang="en-US" dirty="0" smtClean="0"/>
              <a:t>This level of detail helps the company layout new features for its applications and improve customer retention.</a:t>
            </a:r>
          </a:p>
          <a:p>
            <a:pPr algn="just"/>
            <a:r>
              <a:rPr lang="en-US" sz="4200" b="1" i="1" dirty="0" smtClean="0"/>
              <a:t>NASA</a:t>
            </a:r>
          </a:p>
          <a:p>
            <a:pPr algn="just"/>
            <a:r>
              <a:rPr lang="en-US" dirty="0" smtClean="0"/>
              <a:t>NASA is </a:t>
            </a:r>
            <a:r>
              <a:rPr lang="en-US" dirty="0" smtClean="0">
                <a:solidFill>
                  <a:srgbClr val="00B0F0"/>
                </a:solidFill>
              </a:rPr>
              <a:t>using predictive models to analyze safety data on aircrafts.</a:t>
            </a:r>
            <a:r>
              <a:rPr lang="en-US" dirty="0" smtClean="0">
                <a:solidFill>
                  <a:schemeClr val="accent6">
                    <a:lumMod val="50000"/>
                  </a:schemeClr>
                </a:solidFill>
              </a:rPr>
              <a:t> </a:t>
            </a:r>
            <a:r>
              <a:rPr lang="en-US" dirty="0" smtClean="0"/>
              <a:t>It wants to understand whether the introduction of a new technology into an aircraft will make a dramatic impact in safety. Needless to say, </a:t>
            </a:r>
            <a:r>
              <a:rPr lang="en-US" dirty="0" smtClean="0">
                <a:solidFill>
                  <a:schemeClr val="accent6">
                    <a:lumMod val="50000"/>
                  </a:schemeClr>
                </a:solidFill>
              </a:rPr>
              <a:t>NASA is dealing with a massive amount of data.</a:t>
            </a:r>
            <a:r>
              <a:rPr lang="en-US" dirty="0" smtClean="0"/>
              <a:t> Each airplane each day is recording a </a:t>
            </a:r>
            <a:r>
              <a:rPr lang="en-US" i="1" dirty="0" smtClean="0"/>
              <a:t>thousand </a:t>
            </a:r>
            <a:r>
              <a:rPr lang="en-US" dirty="0" smtClean="0"/>
              <a:t>parameters every second for every flight. Some of this data is streaming.</a:t>
            </a:r>
          </a:p>
          <a:p>
            <a:pPr algn="just"/>
            <a:r>
              <a:rPr lang="en-US" dirty="0" smtClean="0"/>
              <a:t>The company also receives text data from reports written by pilots and other crew members. </a:t>
            </a:r>
          </a:p>
          <a:p>
            <a:pPr algn="just"/>
            <a:r>
              <a:rPr lang="en-US" dirty="0" smtClean="0">
                <a:solidFill>
                  <a:schemeClr val="accent6">
                    <a:lumMod val="50000"/>
                  </a:schemeClr>
                </a:solidFill>
              </a:rPr>
              <a:t>NASA also throws weather data (that changes in time and space) into the mix.</a:t>
            </a:r>
          </a:p>
          <a:p>
            <a:pPr algn="just"/>
            <a:r>
              <a:rPr lang="en-US" dirty="0" smtClean="0"/>
              <a:t> </a:t>
            </a:r>
            <a:r>
              <a:rPr lang="en-US" dirty="0" smtClean="0">
                <a:solidFill>
                  <a:srgbClr val="00B050"/>
                </a:solidFill>
              </a:rPr>
              <a:t>The data scientists there are looking to predict outcomes — for example, what pattern indicates a possible accident or incident.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i="1" dirty="0" smtClean="0"/>
              <a:t>Big Data Analytics </a:t>
            </a:r>
            <a:r>
              <a:rPr lang="en-US" i="1" cap="small" dirty="0" smtClean="0"/>
              <a:t>Solutions</a:t>
            </a:r>
            <a:r>
              <a:rPr lang="en-US" dirty="0" smtClean="0"/>
              <a:t/>
            </a:r>
            <a:br>
              <a:rPr lang="en-US" dirty="0" smtClean="0"/>
            </a:br>
            <a:endParaRPr lang="en-US" dirty="0"/>
          </a:p>
        </p:txBody>
      </p:sp>
      <p:sp>
        <p:nvSpPr>
          <p:cNvPr id="3" name="Content Placeholder 2"/>
          <p:cNvSpPr>
            <a:spLocks noGrp="1"/>
          </p:cNvSpPr>
          <p:nvPr>
            <p:ph idx="1"/>
          </p:nvPr>
        </p:nvSpPr>
        <p:spPr>
          <a:xfrm>
            <a:off x="304800" y="533400"/>
            <a:ext cx="8610600" cy="6096000"/>
          </a:xfrm>
        </p:spPr>
        <p:txBody>
          <a:bodyPr>
            <a:normAutofit fontScale="85000" lnSpcReduction="20000"/>
          </a:bodyPr>
          <a:lstStyle/>
          <a:p>
            <a:pPr algn="just"/>
            <a:r>
              <a:rPr lang="en-US" dirty="0" smtClean="0"/>
              <a:t>A number of vendors on the market today </a:t>
            </a:r>
            <a:r>
              <a:rPr lang="en-US" dirty="0" smtClean="0">
                <a:solidFill>
                  <a:srgbClr val="00B0F0"/>
                </a:solidFill>
              </a:rPr>
              <a:t>support big data solutions.</a:t>
            </a:r>
            <a:r>
              <a:rPr lang="en-US" dirty="0" smtClean="0"/>
              <a:t> Here is </a:t>
            </a:r>
            <a:r>
              <a:rPr lang="en-US" dirty="0" smtClean="0">
                <a:solidFill>
                  <a:srgbClr val="00B0F0"/>
                </a:solidFill>
              </a:rPr>
              <a:t>a listing of a few solutions </a:t>
            </a:r>
            <a:r>
              <a:rPr lang="en-US" dirty="0" smtClean="0"/>
              <a:t>that you may find interesting:</a:t>
            </a:r>
          </a:p>
          <a:p>
            <a:pPr algn="just"/>
            <a:r>
              <a:rPr lang="en-US" dirty="0" smtClean="0">
                <a:solidFill>
                  <a:srgbClr val="FF0000"/>
                </a:solidFill>
              </a:rPr>
              <a:t>IBM</a:t>
            </a:r>
            <a:r>
              <a:rPr lang="en-US" dirty="0" smtClean="0"/>
              <a:t> (</a:t>
            </a:r>
            <a:r>
              <a:rPr lang="en-US" dirty="0" smtClean="0">
                <a:hlinkClick r:id="rId2"/>
              </a:rPr>
              <a:t>www.ibm.com</a:t>
            </a:r>
            <a:r>
              <a:rPr lang="en-US" dirty="0" smtClean="0"/>
              <a:t>) is taking an enterprise approach to big data and integrating across the platform including </a:t>
            </a:r>
            <a:r>
              <a:rPr lang="en-US" dirty="0" smtClean="0">
                <a:solidFill>
                  <a:srgbClr val="0070C0"/>
                </a:solidFill>
              </a:rPr>
              <a:t>embedding/bundling its analytics</a:t>
            </a:r>
            <a:r>
              <a:rPr lang="en-US" dirty="0" smtClean="0"/>
              <a:t>.</a:t>
            </a:r>
          </a:p>
          <a:p>
            <a:pPr algn="just"/>
            <a:r>
              <a:rPr lang="en-US" dirty="0" smtClean="0"/>
              <a:t> Its products include a warehouse (</a:t>
            </a:r>
            <a:r>
              <a:rPr lang="en-US" dirty="0" err="1" smtClean="0"/>
              <a:t>InfoSphere</a:t>
            </a:r>
            <a:r>
              <a:rPr lang="en-US" dirty="0" smtClean="0"/>
              <a:t> warehouse) that has </a:t>
            </a:r>
            <a:r>
              <a:rPr lang="en-US" dirty="0" smtClean="0">
                <a:solidFill>
                  <a:schemeClr val="accent2">
                    <a:lumMod val="50000"/>
                  </a:schemeClr>
                </a:solidFill>
              </a:rPr>
              <a:t>its own built-in data-mining and cubing capability.</a:t>
            </a:r>
          </a:p>
          <a:p>
            <a:pPr algn="just"/>
            <a:r>
              <a:rPr lang="en-US" dirty="0" smtClean="0"/>
              <a:t> Its new Pure Data Systems (a packaging of advanced analytics technology into an integrated systems platform) </a:t>
            </a:r>
            <a:r>
              <a:rPr lang="en-US" dirty="0" smtClean="0">
                <a:solidFill>
                  <a:schemeClr val="accent6">
                    <a:lumMod val="50000"/>
                  </a:schemeClr>
                </a:solidFill>
              </a:rPr>
              <a:t>includes many packaged analytical integrations</a:t>
            </a:r>
            <a:r>
              <a:rPr lang="en-US" dirty="0" smtClean="0"/>
              <a:t>.</a:t>
            </a:r>
          </a:p>
          <a:p>
            <a:pPr algn="just"/>
            <a:r>
              <a:rPr lang="en-US" dirty="0" smtClean="0"/>
              <a:t> Its </a:t>
            </a:r>
            <a:r>
              <a:rPr lang="en-US" dirty="0" err="1" smtClean="0">
                <a:solidFill>
                  <a:srgbClr val="0070C0"/>
                </a:solidFill>
              </a:rPr>
              <a:t>InfoSphere</a:t>
            </a:r>
            <a:r>
              <a:rPr lang="en-US" dirty="0" smtClean="0">
                <a:solidFill>
                  <a:srgbClr val="0070C0"/>
                </a:solidFill>
              </a:rPr>
              <a:t> Streams product is tightly integrated with its Statistical Package for the Social Sciences (SPSS) statistical software to support real-time predictive analytics</a:t>
            </a:r>
            <a:r>
              <a:rPr lang="en-US" dirty="0" smtClean="0"/>
              <a:t>, including </a:t>
            </a:r>
            <a:r>
              <a:rPr lang="en-US" dirty="0" smtClean="0">
                <a:solidFill>
                  <a:schemeClr val="accent6">
                    <a:lumMod val="50000"/>
                  </a:schemeClr>
                </a:solidFill>
              </a:rPr>
              <a:t>the capability to dynamically update models based on real-time data.</a:t>
            </a:r>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304800" y="304800"/>
            <a:ext cx="8839200" cy="6324600"/>
          </a:xfrm>
        </p:spPr>
        <p:txBody>
          <a:bodyPr>
            <a:normAutofit fontScale="92500" lnSpcReduction="10000"/>
          </a:bodyPr>
          <a:lstStyle/>
          <a:p>
            <a:pPr algn="just"/>
            <a:r>
              <a:rPr lang="en-US" dirty="0" smtClean="0"/>
              <a:t>It is bundling a limited-use license of </a:t>
            </a:r>
            <a:r>
              <a:rPr lang="en-US" dirty="0" err="1" smtClean="0">
                <a:solidFill>
                  <a:srgbClr val="00B050"/>
                </a:solidFill>
              </a:rPr>
              <a:t>Cognos</a:t>
            </a:r>
            <a:r>
              <a:rPr lang="en-US" dirty="0" smtClean="0">
                <a:solidFill>
                  <a:srgbClr val="00B050"/>
                </a:solidFill>
              </a:rPr>
              <a:t> Business Intelligence </a:t>
            </a:r>
            <a:r>
              <a:rPr lang="en-US" dirty="0" smtClean="0"/>
              <a:t>with its key big data platform capabilities (enterprise-class </a:t>
            </a:r>
            <a:r>
              <a:rPr lang="en-US" dirty="0" err="1" smtClean="0"/>
              <a:t>Hadoop</a:t>
            </a:r>
            <a:r>
              <a:rPr lang="en-US" dirty="0" smtClean="0"/>
              <a:t>, stream computing, and warehouse solutions).</a:t>
            </a:r>
          </a:p>
          <a:p>
            <a:pPr algn="just"/>
            <a:r>
              <a:rPr lang="en-US" sz="3900" dirty="0" smtClean="0">
                <a:solidFill>
                  <a:srgbClr val="FF0000"/>
                </a:solidFill>
              </a:rPr>
              <a:t>SAS</a:t>
            </a:r>
            <a:r>
              <a:rPr lang="en-US" sz="3900" dirty="0" smtClean="0"/>
              <a:t> </a:t>
            </a:r>
            <a:r>
              <a:rPr lang="en-US" dirty="0" smtClean="0"/>
              <a:t>(</a:t>
            </a:r>
            <a:r>
              <a:rPr lang="en-US" dirty="0" smtClean="0">
                <a:hlinkClick r:id="rId2"/>
              </a:rPr>
              <a:t>www.sas.com</a:t>
            </a:r>
            <a:r>
              <a:rPr lang="en-US" dirty="0" smtClean="0"/>
              <a:t>) provides multiple approaches </a:t>
            </a:r>
            <a:r>
              <a:rPr lang="en-US" dirty="0" smtClean="0">
                <a:solidFill>
                  <a:schemeClr val="accent6">
                    <a:lumMod val="50000"/>
                  </a:schemeClr>
                </a:solidFill>
              </a:rPr>
              <a:t>to analyze big data via its high-performance analytics infrastructure </a:t>
            </a:r>
            <a:r>
              <a:rPr lang="en-US" dirty="0" smtClean="0"/>
              <a:t>and </a:t>
            </a:r>
            <a:r>
              <a:rPr lang="en-US" dirty="0" smtClean="0">
                <a:solidFill>
                  <a:srgbClr val="FF0000"/>
                </a:solidFill>
              </a:rPr>
              <a:t>its statistical software</a:t>
            </a:r>
            <a:r>
              <a:rPr lang="en-US" dirty="0" smtClean="0"/>
              <a:t>. </a:t>
            </a:r>
          </a:p>
          <a:p>
            <a:pPr algn="just"/>
            <a:r>
              <a:rPr lang="en-US" dirty="0" smtClean="0"/>
              <a:t>SAS provides several distributed processing options. These include in </a:t>
            </a:r>
            <a:r>
              <a:rPr lang="en-US" dirty="0" smtClean="0">
                <a:solidFill>
                  <a:schemeClr val="accent6">
                    <a:lumMod val="50000"/>
                  </a:schemeClr>
                </a:solidFill>
              </a:rPr>
              <a:t>database analytics, in-memory analytics, and grid computing.</a:t>
            </a:r>
          </a:p>
          <a:p>
            <a:pPr algn="just"/>
            <a:r>
              <a:rPr lang="en-US" dirty="0" smtClean="0"/>
              <a:t> Deployments can be on-site or in the cloud.</a:t>
            </a:r>
          </a:p>
          <a:p>
            <a:pPr algn="just"/>
            <a:r>
              <a:rPr lang="en-US" sz="3900" dirty="0" smtClean="0">
                <a:solidFill>
                  <a:srgbClr val="FF0000"/>
                </a:solidFill>
              </a:rPr>
              <a:t>Tableau</a:t>
            </a:r>
            <a:r>
              <a:rPr lang="en-US" dirty="0" smtClean="0"/>
              <a:t> (</a:t>
            </a:r>
            <a:r>
              <a:rPr lang="en-US" dirty="0" smtClean="0">
                <a:hlinkClick r:id="rId3"/>
              </a:rPr>
              <a:t>www.tableausoftware.com</a:t>
            </a:r>
            <a:r>
              <a:rPr lang="en-US" dirty="0" smtClean="0"/>
              <a:t>), a business analytics and data visualization software company,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idx="1"/>
          </p:nvPr>
        </p:nvSpPr>
        <p:spPr>
          <a:xfrm>
            <a:off x="228600" y="228600"/>
            <a:ext cx="8686800" cy="6324600"/>
          </a:xfrm>
        </p:spPr>
        <p:txBody>
          <a:bodyPr>
            <a:normAutofit fontScale="85000" lnSpcReduction="10000"/>
          </a:bodyPr>
          <a:lstStyle/>
          <a:p>
            <a:pPr algn="just"/>
            <a:r>
              <a:rPr lang="en-US" dirty="0" smtClean="0"/>
              <a:t>Offers its visualization capabilities to run on top appliances and other infrastructure offered by a range of big data partners, </a:t>
            </a:r>
            <a:r>
              <a:rPr lang="en-US" dirty="0" smtClean="0">
                <a:solidFill>
                  <a:srgbClr val="00B0F0"/>
                </a:solidFill>
              </a:rPr>
              <a:t>including </a:t>
            </a:r>
            <a:r>
              <a:rPr lang="en-US" dirty="0" err="1" smtClean="0">
                <a:solidFill>
                  <a:srgbClr val="00B0F0"/>
                </a:solidFill>
              </a:rPr>
              <a:t>Cirro</a:t>
            </a:r>
            <a:r>
              <a:rPr lang="en-US" dirty="0" smtClean="0">
                <a:solidFill>
                  <a:srgbClr val="00B0F0"/>
                </a:solidFill>
              </a:rPr>
              <a:t>, EMC </a:t>
            </a:r>
            <a:r>
              <a:rPr lang="en-US" dirty="0" err="1" smtClean="0">
                <a:solidFill>
                  <a:srgbClr val="00B0F0"/>
                </a:solidFill>
              </a:rPr>
              <a:t>Greenplum</a:t>
            </a:r>
            <a:r>
              <a:rPr lang="en-US" dirty="0" smtClean="0">
                <a:solidFill>
                  <a:srgbClr val="00B0F0"/>
                </a:solidFill>
              </a:rPr>
              <a:t>, </a:t>
            </a:r>
            <a:r>
              <a:rPr lang="en-US" dirty="0" err="1" smtClean="0">
                <a:solidFill>
                  <a:srgbClr val="00B0F0"/>
                </a:solidFill>
              </a:rPr>
              <a:t>Karmasphere</a:t>
            </a:r>
            <a:r>
              <a:rPr lang="en-US" dirty="0" smtClean="0">
                <a:solidFill>
                  <a:srgbClr val="00B0F0"/>
                </a:solidFill>
              </a:rPr>
              <a:t>, </a:t>
            </a:r>
            <a:r>
              <a:rPr lang="en-US" dirty="0" err="1" smtClean="0">
                <a:solidFill>
                  <a:srgbClr val="00B0F0"/>
                </a:solidFill>
              </a:rPr>
              <a:t>Teradata</a:t>
            </a:r>
            <a:r>
              <a:rPr lang="en-US" dirty="0" smtClean="0">
                <a:solidFill>
                  <a:srgbClr val="00B0F0"/>
                </a:solidFill>
              </a:rPr>
              <a:t>/ Aster, HP </a:t>
            </a:r>
            <a:r>
              <a:rPr lang="en-US" dirty="0" err="1" smtClean="0">
                <a:solidFill>
                  <a:srgbClr val="00B0F0"/>
                </a:solidFill>
              </a:rPr>
              <a:t>Vertica</a:t>
            </a:r>
            <a:r>
              <a:rPr lang="en-US" dirty="0" smtClean="0">
                <a:solidFill>
                  <a:srgbClr val="00B0F0"/>
                </a:solidFill>
              </a:rPr>
              <a:t>, </a:t>
            </a:r>
            <a:r>
              <a:rPr lang="en-US" dirty="0" err="1" smtClean="0">
                <a:solidFill>
                  <a:srgbClr val="00B0F0"/>
                </a:solidFill>
              </a:rPr>
              <a:t>Hortonworks</a:t>
            </a:r>
            <a:r>
              <a:rPr lang="en-US" dirty="0" smtClean="0">
                <a:solidFill>
                  <a:srgbClr val="00B0F0"/>
                </a:solidFill>
              </a:rPr>
              <a:t>, </a:t>
            </a:r>
            <a:r>
              <a:rPr lang="en-US" dirty="0" err="1" smtClean="0">
                <a:solidFill>
                  <a:srgbClr val="00B0F0"/>
                </a:solidFill>
              </a:rPr>
              <a:t>ParAccel</a:t>
            </a:r>
            <a:r>
              <a:rPr lang="en-US" dirty="0" smtClean="0">
                <a:solidFill>
                  <a:srgbClr val="00B0F0"/>
                </a:solidFill>
              </a:rPr>
              <a:t>, IBM </a:t>
            </a:r>
            <a:r>
              <a:rPr lang="en-US" dirty="0" err="1" smtClean="0">
                <a:solidFill>
                  <a:srgbClr val="00B0F0"/>
                </a:solidFill>
              </a:rPr>
              <a:t>Netezza</a:t>
            </a:r>
            <a:r>
              <a:rPr lang="en-US" dirty="0" smtClean="0">
                <a:solidFill>
                  <a:srgbClr val="00B0F0"/>
                </a:solidFill>
              </a:rPr>
              <a:t>, and a host of others.</a:t>
            </a:r>
          </a:p>
          <a:p>
            <a:pPr algn="just"/>
            <a:r>
              <a:rPr lang="en-US" sz="3900" dirty="0" smtClean="0">
                <a:solidFill>
                  <a:srgbClr val="FF0000"/>
                </a:solidFill>
              </a:rPr>
              <a:t>Oracle </a:t>
            </a:r>
            <a:r>
              <a:rPr lang="en-US" dirty="0" smtClean="0"/>
              <a:t>(</a:t>
            </a:r>
            <a:r>
              <a:rPr lang="en-US" dirty="0" smtClean="0">
                <a:hlinkClick r:id="rId2"/>
              </a:rPr>
              <a:t>www.oracle.com</a:t>
            </a:r>
            <a:r>
              <a:rPr lang="en-US" dirty="0" smtClean="0"/>
              <a:t>) offers a range of tools to complement its big data platform called </a:t>
            </a:r>
            <a:r>
              <a:rPr lang="en-US" dirty="0" smtClean="0">
                <a:solidFill>
                  <a:srgbClr val="0070C0"/>
                </a:solidFill>
              </a:rPr>
              <a:t>Oracle </a:t>
            </a:r>
            <a:r>
              <a:rPr lang="en-US" dirty="0" err="1" smtClean="0">
                <a:solidFill>
                  <a:srgbClr val="0070C0"/>
                </a:solidFill>
              </a:rPr>
              <a:t>Exadata</a:t>
            </a:r>
            <a:r>
              <a:rPr lang="en-US" dirty="0" smtClean="0">
                <a:solidFill>
                  <a:srgbClr val="0070C0"/>
                </a:solidFill>
              </a:rPr>
              <a:t>. </a:t>
            </a:r>
          </a:p>
          <a:p>
            <a:pPr algn="just"/>
            <a:r>
              <a:rPr lang="en-US" dirty="0" smtClean="0"/>
              <a:t>These include advanced analytics via the R programming language, as well as an in-memory database option with Oracle’s </a:t>
            </a:r>
            <a:r>
              <a:rPr lang="en-US" dirty="0" err="1" smtClean="0"/>
              <a:t>Exalytics</a:t>
            </a:r>
            <a:r>
              <a:rPr lang="en-US" dirty="0" smtClean="0"/>
              <a:t> in-memory machine and Oracle’s data warehouse. </a:t>
            </a:r>
          </a:p>
          <a:p>
            <a:pPr algn="just"/>
            <a:r>
              <a:rPr lang="en-US" dirty="0" err="1" smtClean="0">
                <a:solidFill>
                  <a:schemeClr val="accent6">
                    <a:lumMod val="50000"/>
                  </a:schemeClr>
                </a:solidFill>
              </a:rPr>
              <a:t>Exadata</a:t>
            </a:r>
            <a:r>
              <a:rPr lang="en-US" dirty="0" smtClean="0">
                <a:solidFill>
                  <a:schemeClr val="accent6">
                    <a:lumMod val="50000"/>
                  </a:schemeClr>
                </a:solidFill>
              </a:rPr>
              <a:t> </a:t>
            </a:r>
            <a:r>
              <a:rPr lang="en-US" dirty="0" smtClean="0"/>
              <a:t>is integrated with its hardware platform. </a:t>
            </a:r>
          </a:p>
          <a:p>
            <a:pPr algn="just"/>
            <a:r>
              <a:rPr lang="en-US" sz="4200" dirty="0" err="1" smtClean="0">
                <a:solidFill>
                  <a:srgbClr val="FF0000"/>
                </a:solidFill>
              </a:rPr>
              <a:t>Pentaho</a:t>
            </a:r>
            <a:r>
              <a:rPr lang="en-US" dirty="0" smtClean="0"/>
              <a:t> (</a:t>
            </a:r>
            <a:r>
              <a:rPr lang="en-US" dirty="0" smtClean="0">
                <a:hlinkClick r:id="rId3"/>
              </a:rPr>
              <a:t>www.pentaho.com</a:t>
            </a:r>
            <a:r>
              <a:rPr lang="en-US" dirty="0" smtClean="0"/>
              <a:t>) provides open source business analytics via a community and enterprise edition.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Understanding Text Analytics and Big Data</a:t>
            </a:r>
            <a:r>
              <a:rPr lang="en-US" dirty="0" smtClean="0"/>
              <a:t/>
            </a:r>
            <a:br>
              <a:rPr lang="en-US" dirty="0" smtClean="0"/>
            </a:br>
            <a:endParaRPr lang="en-US" dirty="0"/>
          </a:p>
        </p:txBody>
      </p:sp>
      <p:sp>
        <p:nvSpPr>
          <p:cNvPr id="3" name="Content Placeholder 2"/>
          <p:cNvSpPr>
            <a:spLocks noGrp="1"/>
          </p:cNvSpPr>
          <p:nvPr>
            <p:ph idx="1"/>
          </p:nvPr>
        </p:nvSpPr>
        <p:spPr>
          <a:xfrm>
            <a:off x="228600" y="1219200"/>
            <a:ext cx="8686800" cy="5334000"/>
          </a:xfrm>
        </p:spPr>
        <p:txBody>
          <a:bodyPr>
            <a:normAutofit fontScale="85000" lnSpcReduction="20000"/>
          </a:bodyPr>
          <a:lstStyle/>
          <a:p>
            <a:pPr algn="just"/>
            <a:r>
              <a:rPr lang="en-US" dirty="0" smtClean="0"/>
              <a:t>Most data is unstructured. Unstructured data includes information stored internally, such as </a:t>
            </a:r>
            <a:r>
              <a:rPr lang="en-US" dirty="0" smtClean="0">
                <a:solidFill>
                  <a:schemeClr val="accent6">
                    <a:lumMod val="50000"/>
                  </a:schemeClr>
                </a:solidFill>
              </a:rPr>
              <a:t>documents, e-mails, and customer correspondence, as well as external information sources</a:t>
            </a:r>
            <a:r>
              <a:rPr lang="en-US" dirty="0" smtClean="0"/>
              <a:t> that are important to your organization, </a:t>
            </a:r>
            <a:r>
              <a:rPr lang="en-US" dirty="0" smtClean="0">
                <a:solidFill>
                  <a:schemeClr val="accent6">
                    <a:lumMod val="50000"/>
                  </a:schemeClr>
                </a:solidFill>
              </a:rPr>
              <a:t>such as tweets, blogs, YouTube videos, and satellite imagery.</a:t>
            </a:r>
          </a:p>
          <a:p>
            <a:pPr algn="just"/>
            <a:r>
              <a:rPr lang="en-US" dirty="0" smtClean="0"/>
              <a:t>The amount and variety of this data are growing rapidly. Increasingly, companies want to take advantage of this wealth of data to understand the implications for their business today and in the future.</a:t>
            </a:r>
          </a:p>
          <a:p>
            <a:pPr algn="just"/>
            <a:r>
              <a:rPr lang="en-US" dirty="0" smtClean="0"/>
              <a:t>While image and audio analysis are still in the early adopter stage, </a:t>
            </a:r>
            <a:r>
              <a:rPr lang="en-US" dirty="0" smtClean="0">
                <a:solidFill>
                  <a:schemeClr val="accent6">
                    <a:lumMod val="50000"/>
                  </a:schemeClr>
                </a:solidFill>
              </a:rPr>
              <a:t>text analytics is evolving into a mainstream technology. </a:t>
            </a:r>
          </a:p>
          <a:p>
            <a:pPr algn="just"/>
            <a:r>
              <a:rPr lang="en-US" dirty="0" smtClean="0"/>
              <a:t>Here’s an example of how one company was able to leverage its text data to support business decision making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1569</Words>
  <Application>Microsoft Office PowerPoint</Application>
  <PresentationFormat>On-screen Show (4:3)</PresentationFormat>
  <Paragraphs>91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Studying Big Data Analytics Examples </vt:lpstr>
      <vt:lpstr>Slide 3</vt:lpstr>
      <vt:lpstr>Slide 4</vt:lpstr>
      <vt:lpstr>Slide 5</vt:lpstr>
      <vt:lpstr>Big Data Analytics Solutions </vt:lpstr>
      <vt:lpstr>Slide 7</vt:lpstr>
      <vt:lpstr>Slide 8</vt:lpstr>
      <vt:lpstr>Understanding Text Analytics and Big Data </vt:lpstr>
      <vt:lpstr>Slide 10</vt:lpstr>
      <vt:lpstr>Slide 11</vt:lpstr>
      <vt:lpstr>Exploring Unstructured Data </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Studying Big Data Analytics Examples</dc:title>
  <dc:creator>abdullah</dc:creator>
  <cp:lastModifiedBy>bismi</cp:lastModifiedBy>
  <cp:revision>28</cp:revision>
  <dcterms:created xsi:type="dcterms:W3CDTF">2005-12-31T19:40:43Z</dcterms:created>
  <dcterms:modified xsi:type="dcterms:W3CDTF">2023-04-08T01:18:55Z</dcterms:modified>
</cp:coreProperties>
</file>