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08" r:id="rId1"/>
  </p:sldMasterIdLst>
  <p:sldIdLst>
    <p:sldId id="258" r:id="rId2"/>
    <p:sldId id="256" r:id="rId3"/>
    <p:sldId id="259" r:id="rId4"/>
    <p:sldId id="260" r:id="rId5"/>
    <p:sldId id="261" r:id="rId6"/>
    <p:sldId id="262" r:id="rId7"/>
    <p:sldId id="263" r:id="rId8"/>
    <p:sldId id="266" r:id="rId9"/>
    <p:sldId id="264" r:id="rId10"/>
    <p:sldId id="267" r:id="rId11"/>
    <p:sldId id="265" r:id="rId12"/>
    <p:sldId id="268" r:id="rId13"/>
    <p:sldId id="269" r:id="rId14"/>
    <p:sldId id="270" r:id="rId15"/>
    <p:sldId id="271" r:id="rId16"/>
    <p:sldId id="272" r:id="rId17"/>
    <p:sldId id="273" r:id="rId18"/>
    <p:sldId id="274" r:id="rId19"/>
    <p:sldId id="275" r:id="rId20"/>
    <p:sldId id="276" r:id="rId21"/>
    <p:sldId id="277" r:id="rId22"/>
    <p:sldId id="279"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4" d="100"/>
          <a:sy n="64" d="100"/>
        </p:scale>
        <p:origin x="48" y="12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4747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451237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5307358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446506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499853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445722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783802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62225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5/12/2023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78951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5/12/2023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168942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5/12/2023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241061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5/12/2023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54736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5/12/2023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343157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5/12/2023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284256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12366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5/12/2023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5376579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5/12/2023</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3849784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byjus.com/biology/components-of-innate-immunity/"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Rectangle 1"/>
          <p:cNvSpPr/>
          <p:nvPr/>
        </p:nvSpPr>
        <p:spPr>
          <a:xfrm>
            <a:off x="3488990" y="1159555"/>
            <a:ext cx="4309686" cy="923330"/>
          </a:xfrm>
          <a:prstGeom prst="rect">
            <a:avLst/>
          </a:prstGeom>
          <a:solidFill>
            <a:schemeClr val="accent1">
              <a:lumMod val="25000"/>
              <a:lumOff val="75000"/>
            </a:schemeClr>
          </a:solidFill>
        </p:spPr>
        <p:style>
          <a:lnRef idx="2">
            <a:schemeClr val="accent2"/>
          </a:lnRef>
          <a:fillRef idx="1">
            <a:schemeClr val="lt1"/>
          </a:fillRef>
          <a:effectRef idx="0">
            <a:schemeClr val="accent2"/>
          </a:effectRef>
          <a:fontRef idx="minor">
            <a:schemeClr val="dk1"/>
          </a:fontRef>
        </p:style>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smtClean="0">
                <a:ln/>
                <a:solidFill>
                  <a:schemeClr val="tx1">
                    <a:lumMod val="85000"/>
                    <a:lumOff val="15000"/>
                  </a:schemeClr>
                </a:solidFill>
              </a:rPr>
              <a:t>IMMUNITY</a:t>
            </a:r>
            <a:endParaRPr lang="en-US" sz="5400" b="1" dirty="0">
              <a:ln/>
              <a:solidFill>
                <a:schemeClr val="tx1">
                  <a:lumMod val="85000"/>
                  <a:lumOff val="15000"/>
                </a:schemeClr>
              </a:solidFill>
            </a:endParaRPr>
          </a:p>
        </p:txBody>
      </p:sp>
      <p:sp>
        <p:nvSpPr>
          <p:cNvPr id="3" name="TextBox 2"/>
          <p:cNvSpPr txBox="1"/>
          <p:nvPr/>
        </p:nvSpPr>
        <p:spPr>
          <a:xfrm>
            <a:off x="5328877" y="2844625"/>
            <a:ext cx="4014952" cy="2308324"/>
          </a:xfrm>
          <a:prstGeom prst="rect">
            <a:avLst/>
          </a:prstGeom>
          <a:noFill/>
        </p:spPr>
        <p:txBody>
          <a:bodyPr wrap="square" rtlCol="0">
            <a:spAutoFit/>
          </a:bodyPr>
          <a:lstStyle/>
          <a:p>
            <a:r>
              <a:rPr lang="en-US" i="1" dirty="0" smtClean="0">
                <a:solidFill>
                  <a:schemeClr val="accent2">
                    <a:lumMod val="50000"/>
                  </a:schemeClr>
                </a:solidFill>
              </a:rPr>
              <a:t>Presented by </a:t>
            </a:r>
          </a:p>
          <a:p>
            <a:r>
              <a:rPr lang="en-US" dirty="0">
                <a:solidFill>
                  <a:srgbClr val="C00000"/>
                </a:solidFill>
              </a:rPr>
              <a:t>	</a:t>
            </a:r>
            <a:r>
              <a:rPr lang="en-US" dirty="0" smtClean="0">
                <a:solidFill>
                  <a:srgbClr val="C00000"/>
                </a:solidFill>
              </a:rPr>
              <a:t>Dr. S. Deborah</a:t>
            </a:r>
          </a:p>
          <a:p>
            <a:r>
              <a:rPr lang="en-US" dirty="0">
                <a:solidFill>
                  <a:srgbClr val="C00000"/>
                </a:solidFill>
              </a:rPr>
              <a:t>	</a:t>
            </a:r>
            <a:r>
              <a:rPr lang="en-US" dirty="0" smtClean="0">
                <a:solidFill>
                  <a:srgbClr val="C00000"/>
                </a:solidFill>
              </a:rPr>
              <a:t>Assistant Professor,</a:t>
            </a:r>
          </a:p>
          <a:p>
            <a:r>
              <a:rPr lang="en-US" dirty="0">
                <a:solidFill>
                  <a:srgbClr val="C00000"/>
                </a:solidFill>
              </a:rPr>
              <a:t>	</a:t>
            </a:r>
            <a:r>
              <a:rPr lang="en-US" dirty="0" smtClean="0">
                <a:solidFill>
                  <a:srgbClr val="C00000"/>
                </a:solidFill>
              </a:rPr>
              <a:t>Department of Biotechnology,</a:t>
            </a:r>
          </a:p>
          <a:p>
            <a:r>
              <a:rPr lang="en-US" dirty="0">
                <a:solidFill>
                  <a:srgbClr val="C00000"/>
                </a:solidFill>
              </a:rPr>
              <a:t>	J</a:t>
            </a:r>
            <a:r>
              <a:rPr lang="en-US" dirty="0" smtClean="0">
                <a:solidFill>
                  <a:srgbClr val="C00000"/>
                </a:solidFill>
              </a:rPr>
              <a:t>amal Mohamed College, </a:t>
            </a:r>
          </a:p>
          <a:p>
            <a:r>
              <a:rPr lang="en-US" dirty="0">
                <a:solidFill>
                  <a:srgbClr val="C00000"/>
                </a:solidFill>
              </a:rPr>
              <a:t>	</a:t>
            </a:r>
            <a:r>
              <a:rPr lang="en-US" dirty="0" smtClean="0">
                <a:solidFill>
                  <a:srgbClr val="C00000"/>
                </a:solidFill>
              </a:rPr>
              <a:t>Trichy-20</a:t>
            </a:r>
          </a:p>
          <a:p>
            <a:r>
              <a:rPr lang="en-US" dirty="0">
                <a:solidFill>
                  <a:srgbClr val="C00000"/>
                </a:solidFill>
              </a:rPr>
              <a:t>	</a:t>
            </a:r>
            <a:r>
              <a:rPr lang="en-US" dirty="0" smtClean="0">
                <a:solidFill>
                  <a:srgbClr val="C00000"/>
                </a:solidFill>
              </a:rPr>
              <a:t>Mobile: 9952270978</a:t>
            </a:r>
          </a:p>
          <a:p>
            <a:endParaRPr lang="en-IN" dirty="0"/>
          </a:p>
        </p:txBody>
      </p:sp>
    </p:spTree>
    <p:extLst>
      <p:ext uri="{BB962C8B-B14F-4D97-AF65-F5344CB8AC3E}">
        <p14:creationId xmlns:p14="http://schemas.microsoft.com/office/powerpoint/2010/main" val="38196197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67690"/>
          </a:xfrm>
        </p:spPr>
        <p:txBody>
          <a:bodyPr>
            <a:normAutofit fontScale="90000"/>
          </a:bodyPr>
          <a:lstStyle/>
          <a:p>
            <a:r>
              <a:rPr lang="en-US" dirty="0"/>
              <a:t>Features of Acquired Immunity</a:t>
            </a:r>
          </a:p>
        </p:txBody>
      </p:sp>
      <p:sp>
        <p:nvSpPr>
          <p:cNvPr id="3" name="Content Placeholder 2"/>
          <p:cNvSpPr>
            <a:spLocks noGrp="1"/>
          </p:cNvSpPr>
          <p:nvPr>
            <p:ph idx="1"/>
          </p:nvPr>
        </p:nvSpPr>
        <p:spPr>
          <a:xfrm>
            <a:off x="677334" y="1177291"/>
            <a:ext cx="8596668" cy="4864072"/>
          </a:xfrm>
        </p:spPr>
        <p:txBody>
          <a:bodyPr>
            <a:normAutofit/>
          </a:bodyPr>
          <a:lstStyle/>
          <a:p>
            <a:r>
              <a:rPr lang="en-US" dirty="0" smtClean="0"/>
              <a:t>Specificity</a:t>
            </a:r>
            <a:r>
              <a:rPr lang="en-US" dirty="0"/>
              <a:t>: Our body has the ability to differentiate between different types of pathogens, whether it is harmful or not, and devise ways to destroy them.</a:t>
            </a:r>
          </a:p>
          <a:p>
            <a:pPr marL="0" indent="0">
              <a:buNone/>
            </a:pPr>
            <a:endParaRPr lang="en-US" dirty="0"/>
          </a:p>
          <a:p>
            <a:r>
              <a:rPr lang="en-US" dirty="0"/>
              <a:t>Diversity: Our body can detect vast varieties of pathogens, ranging from protozoa to viruses.</a:t>
            </a:r>
          </a:p>
          <a:p>
            <a:pPr marL="0" indent="0">
              <a:buNone/>
            </a:pPr>
            <a:endParaRPr lang="en-US" dirty="0"/>
          </a:p>
          <a:p>
            <a:r>
              <a:rPr lang="en-US" dirty="0"/>
              <a:t>Differentiate between self and non-self: Our body has the unique ability to differentiate between its own cells and foreign cells. It immediately starts rejecting any foreign cell in the body.</a:t>
            </a:r>
          </a:p>
          <a:p>
            <a:pPr marL="0" indent="0">
              <a:buNone/>
            </a:pPr>
            <a:endParaRPr lang="en-US" dirty="0"/>
          </a:p>
          <a:p>
            <a:r>
              <a:rPr lang="en-US" dirty="0"/>
              <a:t>Memory: Once our body encounters a pathogen, it activates the immune system to destroy it. It also remembers what antibodies were released in response to that pathogen, so that, the next time it enters, a similar procedure is followed by the body to eliminate it.</a:t>
            </a:r>
            <a:endParaRPr lang="en-IN" dirty="0"/>
          </a:p>
        </p:txBody>
      </p:sp>
    </p:spTree>
    <p:extLst>
      <p:ext uri="{BB962C8B-B14F-4D97-AF65-F5344CB8AC3E}">
        <p14:creationId xmlns:p14="http://schemas.microsoft.com/office/powerpoint/2010/main" val="6506890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Cells Involved in Acquired Immunity</a:t>
            </a:r>
            <a:endParaRPr lang="en-IN" dirty="0"/>
          </a:p>
        </p:txBody>
      </p:sp>
      <p:sp>
        <p:nvSpPr>
          <p:cNvPr id="3" name="Content Placeholder 2"/>
          <p:cNvSpPr>
            <a:spLocks noGrp="1"/>
          </p:cNvSpPr>
          <p:nvPr>
            <p:ph idx="1"/>
          </p:nvPr>
        </p:nvSpPr>
        <p:spPr>
          <a:xfrm>
            <a:off x="677334" y="1554481"/>
            <a:ext cx="8596668" cy="4486882"/>
          </a:xfrm>
        </p:spPr>
        <p:txBody>
          <a:bodyPr>
            <a:normAutofit/>
          </a:bodyPr>
          <a:lstStyle/>
          <a:p>
            <a:r>
              <a:rPr lang="en-US" dirty="0"/>
              <a:t>The acquired immunity involves two types of cells: B-cells and </a:t>
            </a:r>
            <a:r>
              <a:rPr lang="en-US" dirty="0" smtClean="0"/>
              <a:t>T-cells</a:t>
            </a:r>
          </a:p>
          <a:p>
            <a:endParaRPr lang="en-US" dirty="0"/>
          </a:p>
          <a:p>
            <a:r>
              <a:rPr lang="en-US" dirty="0"/>
              <a:t>B-cells</a:t>
            </a:r>
          </a:p>
          <a:p>
            <a:r>
              <a:rPr lang="en-US" dirty="0"/>
              <a:t>They develop in the bone marrow.</a:t>
            </a:r>
          </a:p>
          <a:p>
            <a:r>
              <a:rPr lang="en-US" dirty="0"/>
              <a:t>These cells are activated on their encounter with foreign agents. These foreign particles act as foreign markers.</a:t>
            </a:r>
          </a:p>
          <a:p>
            <a:r>
              <a:rPr lang="en-US" dirty="0"/>
              <a:t>The B-cells immediately differentiate into plasma cells which produce antibodies specific to that foreign particle or so-called antigen.</a:t>
            </a:r>
          </a:p>
          <a:p>
            <a:r>
              <a:rPr lang="en-US" dirty="0"/>
              <a:t>These antibodies attach to the surface of the antigen/foreign agent.</a:t>
            </a:r>
          </a:p>
          <a:p>
            <a:r>
              <a:rPr lang="en-US" dirty="0"/>
              <a:t>These antibodies detect any antigen in the body and destroy it.</a:t>
            </a:r>
          </a:p>
          <a:p>
            <a:r>
              <a:rPr lang="en-US" dirty="0"/>
              <a:t>The immunity dependent on B-cells is called humoral immunity.</a:t>
            </a:r>
          </a:p>
          <a:p>
            <a:endParaRPr lang="en-IN" dirty="0"/>
          </a:p>
        </p:txBody>
      </p:sp>
    </p:spTree>
    <p:extLst>
      <p:ext uri="{BB962C8B-B14F-4D97-AF65-F5344CB8AC3E}">
        <p14:creationId xmlns:p14="http://schemas.microsoft.com/office/powerpoint/2010/main" val="4472362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395927"/>
            <a:ext cx="8596668" cy="5645436"/>
          </a:xfrm>
          <a:solidFill>
            <a:schemeClr val="accent2">
              <a:lumMod val="40000"/>
              <a:lumOff val="60000"/>
            </a:schemeClr>
          </a:solidFill>
        </p:spPr>
        <p:txBody>
          <a:bodyPr>
            <a:normAutofit fontScale="92500"/>
          </a:bodyPr>
          <a:lstStyle/>
          <a:p>
            <a:pPr marL="0" indent="0" algn="ctr">
              <a:buNone/>
            </a:pPr>
            <a:r>
              <a:rPr lang="en-US" sz="3000" dirty="0">
                <a:solidFill>
                  <a:schemeClr val="accent5">
                    <a:lumMod val="75000"/>
                  </a:schemeClr>
                </a:solidFill>
                <a:latin typeface="Bodoni MT" panose="02070603080606020203" pitchFamily="18" charset="0"/>
              </a:rPr>
              <a:t>T-cells</a:t>
            </a:r>
          </a:p>
          <a:p>
            <a:r>
              <a:rPr lang="en-US" sz="2800" dirty="0">
                <a:latin typeface="Bodoni MT" panose="02070603080606020203" pitchFamily="18" charset="0"/>
              </a:rPr>
              <a:t>They originate in the bone marrow and develop in the thymus.</a:t>
            </a:r>
          </a:p>
          <a:p>
            <a:r>
              <a:rPr lang="en-US" sz="2800" dirty="0">
                <a:latin typeface="Bodoni MT" panose="02070603080606020203" pitchFamily="18" charset="0"/>
              </a:rPr>
              <a:t>T-cells differentiate into helper cells, cytotoxic cells, and regulatory cells. These cells are released into the bloodstream.</a:t>
            </a:r>
          </a:p>
          <a:p>
            <a:r>
              <a:rPr lang="en-US" sz="2800" dirty="0">
                <a:latin typeface="Bodoni MT" panose="02070603080606020203" pitchFamily="18" charset="0"/>
              </a:rPr>
              <a:t>When these cells are triggered by an antigen, helper T-cells release cytokines that act as messengers.</a:t>
            </a:r>
          </a:p>
          <a:p>
            <a:r>
              <a:rPr lang="en-US" sz="2800" dirty="0">
                <a:latin typeface="Bodoni MT" panose="02070603080606020203" pitchFamily="18" charset="0"/>
              </a:rPr>
              <a:t>These cytokines initiate the differentiation of B-cells into plasma cells which release antibodies against the antigens.</a:t>
            </a:r>
          </a:p>
          <a:p>
            <a:r>
              <a:rPr lang="en-US" sz="2800" dirty="0">
                <a:latin typeface="Bodoni MT" panose="02070603080606020203" pitchFamily="18" charset="0"/>
              </a:rPr>
              <a:t>The cytotoxic T-cells kills the cancer cells.</a:t>
            </a:r>
          </a:p>
          <a:p>
            <a:r>
              <a:rPr lang="en-US" sz="2800" dirty="0">
                <a:latin typeface="Bodoni MT" panose="02070603080606020203" pitchFamily="18" charset="0"/>
              </a:rPr>
              <a:t>Regulatory T-cells regulate immune reactions.</a:t>
            </a:r>
          </a:p>
          <a:p>
            <a:endParaRPr lang="en-IN" sz="2800" dirty="0">
              <a:latin typeface="Bodoni MT" panose="02070603080606020203" pitchFamily="18" charset="0"/>
            </a:endParaRPr>
          </a:p>
        </p:txBody>
      </p:sp>
    </p:spTree>
    <p:extLst>
      <p:ext uri="{BB962C8B-B14F-4D97-AF65-F5344CB8AC3E}">
        <p14:creationId xmlns:p14="http://schemas.microsoft.com/office/powerpoint/2010/main" val="2321429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Types </a:t>
            </a:r>
            <a:r>
              <a:rPr lang="en-US" b="1" dirty="0"/>
              <a:t>of Acquired Immune Response</a:t>
            </a:r>
            <a:br>
              <a:rPr lang="en-US" b="1" dirty="0"/>
            </a:br>
            <a:endParaRPr lang="en-IN" dirty="0"/>
          </a:p>
        </p:txBody>
      </p:sp>
      <p:sp>
        <p:nvSpPr>
          <p:cNvPr id="3" name="Content Placeholder 2"/>
          <p:cNvSpPr>
            <a:spLocks noGrp="1"/>
          </p:cNvSpPr>
          <p:nvPr>
            <p:ph idx="1"/>
          </p:nvPr>
        </p:nvSpPr>
        <p:spPr>
          <a:xfrm>
            <a:off x="677334" y="1404595"/>
            <a:ext cx="8596668" cy="4636768"/>
          </a:xfrm>
        </p:spPr>
        <p:txBody>
          <a:bodyPr>
            <a:normAutofit/>
          </a:bodyPr>
          <a:lstStyle/>
          <a:p>
            <a:pPr marL="0" indent="0" algn="ctr">
              <a:buNone/>
            </a:pPr>
            <a:r>
              <a:rPr lang="en-US" b="1" dirty="0">
                <a:solidFill>
                  <a:schemeClr val="accent5">
                    <a:lumMod val="75000"/>
                  </a:schemeClr>
                </a:solidFill>
              </a:rPr>
              <a:t>Humoral Immune Response</a:t>
            </a:r>
          </a:p>
          <a:p>
            <a:r>
              <a:rPr lang="en-US" dirty="0"/>
              <a:t>The antibodies produced by B-lymphocytes are present in the blood cells and they are transported all over the body. This is why it is called the humoral immune response as it consists of an antibody produced by the lymphocytes.</a:t>
            </a:r>
          </a:p>
          <a:p>
            <a:r>
              <a:rPr lang="en-US" dirty="0"/>
              <a:t>It depends upon the action of antibodies circulating in the body. When an antibody on a B-cell binds with an antigen, humoral immunity comes into play. The antigen is internalized by the B cell and presented on the helper T cell. This activates the B-cell.</a:t>
            </a:r>
          </a:p>
          <a:p>
            <a:r>
              <a:rPr lang="en-US" dirty="0"/>
              <a:t>The activated B cells grow and produce plasma cells.</a:t>
            </a:r>
          </a:p>
          <a:p>
            <a:r>
              <a:rPr lang="en-US" dirty="0"/>
              <a:t>These plasma cells release antibodies in the bloodstream. The memory B cells retain the information about the pathogen to prevent any disease caused by that pathogen in the near future.</a:t>
            </a:r>
          </a:p>
          <a:p>
            <a:endParaRPr lang="en-IN" dirty="0"/>
          </a:p>
        </p:txBody>
      </p:sp>
    </p:spTree>
    <p:extLst>
      <p:ext uri="{BB962C8B-B14F-4D97-AF65-F5344CB8AC3E}">
        <p14:creationId xmlns:p14="http://schemas.microsoft.com/office/powerpoint/2010/main" val="3060022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750570"/>
          </a:xfrm>
        </p:spPr>
        <p:txBody>
          <a:bodyPr>
            <a:normAutofit fontScale="90000"/>
          </a:bodyPr>
          <a:lstStyle/>
          <a:p>
            <a:r>
              <a:rPr lang="en-US" dirty="0" smtClean="0"/>
              <a:t>Cell-mediated </a:t>
            </a:r>
            <a:r>
              <a:rPr lang="en-US" dirty="0"/>
              <a:t>Immune Response</a:t>
            </a:r>
            <a:br>
              <a:rPr lang="en-US" dirty="0"/>
            </a:br>
            <a:endParaRPr lang="en-IN" dirty="0"/>
          </a:p>
        </p:txBody>
      </p:sp>
      <p:sp>
        <p:nvSpPr>
          <p:cNvPr id="3" name="Content Placeholder 2"/>
          <p:cNvSpPr>
            <a:spLocks noGrp="1"/>
          </p:cNvSpPr>
          <p:nvPr>
            <p:ph idx="1"/>
          </p:nvPr>
        </p:nvSpPr>
        <p:spPr>
          <a:xfrm>
            <a:off x="677334" y="1223011"/>
            <a:ext cx="8596668" cy="4818352"/>
          </a:xfrm>
        </p:spPr>
        <p:txBody>
          <a:bodyPr>
            <a:normAutofit fontScale="92500" lnSpcReduction="20000"/>
          </a:bodyPr>
          <a:lstStyle/>
          <a:p>
            <a:r>
              <a:rPr lang="en-US" dirty="0" smtClean="0"/>
              <a:t>Cell-mediated </a:t>
            </a:r>
            <a:r>
              <a:rPr lang="en-US" dirty="0"/>
              <a:t>immunity is initiated by the T helper cells.</a:t>
            </a:r>
          </a:p>
          <a:p>
            <a:pPr marL="0" indent="0">
              <a:buNone/>
            </a:pPr>
            <a:endParaRPr lang="en-US" dirty="0"/>
          </a:p>
          <a:p>
            <a:r>
              <a:rPr lang="en-US" dirty="0"/>
              <a:t>The cytotoxic T cells eliminate the infected cells from the body by releasing toxins, thereby, promoting apoptosis or programmed cell death.</a:t>
            </a:r>
          </a:p>
          <a:p>
            <a:pPr marL="0" indent="0">
              <a:buNone/>
            </a:pPr>
            <a:endParaRPr lang="en-US" dirty="0"/>
          </a:p>
          <a:p>
            <a:r>
              <a:rPr lang="en-US" dirty="0"/>
              <a:t>The T helper cells help to activate other immune cells. Cell-mediated immunity becomes clear in the case of transplant patients.</a:t>
            </a:r>
          </a:p>
          <a:p>
            <a:pPr marL="0" indent="0">
              <a:buNone/>
            </a:pPr>
            <a:endParaRPr lang="en-US" dirty="0"/>
          </a:p>
          <a:p>
            <a:r>
              <a:rPr lang="en-US" dirty="0"/>
              <a:t>When any of our sense organs stop functioning, it can be transplanted to replace the malfunctioning organs. But it is not that simple with the immune response. It appears that T-lymphocytes are capable of recognizing whether tissue or an organ is from our body or foreign bodies. This is the reason why we cannot transplant and implant the organs into our body even if we find the donor with the same blood group because our body might reject the transplanted organ. The T-cells quickly recognize that the tissue or an organ as a foreign and do not allow it to become a part of the body. This is why transplant receivers have to take immunosuppressant medication for the rest of their lives. This response is controlled by the T-lymphocytes.</a:t>
            </a:r>
            <a:endParaRPr lang="en-IN" dirty="0"/>
          </a:p>
        </p:txBody>
      </p:sp>
    </p:spTree>
    <p:extLst>
      <p:ext uri="{BB962C8B-B14F-4D97-AF65-F5344CB8AC3E}">
        <p14:creationId xmlns:p14="http://schemas.microsoft.com/office/powerpoint/2010/main" val="3316366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5517726" cy="647700"/>
          </a:xfrm>
        </p:spPr>
        <p:txBody>
          <a:bodyPr>
            <a:normAutofit fontScale="90000"/>
          </a:bodyPr>
          <a:lstStyle/>
          <a:p>
            <a:r>
              <a:rPr lang="en-IN" b="1" dirty="0"/>
              <a:t>Types of Acquired Immunity</a:t>
            </a:r>
            <a:br>
              <a:rPr lang="en-IN" b="1" dirty="0"/>
            </a:br>
            <a:endParaRPr lang="en-IN" dirty="0"/>
          </a:p>
        </p:txBody>
      </p:sp>
      <p:sp>
        <p:nvSpPr>
          <p:cNvPr id="3" name="Content Placeholder 2"/>
          <p:cNvSpPr>
            <a:spLocks noGrp="1"/>
          </p:cNvSpPr>
          <p:nvPr>
            <p:ph idx="1"/>
          </p:nvPr>
        </p:nvSpPr>
        <p:spPr>
          <a:xfrm>
            <a:off x="677334" y="1257301"/>
            <a:ext cx="8596668" cy="4784062"/>
          </a:xfrm>
        </p:spPr>
        <p:txBody>
          <a:bodyPr>
            <a:normAutofit/>
          </a:bodyPr>
          <a:lstStyle/>
          <a:p>
            <a:r>
              <a:rPr lang="en-US" b="1" dirty="0"/>
              <a:t>Active Immunity</a:t>
            </a:r>
          </a:p>
          <a:p>
            <a:r>
              <a:rPr lang="en-US" dirty="0"/>
              <a:t>Active immunity involves the direct response to a foreign antigen within the body. In the case of the acquired or adaptive immune system, the body remembers the pathogens it has encountered in the past. This is a direct result of the active immune system.</a:t>
            </a:r>
          </a:p>
          <a:p>
            <a:r>
              <a:rPr lang="en-US" dirty="0"/>
              <a:t>Active immunity occurs when we are in contact with the pathogen or its antigen.</a:t>
            </a:r>
          </a:p>
          <a:p>
            <a:r>
              <a:rPr lang="en-US" dirty="0"/>
              <a:t>Antigens stand for antibody generator. It is with the help of antigens released by the pathogen that our body tackles the pathogen.</a:t>
            </a:r>
          </a:p>
          <a:p>
            <a:r>
              <a:rPr lang="en-US" dirty="0"/>
              <a:t>So what our body does is, it starts producing antibodies to attack the pathogen based on its antigen. When this happens for the first time, it is called a primary response. Once a body experiences a pathogen for the first time, it keeps a few of the antibodies that attacked the pathogen just in case it attacks for the second time. This is known as natural active immunity.</a:t>
            </a:r>
          </a:p>
          <a:p>
            <a:endParaRPr lang="en-IN" dirty="0"/>
          </a:p>
        </p:txBody>
      </p:sp>
    </p:spTree>
    <p:extLst>
      <p:ext uri="{BB962C8B-B14F-4D97-AF65-F5344CB8AC3E}">
        <p14:creationId xmlns:p14="http://schemas.microsoft.com/office/powerpoint/2010/main" val="493103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3471756" cy="544830"/>
          </a:xfrm>
        </p:spPr>
        <p:txBody>
          <a:bodyPr>
            <a:normAutofit fontScale="90000"/>
          </a:bodyPr>
          <a:lstStyle/>
          <a:p>
            <a:r>
              <a:rPr lang="en-IN" b="1" dirty="0"/>
              <a:t>Passive Immunity</a:t>
            </a:r>
            <a:br>
              <a:rPr lang="en-IN" b="1" dirty="0"/>
            </a:br>
            <a:endParaRPr lang="en-IN" dirty="0"/>
          </a:p>
        </p:txBody>
      </p:sp>
      <p:sp>
        <p:nvSpPr>
          <p:cNvPr id="3" name="Content Placeholder 2"/>
          <p:cNvSpPr>
            <a:spLocks noGrp="1"/>
          </p:cNvSpPr>
          <p:nvPr>
            <p:ph idx="1"/>
          </p:nvPr>
        </p:nvSpPr>
        <p:spPr>
          <a:xfrm>
            <a:off x="677334" y="1154431"/>
            <a:ext cx="8596668" cy="4886932"/>
          </a:xfrm>
        </p:spPr>
        <p:txBody>
          <a:bodyPr>
            <a:normAutofit/>
          </a:bodyPr>
          <a:lstStyle/>
          <a:p>
            <a:r>
              <a:rPr lang="en-US" dirty="0"/>
              <a:t>Passive immunity involves the immune response by the antibodies attained from outside the body. The primary response by the body to a pathogen it encounters for the first time is rather feeble, so the first encounter is always a little harsh on the body.</a:t>
            </a:r>
          </a:p>
          <a:p>
            <a:r>
              <a:rPr lang="en-US" dirty="0"/>
              <a:t>What if we could immunize everyone without the need for them ever getting sick?</a:t>
            </a:r>
          </a:p>
          <a:p>
            <a:r>
              <a:rPr lang="en-US" dirty="0"/>
              <a:t>Biotechnology has grown tremendously in the last decade or two and now we are capable of manufacturing antibodies for diseases. These ready-made antibodies protect the body even if the body hasn’t yet experienced a primary response.</a:t>
            </a:r>
          </a:p>
          <a:p>
            <a:r>
              <a:rPr lang="en-US" dirty="0"/>
              <a:t>While active immunity may protect us from a disease for a lifetime, passive immunity is the more short term.</a:t>
            </a:r>
          </a:p>
          <a:p>
            <a:r>
              <a:rPr lang="en-US" dirty="0"/>
              <a:t>Passive immunity develops immediately and our body could begin its attack on the pathogen right away.</a:t>
            </a:r>
          </a:p>
          <a:p>
            <a:endParaRPr lang="en-IN" dirty="0"/>
          </a:p>
        </p:txBody>
      </p:sp>
    </p:spTree>
    <p:extLst>
      <p:ext uri="{BB962C8B-B14F-4D97-AF65-F5344CB8AC3E}">
        <p14:creationId xmlns:p14="http://schemas.microsoft.com/office/powerpoint/2010/main" val="928764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passive immunity</a:t>
            </a:r>
            <a:endParaRPr lang="en-IN" dirty="0"/>
          </a:p>
        </p:txBody>
      </p:sp>
      <p:sp>
        <p:nvSpPr>
          <p:cNvPr id="3" name="Content Placeholder 2"/>
          <p:cNvSpPr>
            <a:spLocks noGrp="1"/>
          </p:cNvSpPr>
          <p:nvPr>
            <p:ph idx="1"/>
          </p:nvPr>
        </p:nvSpPr>
        <p:spPr/>
        <p:txBody>
          <a:bodyPr/>
          <a:lstStyle/>
          <a:p>
            <a:r>
              <a:rPr lang="en-US" dirty="0"/>
              <a:t>There are two types of passive immunity:</a:t>
            </a:r>
          </a:p>
          <a:p>
            <a:endParaRPr lang="en-US" dirty="0"/>
          </a:p>
          <a:p>
            <a:r>
              <a:rPr lang="en-US" dirty="0"/>
              <a:t>Natural Passive Immunity</a:t>
            </a:r>
          </a:p>
          <a:p>
            <a:endParaRPr lang="en-US" dirty="0"/>
          </a:p>
          <a:p>
            <a:r>
              <a:rPr lang="en-US" dirty="0"/>
              <a:t>Artificial Passive Immunity</a:t>
            </a:r>
            <a:endParaRPr lang="en-IN" dirty="0"/>
          </a:p>
        </p:txBody>
      </p:sp>
    </p:spTree>
    <p:extLst>
      <p:ext uri="{BB962C8B-B14F-4D97-AF65-F5344CB8AC3E}">
        <p14:creationId xmlns:p14="http://schemas.microsoft.com/office/powerpoint/2010/main" val="15188068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3334596" cy="613410"/>
          </a:xfrm>
        </p:spPr>
        <p:txBody>
          <a:bodyPr>
            <a:normAutofit fontScale="90000"/>
          </a:bodyPr>
          <a:lstStyle/>
          <a:p>
            <a:r>
              <a:rPr lang="en-US" dirty="0" smtClean="0"/>
              <a:t>Auto Immunity</a:t>
            </a:r>
            <a:r>
              <a:rPr lang="en-US" dirty="0"/>
              <a:t/>
            </a:r>
            <a:br>
              <a:rPr lang="en-US" dirty="0"/>
            </a:br>
            <a:endParaRPr lang="en-IN" dirty="0"/>
          </a:p>
        </p:txBody>
      </p:sp>
      <p:sp>
        <p:nvSpPr>
          <p:cNvPr id="3" name="Content Placeholder 2"/>
          <p:cNvSpPr>
            <a:spLocks noGrp="1"/>
          </p:cNvSpPr>
          <p:nvPr>
            <p:ph idx="1"/>
          </p:nvPr>
        </p:nvSpPr>
        <p:spPr>
          <a:xfrm>
            <a:off x="677334" y="1223010"/>
            <a:ext cx="8596668" cy="5097780"/>
          </a:xfrm>
          <a:solidFill>
            <a:schemeClr val="accent1">
              <a:lumMod val="40000"/>
              <a:lumOff val="60000"/>
            </a:schemeClr>
          </a:solidFill>
          <a:ln>
            <a:solidFill>
              <a:schemeClr val="accent1"/>
            </a:solidFill>
          </a:ln>
        </p:spPr>
        <p:txBody>
          <a:bodyPr>
            <a:normAutofit fontScale="92500" lnSpcReduction="10000"/>
          </a:bodyPr>
          <a:lstStyle/>
          <a:p>
            <a:r>
              <a:rPr lang="en-US" dirty="0" smtClean="0"/>
              <a:t>Sometimes </a:t>
            </a:r>
            <a:r>
              <a:rPr lang="en-US" dirty="0"/>
              <a:t>the immune system attacks its own tissues and organs instead of the foreign agents. This is called autoimmunity. Type I diabetes is an example of autoimmune disease.</a:t>
            </a:r>
          </a:p>
          <a:p>
            <a:pPr marL="0" indent="0" algn="ctr">
              <a:buNone/>
            </a:pPr>
            <a:r>
              <a:rPr lang="en-US" sz="2200" b="1" dirty="0" smtClean="0">
                <a:solidFill>
                  <a:schemeClr val="accent5">
                    <a:lumMod val="75000"/>
                  </a:schemeClr>
                </a:solidFill>
              </a:rPr>
              <a:t>VACCINES</a:t>
            </a:r>
          </a:p>
          <a:p>
            <a:r>
              <a:rPr lang="en-US" dirty="0" smtClean="0"/>
              <a:t>A </a:t>
            </a:r>
            <a:r>
              <a:rPr lang="en-US" dirty="0"/>
              <a:t>vaccine is made up of the antigens of the pathogen that cause the disease. For </a:t>
            </a:r>
            <a:r>
              <a:rPr lang="en-US" dirty="0" err="1"/>
              <a:t>eg</a:t>
            </a:r>
            <a:r>
              <a:rPr lang="en-US" dirty="0"/>
              <a:t>., the smallpox vaccine contains the antigens of the pathogen causing smallpox disease. When a person is vaccinated with the smallpox vaccine the antibody-producing cells are stimulated that produce smallpox antibodies. Thus, the body is protected against the disease occurring in future.</a:t>
            </a:r>
          </a:p>
          <a:p>
            <a:pPr marL="0" indent="0">
              <a:buNone/>
            </a:pPr>
            <a:endParaRPr lang="en-US" dirty="0"/>
          </a:p>
          <a:p>
            <a:r>
              <a:rPr lang="en-US" dirty="0"/>
              <a:t>Vaccinating pathogenic microbes into our body deliberately produces a similar response and is termed as artificially acquired immunity.</a:t>
            </a:r>
          </a:p>
          <a:p>
            <a:pPr marL="0" indent="0">
              <a:buNone/>
            </a:pPr>
            <a:endParaRPr lang="en-US" dirty="0"/>
          </a:p>
          <a:p>
            <a:r>
              <a:rPr lang="en-US" dirty="0"/>
              <a:t>Immunization is a process providing resistant to pathogenic microbes and other infectious diseases by the administration of a vaccine into the body. By immunization, it stimulates the body’s immune system to protect against subsequent infection or disease.</a:t>
            </a:r>
            <a:endParaRPr lang="en-IN" dirty="0"/>
          </a:p>
        </p:txBody>
      </p:sp>
    </p:spTree>
    <p:extLst>
      <p:ext uri="{BB962C8B-B14F-4D97-AF65-F5344CB8AC3E}">
        <p14:creationId xmlns:p14="http://schemas.microsoft.com/office/powerpoint/2010/main" val="39367914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p:cNvSpPr>
            <a:spLocks noChangeArrowheads="1"/>
          </p:cNvSpPr>
          <p:nvPr/>
        </p:nvSpPr>
        <p:spPr bwMode="auto">
          <a:xfrm>
            <a:off x="2922309" y="108072"/>
            <a:ext cx="4649042" cy="938646"/>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152352" rIns="91440" bIns="76176"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dirty="0" smtClean="0">
                <a:ln>
                  <a:noFill/>
                </a:ln>
                <a:solidFill>
                  <a:srgbClr val="444444"/>
                </a:solidFill>
                <a:effectLst/>
                <a:latin typeface="High Tower Text" panose="02040502050506030303" pitchFamily="18" charset="0"/>
              </a:rPr>
              <a:t>IMMUNE SYSTEM</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dirty="0" smtClean="0">
                <a:ln>
                  <a:noFill/>
                </a:ln>
                <a:solidFill>
                  <a:srgbClr val="444444"/>
                </a:solidFill>
                <a:effectLst/>
                <a:latin typeface="Roboto"/>
              </a:rPr>
              <a:t>  </a:t>
            </a:r>
            <a:endParaRPr kumimoji="0" lang="en-US" altLang="en-US" sz="23700" b="0" i="0" u="none" strike="noStrike" cap="none" normalizeH="0" baseline="0" dirty="0" smtClean="0">
              <a:ln>
                <a:noFill/>
              </a:ln>
              <a:solidFill>
                <a:srgbClr val="444444"/>
              </a:solidFill>
              <a:effectLst/>
              <a:latin typeface="Roboto"/>
            </a:endParaRPr>
          </a:p>
        </p:txBody>
      </p:sp>
      <p:pic>
        <p:nvPicPr>
          <p:cNvPr id="1026" name="Picture 2" descr="The Immune System - Lymphoid Organ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3685" y="1144218"/>
            <a:ext cx="7143750" cy="4662694"/>
          </a:xfrm>
          <a:prstGeom prst="roundRect">
            <a:avLst>
              <a:gd name="adj" fmla="val 4167"/>
            </a:avLst>
          </a:prstGeom>
          <a:solidFill>
            <a:srgbClr val="FFFFFF"/>
          </a:solidFill>
          <a:ln w="76200" cap="sq">
            <a:solidFill>
              <a:srgbClr val="292929"/>
            </a:solidFill>
            <a:miter lim="800000"/>
          </a:ln>
          <a:effectLst/>
          <a:scene3d>
            <a:camera prst="orthographicFront"/>
            <a:lightRig rig="threePt" dir="t">
              <a:rot lat="0" lon="0" rev="2700000"/>
            </a:lightRig>
          </a:scene3d>
          <a:sp3d>
            <a:bevelT h="38100"/>
            <a:contourClr>
              <a:srgbClr val="C0C0C0"/>
            </a:contourClr>
          </a:sp3d>
          <a:extLst/>
        </p:spPr>
      </p:pic>
    </p:spTree>
    <p:extLst>
      <p:ext uri="{BB962C8B-B14F-4D97-AF65-F5344CB8AC3E}">
        <p14:creationId xmlns:p14="http://schemas.microsoft.com/office/powerpoint/2010/main" val="13280235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70930" y="694611"/>
            <a:ext cx="4379691" cy="650714"/>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r>
              <a:rPr lang="en-US" sz="3600" dirty="0" smtClean="0">
                <a:solidFill>
                  <a:schemeClr val="accent2">
                    <a:lumMod val="50000"/>
                  </a:schemeClr>
                </a:solidFill>
              </a:rPr>
              <a:t>What is immunity </a:t>
            </a:r>
            <a:endParaRPr lang="en-IN" sz="3600" dirty="0">
              <a:solidFill>
                <a:schemeClr val="accent2">
                  <a:lumMod val="50000"/>
                </a:schemeClr>
              </a:solidFill>
            </a:endParaRPr>
          </a:p>
        </p:txBody>
      </p:sp>
      <p:sp>
        <p:nvSpPr>
          <p:cNvPr id="3" name="Subtitle 2"/>
          <p:cNvSpPr>
            <a:spLocks noGrp="1"/>
          </p:cNvSpPr>
          <p:nvPr>
            <p:ph type="subTitle" idx="1"/>
          </p:nvPr>
        </p:nvSpPr>
        <p:spPr>
          <a:xfrm>
            <a:off x="248691" y="1973975"/>
            <a:ext cx="11624167" cy="467828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Autofit/>
          </a:bodyPr>
          <a:lstStyle/>
          <a:p>
            <a:pPr algn="just"/>
            <a:r>
              <a:rPr lang="en-US" sz="3200" i="1" cap="none" dirty="0" smtClean="0">
                <a:solidFill>
                  <a:schemeClr val="accent2">
                    <a:lumMod val="50000"/>
                  </a:schemeClr>
                </a:solidFill>
                <a:latin typeface="Bodoni MT" panose="02070603080606020203" pitchFamily="18" charset="0"/>
              </a:rPr>
              <a:t>Immunity is the ability of the body to defend itself against disease-causing organisms. Everyday our body comes in contact with several pathogens, but only a few results into diseases. The reason is, our body has the ability to release antibodies against these pathogens and protects the body against diseases. This defense mechanism is called Immunity.</a:t>
            </a:r>
            <a:endParaRPr lang="en-IN" sz="3200" i="1" cap="none" dirty="0">
              <a:solidFill>
                <a:schemeClr val="accent2">
                  <a:lumMod val="50000"/>
                </a:schemeClr>
              </a:solidFill>
              <a:latin typeface="Bodoni MT" panose="02070603080606020203" pitchFamily="18" charset="0"/>
            </a:endParaRPr>
          </a:p>
        </p:txBody>
      </p:sp>
    </p:spTree>
    <p:extLst>
      <p:ext uri="{BB962C8B-B14F-4D97-AF65-F5344CB8AC3E}">
        <p14:creationId xmlns:p14="http://schemas.microsoft.com/office/powerpoint/2010/main" val="257229068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480061"/>
            <a:ext cx="8596668" cy="5561302"/>
          </a:xfrm>
        </p:spPr>
        <p:txBody>
          <a:bodyPr>
            <a:normAutofit/>
          </a:bodyPr>
          <a:lstStyle/>
          <a:p>
            <a:r>
              <a:rPr lang="en-US" dirty="0"/>
              <a:t>The immune system is our body’s best defensive system. It functions against infringing microorganisms and keeps us healthy.</a:t>
            </a:r>
          </a:p>
          <a:p>
            <a:endParaRPr lang="en-US" dirty="0"/>
          </a:p>
          <a:p>
            <a:r>
              <a:rPr lang="en-US" dirty="0"/>
              <a:t>Immunology is a branch of biology which deals with complex body functions of the immune system. The ability to tackle antigens or pathogens and being healthy is referred to as immunity.</a:t>
            </a:r>
          </a:p>
          <a:p>
            <a:endParaRPr lang="en-US" dirty="0"/>
          </a:p>
          <a:p>
            <a:r>
              <a:rPr lang="en-US" dirty="0"/>
              <a:t>The immune system is composed of cells, tissues, and organs that work unitedly in protecting our body. This system defends the human body from the trespassing pathogens in a variety of ways. They work based on memory, some are innate, and some are acquired. Hence, they function in allergies, autoimmunity and organ transplantation.</a:t>
            </a:r>
          </a:p>
          <a:p>
            <a:endParaRPr lang="en-US" dirty="0"/>
          </a:p>
          <a:p>
            <a:r>
              <a:rPr lang="en-US" dirty="0"/>
              <a:t>The most important cells involved in the immune system are white blood cells (or) leukocytes, which are involved in destroying disease-causing organisms or substances. Apart from the leukocytes, lymphoid organs, tissues, and </a:t>
            </a:r>
            <a:r>
              <a:rPr lang="en-US" dirty="0" err="1"/>
              <a:t>proteinaceous</a:t>
            </a:r>
            <a:r>
              <a:rPr lang="en-US" dirty="0"/>
              <a:t> molecules antibodies are also involved in the defensive system.</a:t>
            </a:r>
            <a:endParaRPr lang="en-IN" dirty="0"/>
          </a:p>
        </p:txBody>
      </p:sp>
    </p:spTree>
    <p:extLst>
      <p:ext uri="{BB962C8B-B14F-4D97-AF65-F5344CB8AC3E}">
        <p14:creationId xmlns:p14="http://schemas.microsoft.com/office/powerpoint/2010/main" val="3940105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297180"/>
            <a:ext cx="8596668" cy="6400799"/>
          </a:xfrm>
        </p:spPr>
        <p:txBody>
          <a:bodyPr>
            <a:normAutofit fontScale="70000" lnSpcReduction="20000"/>
          </a:bodyPr>
          <a:lstStyle/>
          <a:p>
            <a:pPr marL="0" indent="0" algn="ctr">
              <a:buNone/>
            </a:pPr>
            <a:r>
              <a:rPr lang="en-US" sz="2900" dirty="0" smtClean="0">
                <a:solidFill>
                  <a:schemeClr val="accent5">
                    <a:lumMod val="75000"/>
                  </a:schemeClr>
                </a:solidFill>
              </a:rPr>
              <a:t>LYMPHOID ORGANS</a:t>
            </a:r>
          </a:p>
          <a:p>
            <a:r>
              <a:rPr lang="en-US" dirty="0" smtClean="0"/>
              <a:t>The </a:t>
            </a:r>
            <a:r>
              <a:rPr lang="en-US" dirty="0"/>
              <a:t>organs of the immune system which are involved in defending the body against invading pathogens causing infections or spread of </a:t>
            </a:r>
            <a:r>
              <a:rPr lang="en-US" dirty="0" err="1"/>
              <a:t>tumours</a:t>
            </a:r>
            <a:r>
              <a:rPr lang="en-US" dirty="0"/>
              <a:t> is termed as Lymphoid organs. It includes bone marrow, blood vessels, lymph nodes, lymphatic vessels, thymus, spleen, and various other clusters of lymphoid tissue.</a:t>
            </a:r>
          </a:p>
          <a:p>
            <a:endParaRPr lang="en-US" dirty="0"/>
          </a:p>
          <a:p>
            <a:r>
              <a:rPr lang="en-US" dirty="0"/>
              <a:t>Lymphoid organs are the site of origin, maturation, and proliferation of lymphocytes. They exist as primary, secondary or tertiary and these are based on their stage of development and maturation.</a:t>
            </a:r>
          </a:p>
          <a:p>
            <a:endParaRPr lang="en-US" dirty="0"/>
          </a:p>
          <a:p>
            <a:r>
              <a:rPr lang="en-US" dirty="0"/>
              <a:t>These </a:t>
            </a:r>
            <a:r>
              <a:rPr lang="en-US" dirty="0" smtClean="0"/>
              <a:t>organs </a:t>
            </a:r>
            <a:r>
              <a:rPr lang="en-US" dirty="0"/>
              <a:t>consist of fluid connective tissues with different types of leukocytes or white blood cells. The highest percentage of Lymphocytes are present in the white blood cells or leukocytes.</a:t>
            </a:r>
          </a:p>
          <a:p>
            <a:endParaRPr lang="en-US" dirty="0"/>
          </a:p>
          <a:p>
            <a:pPr marL="0" indent="0" algn="ctr">
              <a:buNone/>
            </a:pPr>
            <a:r>
              <a:rPr lang="en-US" dirty="0"/>
              <a:t>Primary lymphoid organs</a:t>
            </a:r>
          </a:p>
          <a:p>
            <a:r>
              <a:rPr lang="en-US" dirty="0"/>
              <a:t>The primary lymphoid organs produce and allow the maturation of lymphocytes. It also serves by generating lymphocytes from immature progenitor cells. Therefore it is referred to as the central lymphoid organs. Examples of primary lymphoid organs include thymus and the bone marrow.3</a:t>
            </a:r>
          </a:p>
          <a:p>
            <a:pPr marL="0" indent="0">
              <a:buNone/>
            </a:pPr>
            <a:endParaRPr lang="en-US" dirty="0">
              <a:latin typeface="Bookman Old Style" panose="02050604050505020204" pitchFamily="18" charset="0"/>
            </a:endParaRPr>
          </a:p>
          <a:p>
            <a:pPr marL="0" indent="0" algn="ctr">
              <a:buNone/>
            </a:pPr>
            <a:r>
              <a:rPr lang="en-US" dirty="0"/>
              <a:t>Secondary lymphoid organs</a:t>
            </a:r>
          </a:p>
          <a:p>
            <a:r>
              <a:rPr lang="en-US" dirty="0"/>
              <a:t>The secondary lymphoid organs are referred to as the peripheral lymphoid organs as they are involved in promoting the sites for the interaction of lymphocytes with the antigen to become effector cells. They initiate an adaptive immune response. The secondary lymphoid organs Examples of secondary lymphoid organs spleen, tonsils, lymph nodes, appendix, etc. are secondary lymphoid organs.</a:t>
            </a:r>
          </a:p>
          <a:p>
            <a:pPr marL="0" indent="0">
              <a:buNone/>
            </a:pPr>
            <a:endParaRPr lang="en-US" dirty="0"/>
          </a:p>
          <a:p>
            <a:pPr marL="0" indent="0" algn="ctr">
              <a:buNone/>
            </a:pPr>
            <a:r>
              <a:rPr lang="en-US" dirty="0"/>
              <a:t>Tertiary lymphoid organs</a:t>
            </a:r>
          </a:p>
          <a:p>
            <a:r>
              <a:rPr lang="en-US" dirty="0"/>
              <a:t>The tertiary lymphoid organs usually contain very less number of lymphocytes. It plays an important role during the inflammation process.</a:t>
            </a:r>
            <a:endParaRPr lang="en-IN" dirty="0"/>
          </a:p>
        </p:txBody>
      </p:sp>
    </p:spTree>
    <p:extLst>
      <p:ext uri="{BB962C8B-B14F-4D97-AF65-F5344CB8AC3E}">
        <p14:creationId xmlns:p14="http://schemas.microsoft.com/office/powerpoint/2010/main" val="2625409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06140" y="1863090"/>
            <a:ext cx="4466948" cy="923330"/>
          </a:xfrm>
          <a:prstGeom prst="rect">
            <a:avLst/>
          </a:prstGeom>
          <a:noFill/>
        </p:spPr>
        <p:txBody>
          <a:bodyPr wrap="square" lIns="91440" tIns="45720" rIns="91440" bIns="45720">
            <a:spAutoFit/>
          </a:bodyPr>
          <a:lstStyle/>
          <a:p>
            <a:pPr algn="ctr"/>
            <a:r>
              <a:rPr lang="en-US" sz="5400" b="1" dirty="0" smtClean="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Thank you</a:t>
            </a:r>
            <a:endParaRPr lang="en-US"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endParaRPr>
          </a:p>
        </p:txBody>
      </p:sp>
      <p:pic>
        <p:nvPicPr>
          <p:cNvPr id="3" name="Picture 2"/>
          <p:cNvPicPr>
            <a:picLocks noChangeAspect="1"/>
          </p:cNvPicPr>
          <p:nvPr/>
        </p:nvPicPr>
        <p:blipFill>
          <a:blip r:embed="rId2"/>
          <a:stretch>
            <a:fillRect/>
          </a:stretch>
        </p:blipFill>
        <p:spPr>
          <a:xfrm>
            <a:off x="-3429000" y="-1843088"/>
            <a:ext cx="19050000" cy="10544175"/>
          </a:xfrm>
          <a:prstGeom prst="rect">
            <a:avLst/>
          </a:prstGeom>
        </p:spPr>
      </p:pic>
      <p:sp>
        <p:nvSpPr>
          <p:cNvPr id="4" name="Rectangle 3"/>
          <p:cNvSpPr/>
          <p:nvPr/>
        </p:nvSpPr>
        <p:spPr>
          <a:xfrm>
            <a:off x="-2027934" y="-144379"/>
            <a:ext cx="7385997" cy="1569660"/>
          </a:xfrm>
          <a:prstGeom prst="rect">
            <a:avLst/>
          </a:prstGeom>
          <a:noFill/>
        </p:spPr>
        <p:txBody>
          <a:bodyPr wrap="square" lIns="91440" tIns="45720" rIns="91440" bIns="45720">
            <a:spAutoFit/>
          </a:bodyPr>
          <a:lstStyle/>
          <a:p>
            <a:pPr algn="ctr"/>
            <a:r>
              <a:rPr lang="en-US" sz="9600" b="1" cap="none" spc="0" dirty="0" smtClean="0">
                <a:ln w="0"/>
                <a:solidFill>
                  <a:schemeClr val="accent3">
                    <a:lumMod val="60000"/>
                    <a:lumOff val="40000"/>
                  </a:schemeClr>
                </a:solidFill>
                <a:effectLst>
                  <a:reflection blurRad="6350" stA="53000" endA="300" endPos="35500" dir="5400000" sy="-90000" algn="bl" rotWithShape="0"/>
                </a:effectLst>
              </a:rPr>
              <a:t>Thank you</a:t>
            </a:r>
            <a:endParaRPr lang="en-US" sz="9600" b="1" cap="none" spc="0" dirty="0">
              <a:ln w="0"/>
              <a:solidFill>
                <a:schemeClr val="accent3">
                  <a:lumMod val="60000"/>
                  <a:lumOff val="40000"/>
                </a:schemeClr>
              </a:solidFill>
              <a:effectLst>
                <a:reflection blurRad="6350" stA="53000" endA="300" endPos="35500" dir="5400000" sy="-90000" algn="bl" rotWithShape="0"/>
              </a:effectLst>
            </a:endParaRPr>
          </a:p>
        </p:txBody>
      </p:sp>
    </p:spTree>
    <p:extLst>
      <p:ext uri="{BB962C8B-B14F-4D97-AF65-F5344CB8AC3E}">
        <p14:creationId xmlns:p14="http://schemas.microsoft.com/office/powerpoint/2010/main" val="39273212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Immunity</a:t>
            </a:r>
          </a:p>
        </p:txBody>
      </p:sp>
      <p:sp>
        <p:nvSpPr>
          <p:cNvPr id="3" name="Content Placeholder 2"/>
          <p:cNvSpPr>
            <a:spLocks noGrp="1"/>
          </p:cNvSpPr>
          <p:nvPr>
            <p:ph idx="1"/>
          </p:nvPr>
        </p:nvSpPr>
        <p:spPr>
          <a:xfrm>
            <a:off x="1294554" y="1589089"/>
            <a:ext cx="8596668" cy="3880773"/>
          </a:xfrm>
        </p:spPr>
        <p:txBody>
          <a:bodyPr>
            <a:normAutofit/>
          </a:bodyPr>
          <a:lstStyle/>
          <a:p>
            <a:r>
              <a:rPr lang="en-US" sz="2400" dirty="0" smtClean="0">
                <a:latin typeface="Bodoni MT" panose="02070603080606020203" pitchFamily="18" charset="0"/>
              </a:rPr>
              <a:t>There </a:t>
            </a:r>
            <a:r>
              <a:rPr lang="en-US" sz="2400" dirty="0">
                <a:latin typeface="Bodoni MT" panose="02070603080606020203" pitchFamily="18" charset="0"/>
              </a:rPr>
              <a:t>are two major types of immunity:</a:t>
            </a:r>
          </a:p>
          <a:p>
            <a:endParaRPr lang="en-US" sz="2400" dirty="0">
              <a:latin typeface="Bodoni MT" panose="02070603080606020203" pitchFamily="18" charset="0"/>
            </a:endParaRPr>
          </a:p>
          <a:p>
            <a:pPr lvl="2"/>
            <a:r>
              <a:rPr lang="en-US" sz="2400" dirty="0">
                <a:latin typeface="Bodoni MT" panose="02070603080606020203" pitchFamily="18" charset="0"/>
              </a:rPr>
              <a:t>Innate Immunity or Natural or Non-specific Immunity.</a:t>
            </a:r>
          </a:p>
          <a:p>
            <a:endParaRPr lang="en-US" sz="2400" dirty="0">
              <a:latin typeface="Bodoni MT" panose="02070603080606020203" pitchFamily="18" charset="0"/>
            </a:endParaRPr>
          </a:p>
          <a:p>
            <a:pPr lvl="2"/>
            <a:r>
              <a:rPr lang="en-US" sz="2400" dirty="0">
                <a:latin typeface="Bodoni MT" panose="02070603080606020203" pitchFamily="18" charset="0"/>
              </a:rPr>
              <a:t>Acquired Immunity or Adaptive Immunity.</a:t>
            </a:r>
            <a:endParaRPr lang="en-IN" sz="2400" dirty="0">
              <a:latin typeface="Bodoni MT" panose="02070603080606020203" pitchFamily="18" charset="0"/>
            </a:endParaRPr>
          </a:p>
        </p:txBody>
      </p:sp>
    </p:spTree>
    <p:extLst>
      <p:ext uri="{BB962C8B-B14F-4D97-AF65-F5344CB8AC3E}">
        <p14:creationId xmlns:p14="http://schemas.microsoft.com/office/powerpoint/2010/main" val="5976739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63484" y="461010"/>
            <a:ext cx="4008966" cy="613410"/>
          </a:xfrm>
          <a:solidFill>
            <a:schemeClr val="accent1">
              <a:lumMod val="25000"/>
              <a:lumOff val="75000"/>
            </a:schemeClr>
          </a:solidFill>
        </p:spPr>
        <p:txBody>
          <a:bodyPr>
            <a:normAutofit fontScale="90000"/>
          </a:bodyPr>
          <a:lstStyle/>
          <a:p>
            <a:r>
              <a:rPr lang="en-US" b="1" dirty="0"/>
              <a:t>Innate Immunity</a:t>
            </a:r>
          </a:p>
        </p:txBody>
      </p:sp>
      <p:sp>
        <p:nvSpPr>
          <p:cNvPr id="3" name="Content Placeholder 2"/>
          <p:cNvSpPr>
            <a:spLocks noGrp="1"/>
          </p:cNvSpPr>
          <p:nvPr>
            <p:ph idx="1"/>
          </p:nvPr>
        </p:nvSpPr>
        <p:spPr>
          <a:xfrm>
            <a:off x="677334" y="1177291"/>
            <a:ext cx="8596668" cy="4864072"/>
          </a:xfrm>
        </p:spPr>
        <p:txBody>
          <a:bodyPr>
            <a:noAutofit/>
          </a:bodyPr>
          <a:lstStyle/>
          <a:p>
            <a:pPr algn="just"/>
            <a:r>
              <a:rPr lang="en-US" sz="2000" dirty="0" smtClean="0"/>
              <a:t>This </a:t>
            </a:r>
            <a:r>
              <a:rPr lang="en-US" sz="2000" dirty="0"/>
              <a:t>type of immunity is present in an organism by birth.</a:t>
            </a:r>
          </a:p>
          <a:p>
            <a:pPr algn="just"/>
            <a:r>
              <a:rPr lang="en-US" sz="2000" dirty="0"/>
              <a:t>This is activated immediately when the pathogen attacks. </a:t>
            </a:r>
            <a:endParaRPr lang="en-US" sz="2000" dirty="0" smtClean="0"/>
          </a:p>
          <a:p>
            <a:pPr algn="just"/>
            <a:r>
              <a:rPr lang="en-US" sz="2000" dirty="0" smtClean="0">
                <a:hlinkClick r:id="rId2"/>
              </a:rPr>
              <a:t>Innate </a:t>
            </a:r>
            <a:r>
              <a:rPr lang="en-US" sz="2000" dirty="0">
                <a:hlinkClick r:id="rId2"/>
              </a:rPr>
              <a:t>immunity</a:t>
            </a:r>
            <a:r>
              <a:rPr lang="en-US" sz="2000" dirty="0"/>
              <a:t> includes certain barriers and </a:t>
            </a:r>
            <a:r>
              <a:rPr lang="en-US" sz="2000" dirty="0" err="1"/>
              <a:t>defence</a:t>
            </a:r>
            <a:r>
              <a:rPr lang="en-US" sz="2000" dirty="0"/>
              <a:t> mechanisms that keep foreign particles out of the body.</a:t>
            </a:r>
          </a:p>
          <a:p>
            <a:pPr algn="just"/>
            <a:r>
              <a:rPr lang="en-US" sz="2000" dirty="0"/>
              <a:t>Innate immunity refers to the body’s </a:t>
            </a:r>
            <a:r>
              <a:rPr lang="en-US" sz="2000" dirty="0" err="1"/>
              <a:t>defence</a:t>
            </a:r>
            <a:r>
              <a:rPr lang="en-US" sz="2000" dirty="0"/>
              <a:t> system.</a:t>
            </a:r>
          </a:p>
          <a:p>
            <a:pPr algn="just"/>
            <a:r>
              <a:rPr lang="en-US" sz="2000" dirty="0"/>
              <a:t>This immunity helps us by providing the natural resistance components including salivary enzymes, natural killer cells, intact skin and neutrophils, etc. which produce an initial response against the infections at birth prior to exposure to a pathogen or antigens.</a:t>
            </a:r>
          </a:p>
          <a:p>
            <a:pPr algn="just"/>
            <a:r>
              <a:rPr lang="en-US" sz="2000" dirty="0"/>
              <a:t>It is a long-term immunity in which our body produces the antibodies on its own. Our body has few natural barriers to prevent the entry of pathogens.</a:t>
            </a:r>
          </a:p>
          <a:p>
            <a:pPr algn="just"/>
            <a:endParaRPr lang="en-IN" sz="2000" dirty="0"/>
          </a:p>
        </p:txBody>
      </p:sp>
    </p:spTree>
    <p:extLst>
      <p:ext uri="{BB962C8B-B14F-4D97-AF65-F5344CB8AC3E}">
        <p14:creationId xmlns:p14="http://schemas.microsoft.com/office/powerpoint/2010/main" val="16316537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95250"/>
            <a:ext cx="6370782" cy="842010"/>
          </a:xfrm>
        </p:spPr>
        <p:txBody>
          <a:bodyPr>
            <a:normAutofit fontScale="90000"/>
          </a:bodyPr>
          <a:lstStyle/>
          <a:p>
            <a:pPr algn="ctr"/>
            <a:r>
              <a:rPr lang="en-US" dirty="0"/>
              <a:t>Types of Barriers</a:t>
            </a:r>
            <a:br>
              <a:rPr lang="en-US" dirty="0"/>
            </a:br>
            <a:endParaRPr lang="en-IN" dirty="0"/>
          </a:p>
        </p:txBody>
      </p:sp>
      <p:sp>
        <p:nvSpPr>
          <p:cNvPr id="3" name="Content Placeholder 2"/>
          <p:cNvSpPr>
            <a:spLocks noGrp="1"/>
          </p:cNvSpPr>
          <p:nvPr>
            <p:ph idx="1"/>
          </p:nvPr>
        </p:nvSpPr>
        <p:spPr>
          <a:xfrm>
            <a:off x="711624" y="777240"/>
            <a:ext cx="10215456" cy="5772150"/>
          </a:xfrm>
        </p:spPr>
        <p:txBody>
          <a:bodyPr>
            <a:noAutofit/>
          </a:bodyPr>
          <a:lstStyle/>
          <a:p>
            <a:pPr marL="0" indent="0">
              <a:buNone/>
            </a:pPr>
            <a:r>
              <a:rPr lang="en-US" sz="1400" dirty="0" smtClean="0">
                <a:latin typeface="Bodoni MT" panose="02070603080606020203" pitchFamily="18" charset="0"/>
              </a:rPr>
              <a:t>The </a:t>
            </a:r>
            <a:r>
              <a:rPr lang="en-US" sz="1400" dirty="0">
                <a:latin typeface="Bodoni MT" panose="02070603080606020203" pitchFamily="18" charset="0"/>
              </a:rPr>
              <a:t>four types of barriers are</a:t>
            </a:r>
            <a:r>
              <a:rPr lang="en-US" sz="1400" dirty="0" smtClean="0">
                <a:latin typeface="Bodoni MT" panose="02070603080606020203" pitchFamily="18" charset="0"/>
              </a:rPr>
              <a:t>:</a:t>
            </a:r>
            <a:endParaRPr lang="en-US" sz="1400" dirty="0">
              <a:latin typeface="Bodoni MT" panose="02070603080606020203" pitchFamily="18" charset="0"/>
            </a:endParaRPr>
          </a:p>
          <a:p>
            <a:pPr marL="0" indent="0">
              <a:buNone/>
            </a:pPr>
            <a:r>
              <a:rPr lang="en-US" sz="1400" dirty="0">
                <a:solidFill>
                  <a:srgbClr val="7030A0"/>
                </a:solidFill>
                <a:latin typeface="Bodoni MT" panose="02070603080606020203" pitchFamily="18" charset="0"/>
              </a:rPr>
              <a:t>Physical barrier</a:t>
            </a:r>
          </a:p>
          <a:p>
            <a:pPr lvl="1"/>
            <a:r>
              <a:rPr lang="en-US" sz="1400" dirty="0">
                <a:latin typeface="Bodoni MT" panose="02070603080606020203" pitchFamily="18" charset="0"/>
              </a:rPr>
              <a:t>These include the skin, body hair, cilia, eyelashes, the respiratory tract, and the gastrointestinal tract. These form the first line of </a:t>
            </a:r>
            <a:r>
              <a:rPr lang="en-US" sz="1400" dirty="0" smtClean="0">
                <a:latin typeface="Bodoni MT" panose="02070603080606020203" pitchFamily="18" charset="0"/>
              </a:rPr>
              <a:t>defense. </a:t>
            </a:r>
            <a:endParaRPr lang="en-US" sz="1400" dirty="0">
              <a:latin typeface="Bodoni MT" panose="02070603080606020203" pitchFamily="18" charset="0"/>
            </a:endParaRPr>
          </a:p>
          <a:p>
            <a:pPr lvl="1"/>
            <a:r>
              <a:rPr lang="en-US" sz="1400" dirty="0" smtClean="0">
                <a:latin typeface="Bodoni MT" panose="02070603080606020203" pitchFamily="18" charset="0"/>
              </a:rPr>
              <a:t>The </a:t>
            </a:r>
            <a:r>
              <a:rPr lang="en-US" sz="1400" dirty="0">
                <a:latin typeface="Bodoni MT" panose="02070603080606020203" pitchFamily="18" charset="0"/>
              </a:rPr>
              <a:t>skin does more than providing us with fair or dark complexions. Our skin acts as a physical barrier to the entry of pathogens. The mucus coating in our nose and ear is a protective barrier which traps the pathogen before it gets inside.</a:t>
            </a:r>
          </a:p>
          <a:p>
            <a:pPr marL="0" indent="0">
              <a:buNone/>
            </a:pPr>
            <a:r>
              <a:rPr lang="en-US" sz="1400" dirty="0" smtClean="0">
                <a:solidFill>
                  <a:srgbClr val="7030A0"/>
                </a:solidFill>
                <a:latin typeface="Bodoni MT" panose="02070603080606020203" pitchFamily="18" charset="0"/>
              </a:rPr>
              <a:t>Physiological </a:t>
            </a:r>
            <a:r>
              <a:rPr lang="en-US" sz="1400" dirty="0">
                <a:solidFill>
                  <a:srgbClr val="7030A0"/>
                </a:solidFill>
                <a:latin typeface="Bodoni MT" panose="02070603080606020203" pitchFamily="18" charset="0"/>
              </a:rPr>
              <a:t>barriers</a:t>
            </a:r>
          </a:p>
          <a:p>
            <a:pPr lvl="1"/>
            <a:r>
              <a:rPr lang="en-US" sz="1400" dirty="0">
                <a:latin typeface="Bodoni MT" panose="02070603080606020203" pitchFamily="18" charset="0"/>
              </a:rPr>
              <a:t>We know that our stomach uses hydrochloric acid to break down the food molecules. Due to such a strongly acidic environment, most of the germs that enter our body along with the food are killed before the further process is carried on.</a:t>
            </a:r>
          </a:p>
          <a:p>
            <a:pPr lvl="1"/>
            <a:r>
              <a:rPr lang="en-US" sz="1400" dirty="0" smtClean="0">
                <a:latin typeface="Bodoni MT" panose="02070603080606020203" pitchFamily="18" charset="0"/>
              </a:rPr>
              <a:t>Saliva </a:t>
            </a:r>
            <a:r>
              <a:rPr lang="en-US" sz="1400" dirty="0">
                <a:latin typeface="Bodoni MT" panose="02070603080606020203" pitchFamily="18" charset="0"/>
              </a:rPr>
              <a:t>in our mouth and tears in our eyes also have the antibiotic property that does not allow the growth of pathogens even though they are exposed all day.</a:t>
            </a:r>
          </a:p>
          <a:p>
            <a:pPr marL="0" indent="0">
              <a:buNone/>
            </a:pPr>
            <a:r>
              <a:rPr lang="en-US" sz="1400" dirty="0" smtClean="0">
                <a:solidFill>
                  <a:srgbClr val="7030A0"/>
                </a:solidFill>
                <a:latin typeface="Bodoni MT" panose="02070603080606020203" pitchFamily="18" charset="0"/>
              </a:rPr>
              <a:t>Cellular </a:t>
            </a:r>
            <a:r>
              <a:rPr lang="en-US" sz="1400" dirty="0">
                <a:solidFill>
                  <a:srgbClr val="7030A0"/>
                </a:solidFill>
                <a:latin typeface="Bodoni MT" panose="02070603080606020203" pitchFamily="18" charset="0"/>
              </a:rPr>
              <a:t>barriers</a:t>
            </a:r>
          </a:p>
          <a:p>
            <a:pPr lvl="1"/>
            <a:r>
              <a:rPr lang="en-US" sz="1400" dirty="0">
                <a:latin typeface="Bodoni MT" panose="02070603080606020203" pitchFamily="18" charset="0"/>
              </a:rPr>
              <a:t>In spite of the physical and physiological barriers, certain pathogens manage to enter our body. The cells involved in this barrier are leukocytes (WBC), neutrophils, lymphocytes, basophil, eosinophil, and monocytes. All these cells are all present in the blood and tissues.</a:t>
            </a:r>
          </a:p>
          <a:p>
            <a:pPr marL="0" indent="0">
              <a:buNone/>
            </a:pPr>
            <a:r>
              <a:rPr lang="en-US" sz="1400" dirty="0" smtClean="0">
                <a:solidFill>
                  <a:srgbClr val="7030A0"/>
                </a:solidFill>
                <a:latin typeface="Bodoni MT" panose="02070603080606020203" pitchFamily="18" charset="0"/>
              </a:rPr>
              <a:t>Cytokine </a:t>
            </a:r>
            <a:r>
              <a:rPr lang="en-US" sz="1400" dirty="0">
                <a:solidFill>
                  <a:srgbClr val="7030A0"/>
                </a:solidFill>
                <a:latin typeface="Bodoni MT" panose="02070603080606020203" pitchFamily="18" charset="0"/>
              </a:rPr>
              <a:t>barriers</a:t>
            </a:r>
          </a:p>
          <a:p>
            <a:pPr lvl="1"/>
            <a:r>
              <a:rPr lang="en-US" sz="1400" dirty="0">
                <a:latin typeface="Bodoni MT" panose="02070603080606020203" pitchFamily="18" charset="0"/>
              </a:rPr>
              <a:t>The cells in our body are smarter than we give them credit for. For instance, in case a cell in our body experiences a virus invasion, it automatically secretes proteins called interferons which forms a coating around the infected cell and prevents the cells around it from further infections.</a:t>
            </a:r>
            <a:endParaRPr lang="en-IN" sz="1400" dirty="0">
              <a:latin typeface="Bodoni MT" panose="02070603080606020203" pitchFamily="18" charset="0"/>
            </a:endParaRPr>
          </a:p>
        </p:txBody>
      </p:sp>
    </p:spTree>
    <p:extLst>
      <p:ext uri="{BB962C8B-B14F-4D97-AF65-F5344CB8AC3E}">
        <p14:creationId xmlns:p14="http://schemas.microsoft.com/office/powerpoint/2010/main" val="7411616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567690"/>
          </a:xfrm>
        </p:spPr>
        <p:txBody>
          <a:bodyPr>
            <a:normAutofit fontScale="90000"/>
          </a:bodyPr>
          <a:lstStyle/>
          <a:p>
            <a:r>
              <a:rPr lang="en-US" b="1" dirty="0"/>
              <a:t>Cells Involved In Innate Immunity</a:t>
            </a:r>
            <a:br>
              <a:rPr lang="en-US" b="1" dirty="0"/>
            </a:br>
            <a:endParaRPr lang="en-IN" dirty="0"/>
          </a:p>
        </p:txBody>
      </p:sp>
      <p:sp>
        <p:nvSpPr>
          <p:cNvPr id="3" name="Content Placeholder 2"/>
          <p:cNvSpPr>
            <a:spLocks noGrp="1"/>
          </p:cNvSpPr>
          <p:nvPr>
            <p:ph idx="1"/>
          </p:nvPr>
        </p:nvSpPr>
        <p:spPr>
          <a:xfrm>
            <a:off x="677334" y="1177290"/>
            <a:ext cx="11244156" cy="5543549"/>
          </a:xfrm>
        </p:spPr>
        <p:txBody>
          <a:bodyPr>
            <a:normAutofit/>
          </a:bodyPr>
          <a:lstStyle/>
          <a:p>
            <a:pPr lvl="1"/>
            <a:r>
              <a:rPr lang="en-US" sz="1800" b="1" dirty="0">
                <a:latin typeface="Bookman Old Style" panose="02050604050505020204" pitchFamily="18" charset="0"/>
              </a:rPr>
              <a:t>Phagocytes</a:t>
            </a:r>
            <a:r>
              <a:rPr lang="en-US" sz="1800" dirty="0">
                <a:latin typeface="Bookman Old Style" panose="02050604050505020204" pitchFamily="18" charset="0"/>
              </a:rPr>
              <a:t>: These circulate through the body and look for any foreign substance. They engulf and destroy it defending the body against that pathogen.</a:t>
            </a:r>
          </a:p>
          <a:p>
            <a:pPr lvl="1"/>
            <a:r>
              <a:rPr lang="en-US" sz="1800" b="1" dirty="0">
                <a:latin typeface="Bookman Old Style" panose="02050604050505020204" pitchFamily="18" charset="0"/>
              </a:rPr>
              <a:t>Macrophages</a:t>
            </a:r>
            <a:r>
              <a:rPr lang="en-US" sz="1800" dirty="0">
                <a:latin typeface="Bookman Old Style" panose="02050604050505020204" pitchFamily="18" charset="0"/>
              </a:rPr>
              <a:t>: These have the ability to move across the walls of the circulatory system. They release certain signals as cytokines to recruit other cells at the site of infections.</a:t>
            </a:r>
          </a:p>
          <a:p>
            <a:pPr lvl="1"/>
            <a:r>
              <a:rPr lang="en-US" sz="1800" b="1" dirty="0">
                <a:latin typeface="Bookman Old Style" panose="02050604050505020204" pitchFamily="18" charset="0"/>
              </a:rPr>
              <a:t>Mast Cells</a:t>
            </a:r>
            <a:r>
              <a:rPr lang="en-US" sz="1800" dirty="0">
                <a:latin typeface="Bookman Old Style" panose="02050604050505020204" pitchFamily="18" charset="0"/>
              </a:rPr>
              <a:t>: These are important for healing wounds and </a:t>
            </a:r>
            <a:r>
              <a:rPr lang="en-US" sz="1800" dirty="0" err="1">
                <a:latin typeface="Bookman Old Style" panose="02050604050505020204" pitchFamily="18" charset="0"/>
              </a:rPr>
              <a:t>defence</a:t>
            </a:r>
            <a:r>
              <a:rPr lang="en-US" sz="1800" dirty="0">
                <a:latin typeface="Bookman Old Style" panose="02050604050505020204" pitchFamily="18" charset="0"/>
              </a:rPr>
              <a:t> against infections.</a:t>
            </a:r>
          </a:p>
          <a:p>
            <a:pPr lvl="1"/>
            <a:r>
              <a:rPr lang="en-US" sz="1800" b="1" dirty="0">
                <a:latin typeface="Bookman Old Style" panose="02050604050505020204" pitchFamily="18" charset="0"/>
              </a:rPr>
              <a:t>Neutrophils</a:t>
            </a:r>
            <a:r>
              <a:rPr lang="en-US" sz="1800" dirty="0">
                <a:latin typeface="Bookman Old Style" panose="02050604050505020204" pitchFamily="18" charset="0"/>
              </a:rPr>
              <a:t>: These contain granules that are toxic in nature and kill any pathogen that comes in contact.</a:t>
            </a:r>
          </a:p>
          <a:p>
            <a:pPr lvl="1"/>
            <a:r>
              <a:rPr lang="en-US" sz="1800" b="1" dirty="0">
                <a:latin typeface="Bookman Old Style" panose="02050604050505020204" pitchFamily="18" charset="0"/>
              </a:rPr>
              <a:t>Eosinophils</a:t>
            </a:r>
            <a:r>
              <a:rPr lang="en-US" sz="1800" dirty="0">
                <a:latin typeface="Bookman Old Style" panose="02050604050505020204" pitchFamily="18" charset="0"/>
              </a:rPr>
              <a:t>: These contain highly toxic proteins that kill any bacteria or parasite in contact.</a:t>
            </a:r>
          </a:p>
          <a:p>
            <a:pPr lvl="1"/>
            <a:r>
              <a:rPr lang="en-US" sz="1800" b="1" dirty="0">
                <a:latin typeface="Bookman Old Style" panose="02050604050505020204" pitchFamily="18" charset="0"/>
              </a:rPr>
              <a:t>Basophils</a:t>
            </a:r>
            <a:r>
              <a:rPr lang="en-US" sz="1800" dirty="0">
                <a:latin typeface="Bookman Old Style" panose="02050604050505020204" pitchFamily="18" charset="0"/>
              </a:rPr>
              <a:t>: These attack multicellular parasites. Like the mast cells, these release histamine.</a:t>
            </a:r>
          </a:p>
          <a:p>
            <a:pPr lvl="1"/>
            <a:r>
              <a:rPr lang="en-US" sz="1800" b="1" dirty="0">
                <a:latin typeface="Bookman Old Style" panose="02050604050505020204" pitchFamily="18" charset="0"/>
              </a:rPr>
              <a:t>Natural Killer Cells</a:t>
            </a:r>
            <a:r>
              <a:rPr lang="en-US" sz="1800" dirty="0">
                <a:latin typeface="Bookman Old Style" panose="02050604050505020204" pitchFamily="18" charset="0"/>
              </a:rPr>
              <a:t>: These stop the spread of infections by destroying the infected host cells.</a:t>
            </a:r>
          </a:p>
          <a:p>
            <a:pPr lvl="1"/>
            <a:r>
              <a:rPr lang="en-US" sz="1800" b="1" dirty="0">
                <a:latin typeface="Bookman Old Style" panose="02050604050505020204" pitchFamily="18" charset="0"/>
              </a:rPr>
              <a:t>Dendritic Cells</a:t>
            </a:r>
            <a:r>
              <a:rPr lang="en-US" sz="1800" dirty="0">
                <a:latin typeface="Bookman Old Style" panose="02050604050505020204" pitchFamily="18" charset="0"/>
              </a:rPr>
              <a:t>: These are located in the tissues that are the points for initial infections. These cells sense the infection and send the message to the rest of the immune system by antigen presentation.</a:t>
            </a:r>
          </a:p>
          <a:p>
            <a:endParaRPr lang="en-IN" sz="2000" dirty="0"/>
          </a:p>
        </p:txBody>
      </p:sp>
    </p:spTree>
    <p:extLst>
      <p:ext uri="{BB962C8B-B14F-4D97-AF65-F5344CB8AC3E}">
        <p14:creationId xmlns:p14="http://schemas.microsoft.com/office/powerpoint/2010/main" val="2518481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59130"/>
          </a:xfrm>
        </p:spPr>
        <p:txBody>
          <a:bodyPr>
            <a:normAutofit fontScale="90000"/>
          </a:bodyPr>
          <a:lstStyle/>
          <a:p>
            <a:pPr algn="ctr"/>
            <a:r>
              <a:rPr lang="en-IN" b="1" dirty="0"/>
              <a:t>Acquired Immunity</a:t>
            </a:r>
            <a:br>
              <a:rPr lang="en-IN" b="1" dirty="0"/>
            </a:br>
            <a:endParaRPr lang="en-IN" dirty="0"/>
          </a:p>
        </p:txBody>
      </p:sp>
      <p:sp>
        <p:nvSpPr>
          <p:cNvPr id="3" name="Content Placeholder 2"/>
          <p:cNvSpPr>
            <a:spLocks noGrp="1"/>
          </p:cNvSpPr>
          <p:nvPr>
            <p:ph idx="1"/>
          </p:nvPr>
        </p:nvSpPr>
        <p:spPr>
          <a:xfrm>
            <a:off x="677334" y="1394461"/>
            <a:ext cx="8596668" cy="4646902"/>
          </a:xfrm>
        </p:spPr>
        <p:txBody>
          <a:bodyPr>
            <a:normAutofit/>
          </a:bodyPr>
          <a:lstStyle/>
          <a:p>
            <a:r>
              <a:rPr lang="en-US" dirty="0"/>
              <a:t>Acquired immunity or adaptive immunity is the immunity that our body acquires or gains over time. Unlike the innate immunity, this is not present by birth.</a:t>
            </a:r>
          </a:p>
          <a:p>
            <a:r>
              <a:rPr lang="en-US" dirty="0"/>
              <a:t>The ability of the immune system to adapt itself to disease and to generate pathogen-specific immunity is termed as acquired immunity. It is also known as adaptive immunity.</a:t>
            </a:r>
          </a:p>
          <a:p>
            <a:r>
              <a:rPr lang="en-US" dirty="0"/>
              <a:t>An individual acquires the immunity after the birth, hence is called as the acquired immunity.</a:t>
            </a:r>
          </a:p>
          <a:p>
            <a:r>
              <a:rPr lang="en-US" dirty="0"/>
              <a:t>It is specific and mediated by antibodies or lymphocytes which make the antigen harmless.</a:t>
            </a:r>
          </a:p>
          <a:p>
            <a:r>
              <a:rPr lang="en-US" dirty="0"/>
              <a:t>The main function of acquired immunity is to relieve the victim of the infectious disease and also prevent its attack in future.</a:t>
            </a:r>
          </a:p>
          <a:p>
            <a:r>
              <a:rPr lang="en-US" dirty="0"/>
              <a:t>It mainly consists of an advanced lymphatic </a:t>
            </a:r>
            <a:r>
              <a:rPr lang="en-US" dirty="0" err="1"/>
              <a:t>defence</a:t>
            </a:r>
            <a:r>
              <a:rPr lang="en-US" dirty="0"/>
              <a:t> system which functions by recognizing the own body cells and not reacting to them.</a:t>
            </a:r>
          </a:p>
          <a:p>
            <a:endParaRPr lang="en-IN" dirty="0"/>
          </a:p>
        </p:txBody>
      </p:sp>
    </p:spTree>
    <p:extLst>
      <p:ext uri="{BB962C8B-B14F-4D97-AF65-F5344CB8AC3E}">
        <p14:creationId xmlns:p14="http://schemas.microsoft.com/office/powerpoint/2010/main" val="38034518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7334" y="502921"/>
            <a:ext cx="8596668" cy="5538442"/>
          </a:xfrm>
        </p:spPr>
        <p:txBody>
          <a:bodyPr>
            <a:normAutofit/>
          </a:bodyPr>
          <a:lstStyle/>
          <a:p>
            <a:r>
              <a:rPr lang="en-US" dirty="0"/>
              <a:t>The immune system of our body identifies the pathogens which have encountered in the past. It is mainly caused when a person comes in contact with the pathogen or its antigen.</a:t>
            </a:r>
          </a:p>
          <a:p>
            <a:pPr marL="0" indent="0">
              <a:buNone/>
            </a:pPr>
            <a:endParaRPr lang="en-US" dirty="0"/>
          </a:p>
          <a:p>
            <a:r>
              <a:rPr lang="en-US" dirty="0"/>
              <a:t>Our body starts producing antibodies to engulf the pathogen and destroy its antigen.</a:t>
            </a:r>
          </a:p>
          <a:p>
            <a:pPr marL="0" indent="0">
              <a:buNone/>
            </a:pPr>
            <a:endParaRPr lang="en-US" dirty="0"/>
          </a:p>
          <a:p>
            <a:r>
              <a:rPr lang="en-US" dirty="0"/>
              <a:t>When it encounters for the first time, it is called a primary response. Once a body gets used to these pathogens, antibodies are ready to attack them for the second time and are known as naturally acquired immunity.</a:t>
            </a:r>
          </a:p>
          <a:p>
            <a:pPr marL="0" indent="0">
              <a:buNone/>
            </a:pPr>
            <a:endParaRPr lang="en-US" dirty="0"/>
          </a:p>
          <a:p>
            <a:r>
              <a:rPr lang="en-US" dirty="0"/>
              <a:t>The acquired immunity in our body has certain special features.</a:t>
            </a:r>
            <a:endParaRPr lang="en-IN" dirty="0"/>
          </a:p>
        </p:txBody>
      </p:sp>
    </p:spTree>
    <p:extLst>
      <p:ext uri="{BB962C8B-B14F-4D97-AF65-F5344CB8AC3E}">
        <p14:creationId xmlns:p14="http://schemas.microsoft.com/office/powerpoint/2010/main" val="28279984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429276"/>
            <a:ext cx="3749040" cy="499110"/>
          </a:xfrm>
          <a:solidFill>
            <a:srgbClr val="7030A0"/>
          </a:solidFill>
        </p:spPr>
        <p:txBody>
          <a:bodyPr>
            <a:normAutofit fontScale="90000"/>
          </a:bodyPr>
          <a:lstStyle/>
          <a:p>
            <a:r>
              <a:rPr lang="en-US" dirty="0"/>
              <a:t>Acquired immunity</a:t>
            </a:r>
            <a:endParaRPr lang="en-IN" dirty="0"/>
          </a:p>
        </p:txBody>
      </p:sp>
      <p:sp>
        <p:nvSpPr>
          <p:cNvPr id="5" name="TextBox 4"/>
          <p:cNvSpPr txBox="1"/>
          <p:nvPr/>
        </p:nvSpPr>
        <p:spPr>
          <a:xfrm>
            <a:off x="2084438" y="2109619"/>
            <a:ext cx="1664238" cy="523220"/>
          </a:xfrm>
          <a:prstGeom prst="rect">
            <a:avLst/>
          </a:prstGeom>
          <a:solidFill>
            <a:schemeClr val="accent2">
              <a:lumMod val="60000"/>
              <a:lumOff val="40000"/>
            </a:schemeClr>
          </a:solidFill>
        </p:spPr>
        <p:txBody>
          <a:bodyPr wrap="none" rtlCol="0">
            <a:spAutoFit/>
          </a:bodyPr>
          <a:lstStyle/>
          <a:p>
            <a:r>
              <a:rPr lang="en-US" sz="2800" dirty="0" smtClean="0">
                <a:solidFill>
                  <a:srgbClr val="7030A0"/>
                </a:solidFill>
                <a:latin typeface="Bookman Old Style" panose="02050604050505020204" pitchFamily="18" charset="0"/>
              </a:rPr>
              <a:t>ACTIVE </a:t>
            </a:r>
            <a:endParaRPr lang="en-IN" sz="2800" dirty="0">
              <a:solidFill>
                <a:srgbClr val="7030A0"/>
              </a:solidFill>
              <a:latin typeface="Bookman Old Style" panose="02050604050505020204" pitchFamily="18" charset="0"/>
            </a:endParaRPr>
          </a:p>
        </p:txBody>
      </p:sp>
      <p:sp>
        <p:nvSpPr>
          <p:cNvPr id="6" name="TextBox 5"/>
          <p:cNvSpPr txBox="1"/>
          <p:nvPr/>
        </p:nvSpPr>
        <p:spPr>
          <a:xfrm>
            <a:off x="6796238" y="2137479"/>
            <a:ext cx="1757212" cy="523220"/>
          </a:xfrm>
          <a:prstGeom prst="rect">
            <a:avLst/>
          </a:prstGeom>
          <a:solidFill>
            <a:schemeClr val="accent2">
              <a:lumMod val="60000"/>
              <a:lumOff val="40000"/>
            </a:schemeClr>
          </a:solidFill>
        </p:spPr>
        <p:txBody>
          <a:bodyPr wrap="none" rtlCol="0">
            <a:spAutoFit/>
          </a:bodyPr>
          <a:lstStyle/>
          <a:p>
            <a:r>
              <a:rPr lang="en-US" sz="2800" dirty="0" smtClean="0">
                <a:solidFill>
                  <a:srgbClr val="7030A0"/>
                </a:solidFill>
                <a:latin typeface="Bookman Old Style" panose="02050604050505020204" pitchFamily="18" charset="0"/>
              </a:rPr>
              <a:t>PASSIVE</a:t>
            </a:r>
            <a:endParaRPr lang="en-IN" sz="2800" dirty="0">
              <a:solidFill>
                <a:srgbClr val="7030A0"/>
              </a:solidFill>
              <a:latin typeface="Bookman Old Style" panose="02050604050505020204" pitchFamily="18" charset="0"/>
            </a:endParaRPr>
          </a:p>
        </p:txBody>
      </p:sp>
      <p:sp>
        <p:nvSpPr>
          <p:cNvPr id="7" name="TextBox 6"/>
          <p:cNvSpPr txBox="1"/>
          <p:nvPr/>
        </p:nvSpPr>
        <p:spPr>
          <a:xfrm>
            <a:off x="1128495" y="4162306"/>
            <a:ext cx="2029723" cy="523220"/>
          </a:xfrm>
          <a:prstGeom prst="rect">
            <a:avLst/>
          </a:prstGeom>
          <a:solidFill>
            <a:schemeClr val="accent3"/>
          </a:solidFill>
        </p:spPr>
        <p:txBody>
          <a:bodyPr wrap="none" rtlCol="0">
            <a:spAutoFit/>
          </a:bodyPr>
          <a:lstStyle/>
          <a:p>
            <a:r>
              <a:rPr lang="en-US" sz="2800" dirty="0" smtClean="0">
                <a:latin typeface="Bookman Old Style" panose="02050604050505020204" pitchFamily="18" charset="0"/>
              </a:rPr>
              <a:t>NATURAL </a:t>
            </a:r>
            <a:endParaRPr lang="en-IN" sz="2800" dirty="0">
              <a:latin typeface="Bookman Old Style" panose="02050604050505020204" pitchFamily="18" charset="0"/>
            </a:endParaRPr>
          </a:p>
        </p:txBody>
      </p:sp>
      <p:sp>
        <p:nvSpPr>
          <p:cNvPr id="8" name="TextBox 7"/>
          <p:cNvSpPr txBox="1"/>
          <p:nvPr/>
        </p:nvSpPr>
        <p:spPr>
          <a:xfrm>
            <a:off x="3567254" y="4171176"/>
            <a:ext cx="2343911" cy="523220"/>
          </a:xfrm>
          <a:prstGeom prst="rect">
            <a:avLst/>
          </a:prstGeom>
          <a:solidFill>
            <a:schemeClr val="accent5">
              <a:lumMod val="20000"/>
              <a:lumOff val="80000"/>
            </a:schemeClr>
          </a:solidFill>
        </p:spPr>
        <p:txBody>
          <a:bodyPr wrap="none" rtlCol="0">
            <a:spAutoFit/>
          </a:bodyPr>
          <a:lstStyle/>
          <a:p>
            <a:r>
              <a:rPr lang="en-US" sz="2800" dirty="0" smtClean="0">
                <a:latin typeface="Bookman Old Style" panose="02050604050505020204" pitchFamily="18" charset="0"/>
              </a:rPr>
              <a:t>ARTIFICIAL </a:t>
            </a:r>
            <a:endParaRPr lang="en-IN" sz="2800" dirty="0">
              <a:latin typeface="Bookman Old Style" panose="02050604050505020204" pitchFamily="18" charset="0"/>
            </a:endParaRPr>
          </a:p>
        </p:txBody>
      </p:sp>
      <p:sp>
        <p:nvSpPr>
          <p:cNvPr id="9" name="TextBox 8"/>
          <p:cNvSpPr txBox="1"/>
          <p:nvPr/>
        </p:nvSpPr>
        <p:spPr>
          <a:xfrm>
            <a:off x="6356365" y="4171176"/>
            <a:ext cx="2029723" cy="523220"/>
          </a:xfrm>
          <a:prstGeom prst="rect">
            <a:avLst/>
          </a:prstGeom>
          <a:solidFill>
            <a:schemeClr val="accent5">
              <a:lumMod val="40000"/>
              <a:lumOff val="60000"/>
            </a:schemeClr>
          </a:solidFill>
        </p:spPr>
        <p:txBody>
          <a:bodyPr wrap="none" rtlCol="0">
            <a:spAutoFit/>
          </a:bodyPr>
          <a:lstStyle/>
          <a:p>
            <a:r>
              <a:rPr lang="en-US" sz="2800" dirty="0" smtClean="0">
                <a:latin typeface="Bookman Old Style" panose="02050604050505020204" pitchFamily="18" charset="0"/>
              </a:rPr>
              <a:t>NATURAL </a:t>
            </a:r>
            <a:endParaRPr lang="en-IN" sz="2800" dirty="0">
              <a:latin typeface="Bookman Old Style" panose="02050604050505020204" pitchFamily="18" charset="0"/>
            </a:endParaRPr>
          </a:p>
        </p:txBody>
      </p:sp>
      <p:sp>
        <p:nvSpPr>
          <p:cNvPr id="10" name="TextBox 9"/>
          <p:cNvSpPr txBox="1"/>
          <p:nvPr/>
        </p:nvSpPr>
        <p:spPr>
          <a:xfrm>
            <a:off x="8553450" y="4162306"/>
            <a:ext cx="2343911" cy="523220"/>
          </a:xfrm>
          <a:prstGeom prst="rect">
            <a:avLst/>
          </a:prstGeom>
          <a:solidFill>
            <a:schemeClr val="accent6"/>
          </a:solidFill>
        </p:spPr>
        <p:txBody>
          <a:bodyPr wrap="none" rtlCol="0">
            <a:spAutoFit/>
          </a:bodyPr>
          <a:lstStyle/>
          <a:p>
            <a:r>
              <a:rPr lang="en-US" sz="2800" dirty="0" smtClean="0">
                <a:latin typeface="Bookman Old Style" panose="02050604050505020204" pitchFamily="18" charset="0"/>
              </a:rPr>
              <a:t>ARTIFICIAL </a:t>
            </a:r>
            <a:endParaRPr lang="en-IN" sz="2800" dirty="0">
              <a:latin typeface="Bookman Old Style" panose="02050604050505020204" pitchFamily="18" charset="0"/>
            </a:endParaRPr>
          </a:p>
        </p:txBody>
      </p:sp>
      <p:sp>
        <p:nvSpPr>
          <p:cNvPr id="15" name="Down Arrow 14"/>
          <p:cNvSpPr/>
          <p:nvPr/>
        </p:nvSpPr>
        <p:spPr>
          <a:xfrm>
            <a:off x="5109329" y="968391"/>
            <a:ext cx="57032" cy="902970"/>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IN"/>
          </a:p>
        </p:txBody>
      </p:sp>
      <p:cxnSp>
        <p:nvCxnSpPr>
          <p:cNvPr id="22" name="Straight Arrow Connector 21"/>
          <p:cNvCxnSpPr/>
          <p:nvPr/>
        </p:nvCxnSpPr>
        <p:spPr>
          <a:xfrm>
            <a:off x="3292546" y="2877378"/>
            <a:ext cx="0" cy="921623"/>
          </a:xfrm>
          <a:prstGeom prst="straightConnector1">
            <a:avLst/>
          </a:prstGeom>
          <a:ln>
            <a:headEnd type="none" w="med" len="med"/>
            <a:tailEnd type="arrow" w="med" len="med"/>
          </a:ln>
        </p:spPr>
        <p:style>
          <a:lnRef idx="3">
            <a:schemeClr val="accent5"/>
          </a:lnRef>
          <a:fillRef idx="0">
            <a:schemeClr val="accent5"/>
          </a:fillRef>
          <a:effectRef idx="2">
            <a:schemeClr val="accent5"/>
          </a:effectRef>
          <a:fontRef idx="minor">
            <a:schemeClr val="tx1"/>
          </a:fontRef>
        </p:style>
      </p:cxnSp>
      <p:cxnSp>
        <p:nvCxnSpPr>
          <p:cNvPr id="24" name="Straight Arrow Connector 23"/>
          <p:cNvCxnSpPr/>
          <p:nvPr/>
        </p:nvCxnSpPr>
        <p:spPr>
          <a:xfrm>
            <a:off x="8286160" y="2877378"/>
            <a:ext cx="0" cy="1034745"/>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cxnSp>
        <p:nvCxnSpPr>
          <p:cNvPr id="27" name="Straight Arrow Connector 26"/>
          <p:cNvCxnSpPr/>
          <p:nvPr/>
        </p:nvCxnSpPr>
        <p:spPr>
          <a:xfrm flipH="1">
            <a:off x="6966408" y="3846136"/>
            <a:ext cx="2639505" cy="9427"/>
          </a:xfrm>
          <a:prstGeom prst="straightConnector1">
            <a:avLst/>
          </a:prstGeom>
          <a:ln>
            <a:headEnd type="triangle"/>
            <a:tailEnd type="triangle"/>
          </a:ln>
        </p:spPr>
        <p:style>
          <a:lnRef idx="3">
            <a:schemeClr val="accent5"/>
          </a:lnRef>
          <a:fillRef idx="0">
            <a:schemeClr val="accent5"/>
          </a:fillRef>
          <a:effectRef idx="2">
            <a:schemeClr val="accent5"/>
          </a:effectRef>
          <a:fontRef idx="minor">
            <a:schemeClr val="tx1"/>
          </a:fontRef>
        </p:style>
      </p:cxnSp>
      <p:cxnSp>
        <p:nvCxnSpPr>
          <p:cNvPr id="30" name="Straight Arrow Connector 29"/>
          <p:cNvCxnSpPr/>
          <p:nvPr/>
        </p:nvCxnSpPr>
        <p:spPr>
          <a:xfrm>
            <a:off x="1619053" y="3855563"/>
            <a:ext cx="3346987" cy="0"/>
          </a:xfrm>
          <a:prstGeom prst="straightConnector1">
            <a:avLst/>
          </a:prstGeom>
          <a:ln>
            <a:headEnd type="triangle"/>
            <a:tailEnd type="triangle"/>
          </a:ln>
        </p:spPr>
        <p:style>
          <a:lnRef idx="3">
            <a:schemeClr val="accent5"/>
          </a:lnRef>
          <a:fillRef idx="0">
            <a:schemeClr val="accent5"/>
          </a:fillRef>
          <a:effectRef idx="2">
            <a:schemeClr val="accent5"/>
          </a:effectRef>
          <a:fontRef idx="minor">
            <a:schemeClr val="tx1"/>
          </a:fontRef>
        </p:style>
      </p:cxnSp>
      <p:cxnSp>
        <p:nvCxnSpPr>
          <p:cNvPr id="32" name="Straight Arrow Connector 31"/>
          <p:cNvCxnSpPr/>
          <p:nvPr/>
        </p:nvCxnSpPr>
        <p:spPr>
          <a:xfrm>
            <a:off x="3158218" y="1979629"/>
            <a:ext cx="4364372" cy="18853"/>
          </a:xfrm>
          <a:prstGeom prst="straightConnector1">
            <a:avLst/>
          </a:prstGeom>
          <a:ln>
            <a:headEnd type="triangle"/>
            <a:tailEnd type="triangle"/>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25339594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247</TotalTime>
  <Words>2386</Words>
  <Application>Microsoft Office PowerPoint</Application>
  <PresentationFormat>Widescreen</PresentationFormat>
  <Paragraphs>156</Paragraphs>
  <Slides>22</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Arial</vt:lpstr>
      <vt:lpstr>Bodoni MT</vt:lpstr>
      <vt:lpstr>Bookman Old Style</vt:lpstr>
      <vt:lpstr>High Tower Text</vt:lpstr>
      <vt:lpstr>Roboto</vt:lpstr>
      <vt:lpstr>Trebuchet MS</vt:lpstr>
      <vt:lpstr>Wingdings 3</vt:lpstr>
      <vt:lpstr>Facet</vt:lpstr>
      <vt:lpstr>PowerPoint Presentation</vt:lpstr>
      <vt:lpstr>What is immunity </vt:lpstr>
      <vt:lpstr>Types of Immunity</vt:lpstr>
      <vt:lpstr>Innate Immunity</vt:lpstr>
      <vt:lpstr>Types of Barriers </vt:lpstr>
      <vt:lpstr>Cells Involved In Innate Immunity </vt:lpstr>
      <vt:lpstr>Acquired Immunity </vt:lpstr>
      <vt:lpstr>PowerPoint Presentation</vt:lpstr>
      <vt:lpstr>Acquired immunity</vt:lpstr>
      <vt:lpstr>Features of Acquired Immunity</vt:lpstr>
      <vt:lpstr>Cells Involved in Acquired Immunity</vt:lpstr>
      <vt:lpstr>PowerPoint Presentation</vt:lpstr>
      <vt:lpstr>Types of Acquired Immune Response </vt:lpstr>
      <vt:lpstr>Cell-mediated Immune Response </vt:lpstr>
      <vt:lpstr>Types of Acquired Immunity </vt:lpstr>
      <vt:lpstr>Passive Immunity </vt:lpstr>
      <vt:lpstr>passive immunity</vt:lpstr>
      <vt:lpstr>Auto Immunity </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dc:creator>
  <cp:lastModifiedBy>Dr. S. Deborah</cp:lastModifiedBy>
  <cp:revision>10</cp:revision>
  <dcterms:created xsi:type="dcterms:W3CDTF">2023-05-12T02:55:24Z</dcterms:created>
  <dcterms:modified xsi:type="dcterms:W3CDTF">2023-05-12T13:45:24Z</dcterms:modified>
</cp:coreProperties>
</file>