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59709" y="461899"/>
            <a:ext cx="362458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545081"/>
            <a:ext cx="8072119" cy="4217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9391" y="132587"/>
            <a:ext cx="8237220" cy="33787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996309" y="3506851"/>
            <a:ext cx="3366135" cy="112787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900"/>
              </a:lnSpc>
            </a:pPr>
            <a:endParaRPr lang="en-US" sz="2500" dirty="0">
              <a:solidFill>
                <a:srgbClr val="FF0000"/>
              </a:solidFill>
              <a:latin typeface="Carlito"/>
              <a:cs typeface="Carlito"/>
            </a:endParaRPr>
          </a:p>
          <a:p>
            <a:pPr marL="12700">
              <a:lnSpc>
                <a:spcPts val="2900"/>
              </a:lnSpc>
            </a:pPr>
            <a:endParaRPr lang="en-US" sz="2500" dirty="0">
              <a:solidFill>
                <a:srgbClr val="FF0000"/>
              </a:solidFill>
              <a:latin typeface="Carlito"/>
              <a:cs typeface="Carlito"/>
            </a:endParaRPr>
          </a:p>
          <a:p>
            <a:pPr marL="12700">
              <a:lnSpc>
                <a:spcPts val="2900"/>
              </a:lnSpc>
            </a:pPr>
            <a:r>
              <a:rPr lang="en-US" sz="2500" dirty="0" smtClean="0">
                <a:solidFill>
                  <a:srgbClr val="FF0000"/>
                </a:solidFill>
                <a:latin typeface="Carlito"/>
                <a:cs typeface="Carlito"/>
              </a:rPr>
              <a:t>.</a:t>
            </a:r>
            <a:endParaRPr sz="2500" dirty="0">
              <a:solidFill>
                <a:srgbClr val="FF0000"/>
              </a:solidFill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3124200"/>
            <a:ext cx="3563111" cy="33436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4114800" y="3733799"/>
            <a:ext cx="4876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Algerian" panose="04020705040A02060702" pitchFamily="82" charset="0"/>
              </a:rPr>
              <a:t>Dr</a:t>
            </a:r>
            <a:r>
              <a:rPr lang="en-US" dirty="0" smtClean="0">
                <a:solidFill>
                  <a:srgbClr val="C00000"/>
                </a:solidFill>
                <a:latin typeface="Algerian" panose="04020705040A02060702" pitchFamily="82" charset="0"/>
              </a:rPr>
              <a:t> . </a:t>
            </a:r>
            <a:r>
              <a:rPr lang="en-US" dirty="0">
                <a:solidFill>
                  <a:srgbClr val="C00000"/>
                </a:solidFill>
                <a:latin typeface="Algerian" panose="04020705040A02060702" pitchFamily="82" charset="0"/>
              </a:rPr>
              <a:t>H. VAJIHA BANU</a:t>
            </a:r>
          </a:p>
          <a:p>
            <a:r>
              <a:rPr lang="en-US" dirty="0">
                <a:solidFill>
                  <a:srgbClr val="C00000"/>
                </a:solidFill>
                <a:latin typeface="Algerian" panose="04020705040A02060702" pitchFamily="82" charset="0"/>
              </a:rPr>
              <a:t>Assistant Professor</a:t>
            </a:r>
          </a:p>
          <a:p>
            <a:r>
              <a:rPr lang="en-US" dirty="0">
                <a:solidFill>
                  <a:srgbClr val="C00000"/>
                </a:solidFill>
                <a:latin typeface="Algerian" panose="04020705040A02060702" pitchFamily="82" charset="0"/>
              </a:rPr>
              <a:t>Department of Microbiology</a:t>
            </a:r>
          </a:p>
          <a:p>
            <a:r>
              <a:rPr lang="en-US" dirty="0">
                <a:solidFill>
                  <a:srgbClr val="C00000"/>
                </a:solidFill>
                <a:latin typeface="Algerian" panose="04020705040A02060702" pitchFamily="82" charset="0"/>
              </a:rPr>
              <a:t>Jamal Mohamed </a:t>
            </a:r>
            <a:r>
              <a:rPr lang="en-US" dirty="0" smtClean="0">
                <a:solidFill>
                  <a:srgbClr val="C00000"/>
                </a:solidFill>
                <a:latin typeface="Algerian" panose="04020705040A02060702" pitchFamily="82" charset="0"/>
              </a:rPr>
              <a:t>College (Autonomous</a:t>
            </a:r>
            <a:r>
              <a:rPr lang="en-US" dirty="0">
                <a:solidFill>
                  <a:srgbClr val="C00000"/>
                </a:solidFill>
                <a:latin typeface="Algerian" panose="04020705040A02060702" pitchFamily="82" charset="0"/>
              </a:rPr>
              <a:t>)</a:t>
            </a:r>
          </a:p>
          <a:p>
            <a:r>
              <a:rPr lang="en-US" dirty="0">
                <a:solidFill>
                  <a:srgbClr val="C00000"/>
                </a:solidFill>
                <a:latin typeface="Algerian" panose="04020705040A02060702" pitchFamily="82" charset="0"/>
              </a:rPr>
              <a:t>Tiruchirappalli-620 020</a:t>
            </a:r>
            <a:endParaRPr lang="en-IN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3026267"/>
            <a:ext cx="4210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Class: II </a:t>
            </a:r>
            <a:r>
              <a:rPr lang="en-US" sz="2000" dirty="0" err="1" smtClean="0">
                <a:solidFill>
                  <a:srgbClr val="7030A0"/>
                </a:solidFill>
                <a:latin typeface="Algerian" panose="04020705040A02060702" pitchFamily="82" charset="0"/>
              </a:rPr>
              <a:t>M.Sc</a:t>
            </a:r>
            <a:r>
              <a:rPr lang="en-US" sz="2000" dirty="0" smtClean="0">
                <a:solidFill>
                  <a:srgbClr val="7030A0"/>
                </a:solidFill>
                <a:latin typeface="Algerian" panose="04020705040A02060702" pitchFamily="82" charset="0"/>
              </a:rPr>
              <a:t> MICROBIOLOGY</a:t>
            </a:r>
            <a:endParaRPr lang="en-IN" sz="2000" dirty="0">
              <a:solidFill>
                <a:srgbClr val="7030A0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621991"/>
            <a:ext cx="258762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31520" algn="l"/>
              </a:tabLst>
            </a:pPr>
            <a:r>
              <a:rPr sz="3600" spc="-10" dirty="0"/>
              <a:t>PRODUCTION  </a:t>
            </a:r>
            <a:r>
              <a:rPr sz="3600" spc="-5" dirty="0"/>
              <a:t>O</a:t>
            </a:r>
            <a:r>
              <a:rPr sz="3600" dirty="0"/>
              <a:t>F	</a:t>
            </a:r>
            <a:r>
              <a:rPr sz="3600" spc="-120" dirty="0"/>
              <a:t>Y</a:t>
            </a:r>
            <a:r>
              <a:rPr sz="3600" spc="-5" dirty="0"/>
              <a:t>OGHU</a:t>
            </a:r>
            <a:r>
              <a:rPr sz="3600" spc="-40" dirty="0"/>
              <a:t>R</a:t>
            </a:r>
            <a:r>
              <a:rPr sz="3600" dirty="0"/>
              <a:t>T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2971800" y="228600"/>
            <a:ext cx="5791200" cy="624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05485"/>
            <a:ext cx="144335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FFFFFF"/>
                </a:solidFill>
                <a:latin typeface="Carlito"/>
                <a:cs typeface="Carlito"/>
              </a:rPr>
              <a:t>KEFIR</a:t>
            </a:r>
            <a:endParaRPr sz="4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54297" y="231089"/>
            <a:ext cx="4831715" cy="573405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74549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It is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more powerful  probiotic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than</a:t>
            </a:r>
            <a:r>
              <a:rPr sz="32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yoghurt</a:t>
            </a:r>
            <a:endParaRPr sz="3200">
              <a:latin typeface="Carlito"/>
              <a:cs typeface="Carlito"/>
            </a:endParaRPr>
          </a:p>
          <a:p>
            <a:pPr marL="355600" marR="120650" indent="-342900">
              <a:lnSpc>
                <a:spcPct val="90000"/>
              </a:lnSpc>
              <a:spcBef>
                <a:spcPts val="7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Kefir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is a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fermented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milk 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that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contains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complex 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symbiotic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mixture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lactic 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acid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bacteria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&amp;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mold</a:t>
            </a:r>
            <a:endParaRPr sz="3200">
              <a:latin typeface="Carlito"/>
              <a:cs typeface="Carlito"/>
            </a:endParaRPr>
          </a:p>
          <a:p>
            <a:pPr marL="355600" marR="1047750" indent="-342900">
              <a:lnSpc>
                <a:spcPts val="346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First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produced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the 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caucasus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It is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viscous, acidic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&amp;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mildly  alcoholic milk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beverage</a:t>
            </a:r>
            <a:endParaRPr sz="3200">
              <a:latin typeface="Carlito"/>
              <a:cs typeface="Carlito"/>
            </a:endParaRPr>
          </a:p>
          <a:p>
            <a:pPr marL="355600" marR="1217930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Kefir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means</a:t>
            </a:r>
            <a:r>
              <a:rPr sz="3200" spc="-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“GOOD  </a:t>
            </a:r>
            <a:r>
              <a:rPr sz="3200" spc="-40" dirty="0">
                <a:solidFill>
                  <a:srgbClr val="FFFFFF"/>
                </a:solidFill>
                <a:latin typeface="Carlito"/>
                <a:cs typeface="Carlito"/>
              </a:rPr>
              <a:t>FEELINGS”.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1447800"/>
            <a:ext cx="2971800" cy="472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35329"/>
            <a:ext cx="12052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FFFFFF"/>
                </a:solidFill>
                <a:latin typeface="Carlito"/>
                <a:cs typeface="Carlito"/>
              </a:rPr>
              <a:t>KEFIR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54297" y="243585"/>
            <a:ext cx="4940300" cy="56642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700" dirty="0">
                <a:solidFill>
                  <a:srgbClr val="FFFFFF"/>
                </a:solidFill>
                <a:latin typeface="Carlito"/>
                <a:cs typeface="Carlito"/>
              </a:rPr>
              <a:t>main </a:t>
            </a: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microorganisms are  </a:t>
            </a:r>
            <a:r>
              <a:rPr sz="2700" i="1" spc="-5" dirty="0">
                <a:solidFill>
                  <a:srgbClr val="FFFFFF"/>
                </a:solidFill>
                <a:latin typeface="Carlito"/>
                <a:cs typeface="Carlito"/>
              </a:rPr>
              <a:t>lactobacillus, </a:t>
            </a:r>
            <a:r>
              <a:rPr sz="2700" i="1" spc="-10" dirty="0">
                <a:solidFill>
                  <a:srgbClr val="FFFFFF"/>
                </a:solidFill>
                <a:latin typeface="Carlito"/>
                <a:cs typeface="Carlito"/>
              </a:rPr>
              <a:t>torula, lactococcus,  </a:t>
            </a:r>
            <a:r>
              <a:rPr sz="2700" i="1" spc="-15" dirty="0">
                <a:solidFill>
                  <a:srgbClr val="FFFFFF"/>
                </a:solidFill>
                <a:latin typeface="Carlito"/>
                <a:cs typeface="Carlito"/>
              </a:rPr>
              <a:t>leuconostoc,  </a:t>
            </a:r>
            <a:r>
              <a:rPr sz="2700" i="1" spc="-10" dirty="0">
                <a:solidFill>
                  <a:srgbClr val="FFFFFF"/>
                </a:solidFill>
                <a:latin typeface="Carlito"/>
                <a:cs typeface="Carlito"/>
              </a:rPr>
              <a:t>streptococcus,saccharomyces,  kluyveromyces.</a:t>
            </a:r>
            <a:endParaRPr sz="2700">
              <a:latin typeface="Carlito"/>
              <a:cs typeface="Carlito"/>
            </a:endParaRPr>
          </a:p>
          <a:p>
            <a:pPr marL="355600" marR="782955" indent="-342900">
              <a:lnSpc>
                <a:spcPts val="2920"/>
              </a:lnSpc>
              <a:spcBef>
                <a:spcPts val="6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0" dirty="0">
                <a:solidFill>
                  <a:srgbClr val="FFFFFF"/>
                </a:solidFill>
                <a:latin typeface="Carlito"/>
                <a:cs typeface="Carlito"/>
              </a:rPr>
              <a:t>Kefir </a:t>
            </a:r>
            <a:r>
              <a:rPr sz="2700" dirty="0">
                <a:solidFill>
                  <a:srgbClr val="FFFFFF"/>
                </a:solidFill>
                <a:latin typeface="Carlito"/>
                <a:cs typeface="Carlito"/>
              </a:rPr>
              <a:t>is a </a:t>
            </a:r>
            <a:r>
              <a:rPr sz="2700" spc="-20" dirty="0">
                <a:solidFill>
                  <a:srgbClr val="FFFFFF"/>
                </a:solidFill>
                <a:latin typeface="Carlito"/>
                <a:cs typeface="Carlito"/>
              </a:rPr>
              <a:t>fantastic </a:t>
            </a:r>
            <a:r>
              <a:rPr sz="2700" spc="-10" dirty="0">
                <a:solidFill>
                  <a:srgbClr val="FFFFFF"/>
                </a:solidFill>
                <a:latin typeface="Carlito"/>
                <a:cs typeface="Carlito"/>
              </a:rPr>
              <a:t>source</a:t>
            </a:r>
            <a:r>
              <a:rPr sz="2700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of  </a:t>
            </a: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many </a:t>
            </a:r>
            <a:r>
              <a:rPr sz="2700" spc="-10" dirty="0">
                <a:solidFill>
                  <a:srgbClr val="FFFFFF"/>
                </a:solidFill>
                <a:latin typeface="Carlito"/>
                <a:cs typeface="Carlito"/>
              </a:rPr>
              <a:t>nutrients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rlito"/>
                <a:cs typeface="Carlito"/>
              </a:rPr>
              <a:t>It </a:t>
            </a: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may protective against</a:t>
            </a:r>
            <a:r>
              <a:rPr sz="2700" spc="-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cancer</a:t>
            </a:r>
            <a:endParaRPr sz="2700">
              <a:latin typeface="Carlito"/>
              <a:cs typeface="Carlito"/>
            </a:endParaRPr>
          </a:p>
          <a:p>
            <a:pPr marL="355600" marR="717550" indent="-342900">
              <a:lnSpc>
                <a:spcPts val="2920"/>
              </a:lnSpc>
              <a:spcBef>
                <a:spcPts val="6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rlito"/>
                <a:cs typeface="Carlito"/>
              </a:rPr>
              <a:t>It </a:t>
            </a: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has </a:t>
            </a: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potent </a:t>
            </a: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antibacterial  </a:t>
            </a:r>
            <a:r>
              <a:rPr sz="2700" spc="-25" dirty="0">
                <a:solidFill>
                  <a:srgbClr val="FFFFFF"/>
                </a:solidFill>
                <a:latin typeface="Carlito"/>
                <a:cs typeface="Carlito"/>
              </a:rPr>
              <a:t>property,anti-inflammatory,</a:t>
            </a:r>
            <a:endParaRPr sz="2700">
              <a:latin typeface="Carlito"/>
              <a:cs typeface="Carlito"/>
            </a:endParaRPr>
          </a:p>
          <a:p>
            <a:pPr marL="355600" marR="26670" indent="-342900">
              <a:lnSpc>
                <a:spcPts val="2920"/>
              </a:lnSpc>
              <a:spcBef>
                <a:spcPts val="6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Antioxidant </a:t>
            </a:r>
            <a:r>
              <a:rPr sz="2700" spc="-10" dirty="0">
                <a:solidFill>
                  <a:srgbClr val="FFFFFF"/>
                </a:solidFill>
                <a:latin typeface="Carlito"/>
                <a:cs typeface="Carlito"/>
              </a:rPr>
              <a:t>properties, </a:t>
            </a:r>
            <a:r>
              <a:rPr sz="2700" dirty="0">
                <a:solidFill>
                  <a:srgbClr val="FFFFFF"/>
                </a:solidFill>
                <a:latin typeface="Carlito"/>
                <a:cs typeface="Carlito"/>
              </a:rPr>
              <a:t>immune-  </a:t>
            </a:r>
            <a:r>
              <a:rPr sz="2700" spc="-25" dirty="0">
                <a:solidFill>
                  <a:srgbClr val="FFFFFF"/>
                </a:solidFill>
                <a:latin typeface="Carlito"/>
                <a:cs typeface="Carlito"/>
              </a:rPr>
              <a:t>stimulatory.</a:t>
            </a:r>
            <a:endParaRPr sz="2700">
              <a:latin typeface="Carlito"/>
              <a:cs typeface="Carlito"/>
            </a:endParaRPr>
          </a:p>
          <a:p>
            <a:pPr marL="355600" marR="490855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Improve </a:t>
            </a: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bone health </a:t>
            </a:r>
            <a:r>
              <a:rPr sz="2700" dirty="0">
                <a:solidFill>
                  <a:srgbClr val="FFFFFF"/>
                </a:solidFill>
                <a:latin typeface="Carlito"/>
                <a:cs typeface="Carlito"/>
              </a:rPr>
              <a:t>&amp;</a:t>
            </a:r>
            <a:r>
              <a:rPr sz="2700" spc="-8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rlito"/>
                <a:cs typeface="Carlito"/>
              </a:rPr>
              <a:t>lower  </a:t>
            </a:r>
            <a:r>
              <a:rPr sz="2700" dirty="0">
                <a:solidFill>
                  <a:srgbClr val="FFFFFF"/>
                </a:solidFill>
                <a:latin typeface="Carlito"/>
                <a:cs typeface="Carlito"/>
              </a:rPr>
              <a:t>the risk </a:t>
            </a: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27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osteoporosis.</a:t>
            </a:r>
            <a:endParaRPr sz="27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1371600"/>
            <a:ext cx="2971800" cy="472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6905" y="2519299"/>
            <a:ext cx="2526030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3550" marR="5080" indent="-451484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FFFFFF"/>
                </a:solidFill>
                <a:latin typeface="Carlito"/>
                <a:cs typeface="Carlito"/>
              </a:rPr>
              <a:t>P</a:t>
            </a:r>
            <a:r>
              <a:rPr sz="4400" spc="-70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4400" spc="-5" dirty="0">
                <a:solidFill>
                  <a:srgbClr val="FFFFFF"/>
                </a:solidFill>
                <a:latin typeface="Carlito"/>
                <a:cs typeface="Carlito"/>
              </a:rPr>
              <a:t>od</a:t>
            </a:r>
            <a:r>
              <a:rPr sz="4400" spc="5" dirty="0">
                <a:solidFill>
                  <a:srgbClr val="FFFFFF"/>
                </a:solidFill>
                <a:latin typeface="Carlito"/>
                <a:cs typeface="Carlito"/>
              </a:rPr>
              <a:t>u</a:t>
            </a:r>
            <a:r>
              <a:rPr sz="4400" dirty="0">
                <a:solidFill>
                  <a:srgbClr val="FFFFFF"/>
                </a:solidFill>
                <a:latin typeface="Carlito"/>
                <a:cs typeface="Carlito"/>
              </a:rPr>
              <a:t>ction  of</a:t>
            </a:r>
            <a:r>
              <a:rPr sz="44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400" spc="-40" dirty="0">
                <a:solidFill>
                  <a:srgbClr val="FFFFFF"/>
                </a:solidFill>
                <a:latin typeface="Carlito"/>
                <a:cs typeface="Carlito"/>
              </a:rPr>
              <a:t>kefir</a:t>
            </a:r>
            <a:endParaRPr sz="44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189668" y="216344"/>
            <a:ext cx="2167255" cy="655955"/>
            <a:chOff x="3189668" y="216344"/>
            <a:chExt cx="2167255" cy="655955"/>
          </a:xfrm>
        </p:grpSpPr>
        <p:sp>
          <p:nvSpPr>
            <p:cNvPr id="4" name="object 4"/>
            <p:cNvSpPr/>
            <p:nvPr/>
          </p:nvSpPr>
          <p:spPr>
            <a:xfrm>
              <a:off x="3202685" y="229361"/>
              <a:ext cx="2141220" cy="629920"/>
            </a:xfrm>
            <a:custGeom>
              <a:avLst/>
              <a:gdLst/>
              <a:ahLst/>
              <a:cxnLst/>
              <a:rect l="l" t="t" r="r" b="b"/>
              <a:pathLst>
                <a:path w="2141220" h="629919">
                  <a:moveTo>
                    <a:pt x="2078227" y="0"/>
                  </a:moveTo>
                  <a:lnTo>
                    <a:pt x="62991" y="0"/>
                  </a:lnTo>
                  <a:lnTo>
                    <a:pt x="38469" y="4949"/>
                  </a:lnTo>
                  <a:lnTo>
                    <a:pt x="18446" y="18446"/>
                  </a:lnTo>
                  <a:lnTo>
                    <a:pt x="4949" y="38469"/>
                  </a:lnTo>
                  <a:lnTo>
                    <a:pt x="0" y="62992"/>
                  </a:lnTo>
                  <a:lnTo>
                    <a:pt x="0" y="566420"/>
                  </a:lnTo>
                  <a:lnTo>
                    <a:pt x="4949" y="590942"/>
                  </a:lnTo>
                  <a:lnTo>
                    <a:pt x="18446" y="610965"/>
                  </a:lnTo>
                  <a:lnTo>
                    <a:pt x="38469" y="624462"/>
                  </a:lnTo>
                  <a:lnTo>
                    <a:pt x="62991" y="629412"/>
                  </a:lnTo>
                  <a:lnTo>
                    <a:pt x="2078227" y="629412"/>
                  </a:lnTo>
                  <a:lnTo>
                    <a:pt x="2102750" y="624462"/>
                  </a:lnTo>
                  <a:lnTo>
                    <a:pt x="2122773" y="610965"/>
                  </a:lnTo>
                  <a:lnTo>
                    <a:pt x="2136270" y="590942"/>
                  </a:lnTo>
                  <a:lnTo>
                    <a:pt x="2141219" y="566420"/>
                  </a:lnTo>
                  <a:lnTo>
                    <a:pt x="2141219" y="62992"/>
                  </a:lnTo>
                  <a:lnTo>
                    <a:pt x="2136270" y="38469"/>
                  </a:lnTo>
                  <a:lnTo>
                    <a:pt x="2122773" y="18446"/>
                  </a:lnTo>
                  <a:lnTo>
                    <a:pt x="2102750" y="4949"/>
                  </a:lnTo>
                  <a:lnTo>
                    <a:pt x="207822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202685" y="229361"/>
              <a:ext cx="2141220" cy="629920"/>
            </a:xfrm>
            <a:custGeom>
              <a:avLst/>
              <a:gdLst/>
              <a:ahLst/>
              <a:cxnLst/>
              <a:rect l="l" t="t" r="r" b="b"/>
              <a:pathLst>
                <a:path w="2141220" h="629919">
                  <a:moveTo>
                    <a:pt x="0" y="62992"/>
                  </a:moveTo>
                  <a:lnTo>
                    <a:pt x="4949" y="38469"/>
                  </a:lnTo>
                  <a:lnTo>
                    <a:pt x="18446" y="18446"/>
                  </a:lnTo>
                  <a:lnTo>
                    <a:pt x="38469" y="4949"/>
                  </a:lnTo>
                  <a:lnTo>
                    <a:pt x="62991" y="0"/>
                  </a:lnTo>
                  <a:lnTo>
                    <a:pt x="2078227" y="0"/>
                  </a:lnTo>
                  <a:lnTo>
                    <a:pt x="2102750" y="4949"/>
                  </a:lnTo>
                  <a:lnTo>
                    <a:pt x="2122773" y="18446"/>
                  </a:lnTo>
                  <a:lnTo>
                    <a:pt x="2136270" y="38469"/>
                  </a:lnTo>
                  <a:lnTo>
                    <a:pt x="2141219" y="62992"/>
                  </a:lnTo>
                  <a:lnTo>
                    <a:pt x="2141219" y="566420"/>
                  </a:lnTo>
                  <a:lnTo>
                    <a:pt x="2136270" y="590942"/>
                  </a:lnTo>
                  <a:lnTo>
                    <a:pt x="2122773" y="610965"/>
                  </a:lnTo>
                  <a:lnTo>
                    <a:pt x="2102750" y="624462"/>
                  </a:lnTo>
                  <a:lnTo>
                    <a:pt x="2078227" y="629412"/>
                  </a:lnTo>
                  <a:lnTo>
                    <a:pt x="62991" y="629412"/>
                  </a:lnTo>
                  <a:lnTo>
                    <a:pt x="38469" y="624462"/>
                  </a:lnTo>
                  <a:lnTo>
                    <a:pt x="18446" y="610965"/>
                  </a:lnTo>
                  <a:lnTo>
                    <a:pt x="4949" y="590942"/>
                  </a:lnTo>
                  <a:lnTo>
                    <a:pt x="0" y="566420"/>
                  </a:lnTo>
                  <a:lnTo>
                    <a:pt x="0" y="62992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554729" y="402082"/>
            <a:ext cx="14389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Carlito"/>
                <a:cs typeface="Carlito"/>
              </a:rPr>
              <a:t>Boiling </a:t>
            </a: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1400" spc="-15" dirty="0">
                <a:solidFill>
                  <a:srgbClr val="FFFFFF"/>
                </a:solidFill>
                <a:latin typeface="Carlito"/>
                <a:cs typeface="Carlito"/>
              </a:rPr>
              <a:t>raw</a:t>
            </a:r>
            <a:r>
              <a:rPr sz="1400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milk</a:t>
            </a:r>
            <a:endParaRPr sz="1400">
              <a:latin typeface="Carlito"/>
              <a:cs typeface="Carlito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265868" y="890269"/>
            <a:ext cx="2157095" cy="923925"/>
            <a:chOff x="3265868" y="890269"/>
            <a:chExt cx="2157095" cy="923925"/>
          </a:xfrm>
        </p:grpSpPr>
        <p:sp>
          <p:nvSpPr>
            <p:cNvPr id="8" name="object 8"/>
            <p:cNvSpPr/>
            <p:nvPr/>
          </p:nvSpPr>
          <p:spPr>
            <a:xfrm>
              <a:off x="4167123" y="890269"/>
              <a:ext cx="282575" cy="242570"/>
            </a:xfrm>
            <a:custGeom>
              <a:avLst/>
              <a:gdLst/>
              <a:ahLst/>
              <a:cxnLst/>
              <a:rect l="l" t="t" r="r" b="b"/>
              <a:pathLst>
                <a:path w="282575" h="242569">
                  <a:moveTo>
                    <a:pt x="216915" y="0"/>
                  </a:moveTo>
                  <a:lnTo>
                    <a:pt x="47625" y="12572"/>
                  </a:lnTo>
                  <a:lnTo>
                    <a:pt x="56514" y="130428"/>
                  </a:lnTo>
                  <a:lnTo>
                    <a:pt x="0" y="134619"/>
                  </a:lnTo>
                  <a:lnTo>
                    <a:pt x="149860" y="242062"/>
                  </a:lnTo>
                  <a:lnTo>
                    <a:pt x="282193" y="113664"/>
                  </a:lnTo>
                  <a:lnTo>
                    <a:pt x="225678" y="117855"/>
                  </a:lnTo>
                  <a:lnTo>
                    <a:pt x="216915" y="0"/>
                  </a:lnTo>
                  <a:close/>
                </a:path>
              </a:pathLst>
            </a:custGeom>
            <a:solidFill>
              <a:srgbClr val="B1C1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78885" y="1172717"/>
              <a:ext cx="2131060" cy="628015"/>
            </a:xfrm>
            <a:custGeom>
              <a:avLst/>
              <a:gdLst/>
              <a:ahLst/>
              <a:cxnLst/>
              <a:rect l="l" t="t" r="r" b="b"/>
              <a:pathLst>
                <a:path w="2131060" h="628014">
                  <a:moveTo>
                    <a:pt x="2067814" y="0"/>
                  </a:moveTo>
                  <a:lnTo>
                    <a:pt x="62737" y="0"/>
                  </a:lnTo>
                  <a:lnTo>
                    <a:pt x="38308" y="4927"/>
                  </a:lnTo>
                  <a:lnTo>
                    <a:pt x="18367" y="18367"/>
                  </a:lnTo>
                  <a:lnTo>
                    <a:pt x="4927" y="38308"/>
                  </a:lnTo>
                  <a:lnTo>
                    <a:pt x="0" y="62737"/>
                  </a:lnTo>
                  <a:lnTo>
                    <a:pt x="0" y="565150"/>
                  </a:lnTo>
                  <a:lnTo>
                    <a:pt x="4927" y="589579"/>
                  </a:lnTo>
                  <a:lnTo>
                    <a:pt x="18367" y="609520"/>
                  </a:lnTo>
                  <a:lnTo>
                    <a:pt x="38308" y="622960"/>
                  </a:lnTo>
                  <a:lnTo>
                    <a:pt x="62737" y="627888"/>
                  </a:lnTo>
                  <a:lnTo>
                    <a:pt x="2067814" y="627888"/>
                  </a:lnTo>
                  <a:lnTo>
                    <a:pt x="2092243" y="622960"/>
                  </a:lnTo>
                  <a:lnTo>
                    <a:pt x="2112184" y="609520"/>
                  </a:lnTo>
                  <a:lnTo>
                    <a:pt x="2125624" y="589579"/>
                  </a:lnTo>
                  <a:lnTo>
                    <a:pt x="2130552" y="565150"/>
                  </a:lnTo>
                  <a:lnTo>
                    <a:pt x="2130552" y="62737"/>
                  </a:lnTo>
                  <a:lnTo>
                    <a:pt x="2125624" y="38308"/>
                  </a:lnTo>
                  <a:lnTo>
                    <a:pt x="2112184" y="18367"/>
                  </a:lnTo>
                  <a:lnTo>
                    <a:pt x="2092243" y="4927"/>
                  </a:lnTo>
                  <a:lnTo>
                    <a:pt x="2067814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278885" y="1172717"/>
              <a:ext cx="2131060" cy="628015"/>
            </a:xfrm>
            <a:custGeom>
              <a:avLst/>
              <a:gdLst/>
              <a:ahLst/>
              <a:cxnLst/>
              <a:rect l="l" t="t" r="r" b="b"/>
              <a:pathLst>
                <a:path w="2131060" h="628014">
                  <a:moveTo>
                    <a:pt x="0" y="62737"/>
                  </a:moveTo>
                  <a:lnTo>
                    <a:pt x="4927" y="38308"/>
                  </a:lnTo>
                  <a:lnTo>
                    <a:pt x="18367" y="18367"/>
                  </a:lnTo>
                  <a:lnTo>
                    <a:pt x="38308" y="4927"/>
                  </a:lnTo>
                  <a:lnTo>
                    <a:pt x="62737" y="0"/>
                  </a:lnTo>
                  <a:lnTo>
                    <a:pt x="2067814" y="0"/>
                  </a:lnTo>
                  <a:lnTo>
                    <a:pt x="2092243" y="4927"/>
                  </a:lnTo>
                  <a:lnTo>
                    <a:pt x="2112184" y="18367"/>
                  </a:lnTo>
                  <a:lnTo>
                    <a:pt x="2125624" y="38308"/>
                  </a:lnTo>
                  <a:lnTo>
                    <a:pt x="2130552" y="62737"/>
                  </a:lnTo>
                  <a:lnTo>
                    <a:pt x="2130552" y="565150"/>
                  </a:lnTo>
                  <a:lnTo>
                    <a:pt x="2125624" y="589579"/>
                  </a:lnTo>
                  <a:lnTo>
                    <a:pt x="2112184" y="609520"/>
                  </a:lnTo>
                  <a:lnTo>
                    <a:pt x="2092243" y="622960"/>
                  </a:lnTo>
                  <a:lnTo>
                    <a:pt x="2067814" y="627888"/>
                  </a:lnTo>
                  <a:lnTo>
                    <a:pt x="62737" y="627888"/>
                  </a:lnTo>
                  <a:lnTo>
                    <a:pt x="38308" y="622960"/>
                  </a:lnTo>
                  <a:lnTo>
                    <a:pt x="18367" y="609520"/>
                  </a:lnTo>
                  <a:lnTo>
                    <a:pt x="4927" y="589579"/>
                  </a:lnTo>
                  <a:lnTo>
                    <a:pt x="0" y="565150"/>
                  </a:lnTo>
                  <a:lnTo>
                    <a:pt x="0" y="62737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760470" y="1345438"/>
            <a:ext cx="11658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Carlito"/>
                <a:cs typeface="Carlito"/>
              </a:rPr>
              <a:t>Cooling</a:t>
            </a:r>
            <a:r>
              <a:rPr sz="1400" spc="-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20-25⁰c</a:t>
            </a:r>
            <a:endParaRPr sz="1400">
              <a:latin typeface="Carlito"/>
              <a:cs typeface="Carlito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418268" y="1830832"/>
            <a:ext cx="2047239" cy="926465"/>
            <a:chOff x="3418268" y="1830832"/>
            <a:chExt cx="2047239" cy="926465"/>
          </a:xfrm>
        </p:grpSpPr>
        <p:sp>
          <p:nvSpPr>
            <p:cNvPr id="13" name="object 13"/>
            <p:cNvSpPr/>
            <p:nvPr/>
          </p:nvSpPr>
          <p:spPr>
            <a:xfrm>
              <a:off x="4251325" y="1830832"/>
              <a:ext cx="281940" cy="244475"/>
            </a:xfrm>
            <a:custGeom>
              <a:avLst/>
              <a:gdLst/>
              <a:ahLst/>
              <a:cxnLst/>
              <a:rect l="l" t="t" r="r" b="b"/>
              <a:pathLst>
                <a:path w="281939" h="244475">
                  <a:moveTo>
                    <a:pt x="212978" y="0"/>
                  </a:moveTo>
                  <a:lnTo>
                    <a:pt x="44196" y="17398"/>
                  </a:lnTo>
                  <a:lnTo>
                    <a:pt x="56261" y="135254"/>
                  </a:lnTo>
                  <a:lnTo>
                    <a:pt x="0" y="141096"/>
                  </a:lnTo>
                  <a:lnTo>
                    <a:pt x="152908" y="244475"/>
                  </a:lnTo>
                  <a:lnTo>
                    <a:pt x="281432" y="112013"/>
                  </a:lnTo>
                  <a:lnTo>
                    <a:pt x="225171" y="117855"/>
                  </a:lnTo>
                  <a:lnTo>
                    <a:pt x="212978" y="0"/>
                  </a:lnTo>
                  <a:close/>
                </a:path>
              </a:pathLst>
            </a:custGeom>
            <a:solidFill>
              <a:srgbClr val="B1C1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431285" y="2114550"/>
              <a:ext cx="2021205" cy="629920"/>
            </a:xfrm>
            <a:custGeom>
              <a:avLst/>
              <a:gdLst/>
              <a:ahLst/>
              <a:cxnLst/>
              <a:rect l="l" t="t" r="r" b="b"/>
              <a:pathLst>
                <a:path w="2021204" h="629919">
                  <a:moveTo>
                    <a:pt x="1957831" y="0"/>
                  </a:moveTo>
                  <a:lnTo>
                    <a:pt x="62991" y="0"/>
                  </a:lnTo>
                  <a:lnTo>
                    <a:pt x="38469" y="4949"/>
                  </a:lnTo>
                  <a:lnTo>
                    <a:pt x="18446" y="18446"/>
                  </a:lnTo>
                  <a:lnTo>
                    <a:pt x="4949" y="38469"/>
                  </a:lnTo>
                  <a:lnTo>
                    <a:pt x="0" y="62991"/>
                  </a:lnTo>
                  <a:lnTo>
                    <a:pt x="0" y="566420"/>
                  </a:lnTo>
                  <a:lnTo>
                    <a:pt x="4949" y="590942"/>
                  </a:lnTo>
                  <a:lnTo>
                    <a:pt x="18446" y="610965"/>
                  </a:lnTo>
                  <a:lnTo>
                    <a:pt x="38469" y="624462"/>
                  </a:lnTo>
                  <a:lnTo>
                    <a:pt x="62991" y="629412"/>
                  </a:lnTo>
                  <a:lnTo>
                    <a:pt x="1957831" y="629412"/>
                  </a:lnTo>
                  <a:lnTo>
                    <a:pt x="1982354" y="624462"/>
                  </a:lnTo>
                  <a:lnTo>
                    <a:pt x="2002377" y="610965"/>
                  </a:lnTo>
                  <a:lnTo>
                    <a:pt x="2015874" y="590942"/>
                  </a:lnTo>
                  <a:lnTo>
                    <a:pt x="2020824" y="566420"/>
                  </a:lnTo>
                  <a:lnTo>
                    <a:pt x="2020824" y="62991"/>
                  </a:lnTo>
                  <a:lnTo>
                    <a:pt x="2015874" y="38469"/>
                  </a:lnTo>
                  <a:lnTo>
                    <a:pt x="2002377" y="18446"/>
                  </a:lnTo>
                  <a:lnTo>
                    <a:pt x="1982354" y="4949"/>
                  </a:lnTo>
                  <a:lnTo>
                    <a:pt x="1957831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431285" y="2114550"/>
              <a:ext cx="2021205" cy="629920"/>
            </a:xfrm>
            <a:custGeom>
              <a:avLst/>
              <a:gdLst/>
              <a:ahLst/>
              <a:cxnLst/>
              <a:rect l="l" t="t" r="r" b="b"/>
              <a:pathLst>
                <a:path w="2021204" h="629919">
                  <a:moveTo>
                    <a:pt x="0" y="62991"/>
                  </a:moveTo>
                  <a:lnTo>
                    <a:pt x="4949" y="38469"/>
                  </a:lnTo>
                  <a:lnTo>
                    <a:pt x="18446" y="18446"/>
                  </a:lnTo>
                  <a:lnTo>
                    <a:pt x="38469" y="4949"/>
                  </a:lnTo>
                  <a:lnTo>
                    <a:pt x="62991" y="0"/>
                  </a:lnTo>
                  <a:lnTo>
                    <a:pt x="1957831" y="0"/>
                  </a:lnTo>
                  <a:lnTo>
                    <a:pt x="1982354" y="4949"/>
                  </a:lnTo>
                  <a:lnTo>
                    <a:pt x="2002377" y="18446"/>
                  </a:lnTo>
                  <a:lnTo>
                    <a:pt x="2015874" y="38469"/>
                  </a:lnTo>
                  <a:lnTo>
                    <a:pt x="2020824" y="62991"/>
                  </a:lnTo>
                  <a:lnTo>
                    <a:pt x="2020824" y="566420"/>
                  </a:lnTo>
                  <a:lnTo>
                    <a:pt x="2015874" y="590942"/>
                  </a:lnTo>
                  <a:lnTo>
                    <a:pt x="2002377" y="610965"/>
                  </a:lnTo>
                  <a:lnTo>
                    <a:pt x="1982354" y="624462"/>
                  </a:lnTo>
                  <a:lnTo>
                    <a:pt x="1957831" y="629412"/>
                  </a:lnTo>
                  <a:lnTo>
                    <a:pt x="62991" y="629412"/>
                  </a:lnTo>
                  <a:lnTo>
                    <a:pt x="38469" y="624462"/>
                  </a:lnTo>
                  <a:lnTo>
                    <a:pt x="18446" y="610965"/>
                  </a:lnTo>
                  <a:lnTo>
                    <a:pt x="4949" y="590942"/>
                  </a:lnTo>
                  <a:lnTo>
                    <a:pt x="0" y="566420"/>
                  </a:lnTo>
                  <a:lnTo>
                    <a:pt x="0" y="62991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729609" y="2095601"/>
            <a:ext cx="1421765" cy="568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985" marR="5080" indent="-248920">
              <a:lnSpc>
                <a:spcPct val="127099"/>
              </a:lnSpc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Incubation </a:t>
            </a:r>
            <a:r>
              <a:rPr sz="1400" dirty="0">
                <a:solidFill>
                  <a:srgbClr val="FFFFFF"/>
                </a:solidFill>
                <a:latin typeface="Carlito"/>
                <a:cs typeface="Carlito"/>
              </a:rPr>
              <a:t>20 </a:t>
            </a: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25⁰c  </a:t>
            </a:r>
            <a:r>
              <a:rPr sz="1400" spc="-15" dirty="0">
                <a:solidFill>
                  <a:srgbClr val="FFFFFF"/>
                </a:solidFill>
                <a:latin typeface="Carlito"/>
                <a:cs typeface="Carlito"/>
              </a:rPr>
              <a:t>(kefir </a:t>
            </a: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grains)</a:t>
            </a:r>
            <a:endParaRPr sz="1400">
              <a:latin typeface="Carlito"/>
              <a:cs typeface="Carlito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3492944" y="3111944"/>
            <a:ext cx="2007235" cy="673735"/>
            <a:chOff x="3492944" y="3111944"/>
            <a:chExt cx="2007235" cy="673735"/>
          </a:xfrm>
        </p:grpSpPr>
        <p:sp>
          <p:nvSpPr>
            <p:cNvPr id="18" name="object 18"/>
            <p:cNvSpPr/>
            <p:nvPr/>
          </p:nvSpPr>
          <p:spPr>
            <a:xfrm>
              <a:off x="3505962" y="3124962"/>
              <a:ext cx="1981200" cy="647700"/>
            </a:xfrm>
            <a:custGeom>
              <a:avLst/>
              <a:gdLst/>
              <a:ahLst/>
              <a:cxnLst/>
              <a:rect l="l" t="t" r="r" b="b"/>
              <a:pathLst>
                <a:path w="1981200" h="647700">
                  <a:moveTo>
                    <a:pt x="1916429" y="0"/>
                  </a:moveTo>
                  <a:lnTo>
                    <a:pt x="64770" y="0"/>
                  </a:lnTo>
                  <a:lnTo>
                    <a:pt x="39540" y="5083"/>
                  </a:lnTo>
                  <a:lnTo>
                    <a:pt x="18954" y="18954"/>
                  </a:lnTo>
                  <a:lnTo>
                    <a:pt x="5083" y="39540"/>
                  </a:lnTo>
                  <a:lnTo>
                    <a:pt x="0" y="64770"/>
                  </a:lnTo>
                  <a:lnTo>
                    <a:pt x="0" y="582930"/>
                  </a:lnTo>
                  <a:lnTo>
                    <a:pt x="5083" y="608159"/>
                  </a:lnTo>
                  <a:lnTo>
                    <a:pt x="18954" y="628745"/>
                  </a:lnTo>
                  <a:lnTo>
                    <a:pt x="39540" y="642616"/>
                  </a:lnTo>
                  <a:lnTo>
                    <a:pt x="64770" y="647700"/>
                  </a:lnTo>
                  <a:lnTo>
                    <a:pt x="1916429" y="647700"/>
                  </a:lnTo>
                  <a:lnTo>
                    <a:pt x="1941659" y="642616"/>
                  </a:lnTo>
                  <a:lnTo>
                    <a:pt x="1962245" y="628745"/>
                  </a:lnTo>
                  <a:lnTo>
                    <a:pt x="1976116" y="608159"/>
                  </a:lnTo>
                  <a:lnTo>
                    <a:pt x="1981200" y="582930"/>
                  </a:lnTo>
                  <a:lnTo>
                    <a:pt x="1981200" y="64770"/>
                  </a:lnTo>
                  <a:lnTo>
                    <a:pt x="1976116" y="39540"/>
                  </a:lnTo>
                  <a:lnTo>
                    <a:pt x="1962245" y="18954"/>
                  </a:lnTo>
                  <a:lnTo>
                    <a:pt x="1941659" y="5083"/>
                  </a:lnTo>
                  <a:lnTo>
                    <a:pt x="191642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505962" y="3124962"/>
              <a:ext cx="1981200" cy="647700"/>
            </a:xfrm>
            <a:custGeom>
              <a:avLst/>
              <a:gdLst/>
              <a:ahLst/>
              <a:cxnLst/>
              <a:rect l="l" t="t" r="r" b="b"/>
              <a:pathLst>
                <a:path w="1981200" h="647700">
                  <a:moveTo>
                    <a:pt x="0" y="64770"/>
                  </a:moveTo>
                  <a:lnTo>
                    <a:pt x="5083" y="39540"/>
                  </a:lnTo>
                  <a:lnTo>
                    <a:pt x="18954" y="18954"/>
                  </a:lnTo>
                  <a:lnTo>
                    <a:pt x="39540" y="5083"/>
                  </a:lnTo>
                  <a:lnTo>
                    <a:pt x="64770" y="0"/>
                  </a:lnTo>
                  <a:lnTo>
                    <a:pt x="1916429" y="0"/>
                  </a:lnTo>
                  <a:lnTo>
                    <a:pt x="1941659" y="5083"/>
                  </a:lnTo>
                  <a:lnTo>
                    <a:pt x="1962245" y="18954"/>
                  </a:lnTo>
                  <a:lnTo>
                    <a:pt x="1976116" y="39540"/>
                  </a:lnTo>
                  <a:lnTo>
                    <a:pt x="1981200" y="64770"/>
                  </a:lnTo>
                  <a:lnTo>
                    <a:pt x="1981200" y="582930"/>
                  </a:lnTo>
                  <a:lnTo>
                    <a:pt x="1976116" y="608159"/>
                  </a:lnTo>
                  <a:lnTo>
                    <a:pt x="1962245" y="628745"/>
                  </a:lnTo>
                  <a:lnTo>
                    <a:pt x="1941659" y="642616"/>
                  </a:lnTo>
                  <a:lnTo>
                    <a:pt x="1916429" y="647700"/>
                  </a:lnTo>
                  <a:lnTo>
                    <a:pt x="64770" y="647700"/>
                  </a:lnTo>
                  <a:lnTo>
                    <a:pt x="39540" y="642616"/>
                  </a:lnTo>
                  <a:lnTo>
                    <a:pt x="18954" y="628745"/>
                  </a:lnTo>
                  <a:lnTo>
                    <a:pt x="5083" y="608159"/>
                  </a:lnTo>
                  <a:lnTo>
                    <a:pt x="0" y="582930"/>
                  </a:lnTo>
                  <a:lnTo>
                    <a:pt x="0" y="6477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3693414" y="3115305"/>
            <a:ext cx="1606550" cy="56769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50"/>
              </a:spcBef>
            </a:pPr>
            <a:r>
              <a:rPr sz="1400" spc="-10" dirty="0">
                <a:solidFill>
                  <a:srgbClr val="FFFFFF"/>
                </a:solidFill>
                <a:latin typeface="Carlito"/>
                <a:cs typeface="Carlito"/>
              </a:rPr>
              <a:t>Fermentation</a:t>
            </a:r>
            <a:r>
              <a:rPr sz="1400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20-25⁰c</a:t>
            </a:r>
            <a:endParaRPr sz="14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(18-24</a:t>
            </a:r>
            <a:r>
              <a:rPr sz="1400" spc="-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h)</a:t>
            </a:r>
            <a:endParaRPr sz="1400">
              <a:latin typeface="Carlito"/>
              <a:cs typeface="Carlito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492944" y="3801236"/>
            <a:ext cx="1923414" cy="899160"/>
            <a:chOff x="3492944" y="3801236"/>
            <a:chExt cx="1923414" cy="899160"/>
          </a:xfrm>
        </p:grpSpPr>
        <p:sp>
          <p:nvSpPr>
            <p:cNvPr id="22" name="object 22"/>
            <p:cNvSpPr/>
            <p:nvPr/>
          </p:nvSpPr>
          <p:spPr>
            <a:xfrm>
              <a:off x="4329176" y="3801236"/>
              <a:ext cx="291465" cy="204470"/>
            </a:xfrm>
            <a:custGeom>
              <a:avLst/>
              <a:gdLst/>
              <a:ahLst/>
              <a:cxnLst/>
              <a:rect l="l" t="t" r="r" b="b"/>
              <a:pathLst>
                <a:path w="291464" h="204470">
                  <a:moveTo>
                    <a:pt x="62864" y="0"/>
                  </a:moveTo>
                  <a:lnTo>
                    <a:pt x="58293" y="99949"/>
                  </a:lnTo>
                  <a:lnTo>
                    <a:pt x="0" y="97281"/>
                  </a:lnTo>
                  <a:lnTo>
                    <a:pt x="140970" y="203962"/>
                  </a:lnTo>
                  <a:lnTo>
                    <a:pt x="291211" y="110743"/>
                  </a:lnTo>
                  <a:lnTo>
                    <a:pt x="232918" y="108076"/>
                  </a:lnTo>
                  <a:lnTo>
                    <a:pt x="237489" y="8000"/>
                  </a:lnTo>
                  <a:lnTo>
                    <a:pt x="62864" y="0"/>
                  </a:lnTo>
                  <a:close/>
                </a:path>
              </a:pathLst>
            </a:custGeom>
            <a:solidFill>
              <a:srgbClr val="B1C1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505962" y="4039361"/>
              <a:ext cx="1897380" cy="647700"/>
            </a:xfrm>
            <a:custGeom>
              <a:avLst/>
              <a:gdLst/>
              <a:ahLst/>
              <a:cxnLst/>
              <a:rect l="l" t="t" r="r" b="b"/>
              <a:pathLst>
                <a:path w="1897379" h="647700">
                  <a:moveTo>
                    <a:pt x="1832610" y="0"/>
                  </a:moveTo>
                  <a:lnTo>
                    <a:pt x="64770" y="0"/>
                  </a:lnTo>
                  <a:lnTo>
                    <a:pt x="39540" y="5083"/>
                  </a:lnTo>
                  <a:lnTo>
                    <a:pt x="18954" y="18954"/>
                  </a:lnTo>
                  <a:lnTo>
                    <a:pt x="5083" y="39540"/>
                  </a:lnTo>
                  <a:lnTo>
                    <a:pt x="0" y="64769"/>
                  </a:lnTo>
                  <a:lnTo>
                    <a:pt x="0" y="582930"/>
                  </a:lnTo>
                  <a:lnTo>
                    <a:pt x="5083" y="608159"/>
                  </a:lnTo>
                  <a:lnTo>
                    <a:pt x="18954" y="628745"/>
                  </a:lnTo>
                  <a:lnTo>
                    <a:pt x="39540" y="642616"/>
                  </a:lnTo>
                  <a:lnTo>
                    <a:pt x="64770" y="647700"/>
                  </a:lnTo>
                  <a:lnTo>
                    <a:pt x="1832610" y="647700"/>
                  </a:lnTo>
                  <a:lnTo>
                    <a:pt x="1857839" y="642616"/>
                  </a:lnTo>
                  <a:lnTo>
                    <a:pt x="1878425" y="628745"/>
                  </a:lnTo>
                  <a:lnTo>
                    <a:pt x="1892296" y="608159"/>
                  </a:lnTo>
                  <a:lnTo>
                    <a:pt x="1897379" y="582930"/>
                  </a:lnTo>
                  <a:lnTo>
                    <a:pt x="1897379" y="64769"/>
                  </a:lnTo>
                  <a:lnTo>
                    <a:pt x="1892296" y="39540"/>
                  </a:lnTo>
                  <a:lnTo>
                    <a:pt x="1878425" y="18954"/>
                  </a:lnTo>
                  <a:lnTo>
                    <a:pt x="1857839" y="5083"/>
                  </a:lnTo>
                  <a:lnTo>
                    <a:pt x="183261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505962" y="4039361"/>
              <a:ext cx="1897380" cy="647700"/>
            </a:xfrm>
            <a:custGeom>
              <a:avLst/>
              <a:gdLst/>
              <a:ahLst/>
              <a:cxnLst/>
              <a:rect l="l" t="t" r="r" b="b"/>
              <a:pathLst>
                <a:path w="1897379" h="647700">
                  <a:moveTo>
                    <a:pt x="0" y="64769"/>
                  </a:moveTo>
                  <a:lnTo>
                    <a:pt x="5083" y="39540"/>
                  </a:lnTo>
                  <a:lnTo>
                    <a:pt x="18954" y="18954"/>
                  </a:lnTo>
                  <a:lnTo>
                    <a:pt x="39540" y="5083"/>
                  </a:lnTo>
                  <a:lnTo>
                    <a:pt x="64770" y="0"/>
                  </a:lnTo>
                  <a:lnTo>
                    <a:pt x="1832610" y="0"/>
                  </a:lnTo>
                  <a:lnTo>
                    <a:pt x="1857839" y="5083"/>
                  </a:lnTo>
                  <a:lnTo>
                    <a:pt x="1878425" y="18954"/>
                  </a:lnTo>
                  <a:lnTo>
                    <a:pt x="1892296" y="39540"/>
                  </a:lnTo>
                  <a:lnTo>
                    <a:pt x="1897379" y="64769"/>
                  </a:lnTo>
                  <a:lnTo>
                    <a:pt x="1897379" y="582930"/>
                  </a:lnTo>
                  <a:lnTo>
                    <a:pt x="1892296" y="608159"/>
                  </a:lnTo>
                  <a:lnTo>
                    <a:pt x="1878425" y="628745"/>
                  </a:lnTo>
                  <a:lnTo>
                    <a:pt x="1857839" y="642616"/>
                  </a:lnTo>
                  <a:lnTo>
                    <a:pt x="1832610" y="647700"/>
                  </a:lnTo>
                  <a:lnTo>
                    <a:pt x="64770" y="647700"/>
                  </a:lnTo>
                  <a:lnTo>
                    <a:pt x="39540" y="642616"/>
                  </a:lnTo>
                  <a:lnTo>
                    <a:pt x="18954" y="628745"/>
                  </a:lnTo>
                  <a:lnTo>
                    <a:pt x="5083" y="608159"/>
                  </a:lnTo>
                  <a:lnTo>
                    <a:pt x="0" y="582930"/>
                  </a:lnTo>
                  <a:lnTo>
                    <a:pt x="0" y="64769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4037838" y="4029557"/>
            <a:ext cx="831215" cy="568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335">
              <a:lnSpc>
                <a:spcPct val="127099"/>
              </a:lnSpc>
              <a:spcBef>
                <a:spcPts val="100"/>
              </a:spcBef>
            </a:pP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Sep</a:t>
            </a:r>
            <a:r>
              <a:rPr sz="1400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1400" spc="-2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1400" spc="-1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1400" dirty="0">
                <a:solidFill>
                  <a:srgbClr val="FFFFFF"/>
                </a:solidFill>
                <a:latin typeface="Carlito"/>
                <a:cs typeface="Carlito"/>
              </a:rPr>
              <a:t>tion  </a:t>
            </a:r>
            <a:r>
              <a:rPr sz="1400" spc="-10" dirty="0">
                <a:solidFill>
                  <a:srgbClr val="FFFFFF"/>
                </a:solidFill>
                <a:latin typeface="Carlito"/>
                <a:cs typeface="Carlito"/>
              </a:rPr>
              <a:t>Kefir</a:t>
            </a:r>
            <a:r>
              <a:rPr sz="1400" spc="-9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grains</a:t>
            </a:r>
            <a:endParaRPr sz="1400">
              <a:latin typeface="Carlito"/>
              <a:cs typeface="Carlito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3569144" y="4729860"/>
            <a:ext cx="1867535" cy="999490"/>
            <a:chOff x="3569144" y="4729860"/>
            <a:chExt cx="1867535" cy="999490"/>
          </a:xfrm>
        </p:grpSpPr>
        <p:sp>
          <p:nvSpPr>
            <p:cNvPr id="27" name="object 27"/>
            <p:cNvSpPr/>
            <p:nvPr/>
          </p:nvSpPr>
          <p:spPr>
            <a:xfrm>
              <a:off x="4332351" y="4729860"/>
              <a:ext cx="291465" cy="290195"/>
            </a:xfrm>
            <a:custGeom>
              <a:avLst/>
              <a:gdLst/>
              <a:ahLst/>
              <a:cxnLst/>
              <a:rect l="l" t="t" r="r" b="b"/>
              <a:pathLst>
                <a:path w="291464" h="290195">
                  <a:moveTo>
                    <a:pt x="226187" y="0"/>
                  </a:moveTo>
                  <a:lnTo>
                    <a:pt x="51562" y="8127"/>
                  </a:lnTo>
                  <a:lnTo>
                    <a:pt x="58293" y="151002"/>
                  </a:lnTo>
                  <a:lnTo>
                    <a:pt x="0" y="153796"/>
                  </a:lnTo>
                  <a:lnTo>
                    <a:pt x="152273" y="289813"/>
                  </a:lnTo>
                  <a:lnTo>
                    <a:pt x="291211" y="140081"/>
                  </a:lnTo>
                  <a:lnTo>
                    <a:pt x="232918" y="142875"/>
                  </a:lnTo>
                  <a:lnTo>
                    <a:pt x="226187" y="0"/>
                  </a:lnTo>
                  <a:close/>
                </a:path>
              </a:pathLst>
            </a:custGeom>
            <a:solidFill>
              <a:srgbClr val="B1C1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582162" y="5068061"/>
              <a:ext cx="1841500" cy="647700"/>
            </a:xfrm>
            <a:custGeom>
              <a:avLst/>
              <a:gdLst/>
              <a:ahLst/>
              <a:cxnLst/>
              <a:rect l="l" t="t" r="r" b="b"/>
              <a:pathLst>
                <a:path w="1841500" h="647700">
                  <a:moveTo>
                    <a:pt x="1776222" y="0"/>
                  </a:moveTo>
                  <a:lnTo>
                    <a:pt x="64770" y="0"/>
                  </a:lnTo>
                  <a:lnTo>
                    <a:pt x="39540" y="5083"/>
                  </a:lnTo>
                  <a:lnTo>
                    <a:pt x="18954" y="18954"/>
                  </a:lnTo>
                  <a:lnTo>
                    <a:pt x="5083" y="39540"/>
                  </a:lnTo>
                  <a:lnTo>
                    <a:pt x="0" y="64769"/>
                  </a:lnTo>
                  <a:lnTo>
                    <a:pt x="0" y="582929"/>
                  </a:lnTo>
                  <a:lnTo>
                    <a:pt x="5083" y="608143"/>
                  </a:lnTo>
                  <a:lnTo>
                    <a:pt x="18954" y="628730"/>
                  </a:lnTo>
                  <a:lnTo>
                    <a:pt x="39540" y="642610"/>
                  </a:lnTo>
                  <a:lnTo>
                    <a:pt x="64770" y="647700"/>
                  </a:lnTo>
                  <a:lnTo>
                    <a:pt x="1776222" y="647700"/>
                  </a:lnTo>
                  <a:lnTo>
                    <a:pt x="1801451" y="642610"/>
                  </a:lnTo>
                  <a:lnTo>
                    <a:pt x="1822037" y="628730"/>
                  </a:lnTo>
                  <a:lnTo>
                    <a:pt x="1835908" y="608143"/>
                  </a:lnTo>
                  <a:lnTo>
                    <a:pt x="1840991" y="582929"/>
                  </a:lnTo>
                  <a:lnTo>
                    <a:pt x="1840991" y="64769"/>
                  </a:lnTo>
                  <a:lnTo>
                    <a:pt x="1835908" y="39540"/>
                  </a:lnTo>
                  <a:lnTo>
                    <a:pt x="1822037" y="18954"/>
                  </a:lnTo>
                  <a:lnTo>
                    <a:pt x="1801451" y="5083"/>
                  </a:lnTo>
                  <a:lnTo>
                    <a:pt x="177622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582162" y="5068061"/>
              <a:ext cx="1841500" cy="647700"/>
            </a:xfrm>
            <a:custGeom>
              <a:avLst/>
              <a:gdLst/>
              <a:ahLst/>
              <a:cxnLst/>
              <a:rect l="l" t="t" r="r" b="b"/>
              <a:pathLst>
                <a:path w="1841500" h="647700">
                  <a:moveTo>
                    <a:pt x="0" y="64769"/>
                  </a:moveTo>
                  <a:lnTo>
                    <a:pt x="5083" y="39540"/>
                  </a:lnTo>
                  <a:lnTo>
                    <a:pt x="18954" y="18954"/>
                  </a:lnTo>
                  <a:lnTo>
                    <a:pt x="39540" y="5083"/>
                  </a:lnTo>
                  <a:lnTo>
                    <a:pt x="64770" y="0"/>
                  </a:lnTo>
                  <a:lnTo>
                    <a:pt x="1776222" y="0"/>
                  </a:lnTo>
                  <a:lnTo>
                    <a:pt x="1801451" y="5083"/>
                  </a:lnTo>
                  <a:lnTo>
                    <a:pt x="1822037" y="18954"/>
                  </a:lnTo>
                  <a:lnTo>
                    <a:pt x="1835908" y="39540"/>
                  </a:lnTo>
                  <a:lnTo>
                    <a:pt x="1840991" y="64769"/>
                  </a:lnTo>
                  <a:lnTo>
                    <a:pt x="1840991" y="582929"/>
                  </a:lnTo>
                  <a:lnTo>
                    <a:pt x="1835908" y="608143"/>
                  </a:lnTo>
                  <a:lnTo>
                    <a:pt x="1822037" y="628730"/>
                  </a:lnTo>
                  <a:lnTo>
                    <a:pt x="1801451" y="642610"/>
                  </a:lnTo>
                  <a:lnTo>
                    <a:pt x="1776222" y="647700"/>
                  </a:lnTo>
                  <a:lnTo>
                    <a:pt x="64770" y="647700"/>
                  </a:lnTo>
                  <a:lnTo>
                    <a:pt x="39540" y="642610"/>
                  </a:lnTo>
                  <a:lnTo>
                    <a:pt x="18954" y="628730"/>
                  </a:lnTo>
                  <a:lnTo>
                    <a:pt x="5083" y="608143"/>
                  </a:lnTo>
                  <a:lnTo>
                    <a:pt x="0" y="582929"/>
                  </a:lnTo>
                  <a:lnTo>
                    <a:pt x="0" y="64769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3719321" y="5153659"/>
            <a:ext cx="1567180" cy="43497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664845" marR="5080" indent="-652780">
              <a:lnSpc>
                <a:spcPts val="1540"/>
              </a:lnSpc>
              <a:spcBef>
                <a:spcPts val="270"/>
              </a:spcBef>
            </a:pP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Maturation </a:t>
            </a:r>
            <a:r>
              <a:rPr sz="1400" dirty="0">
                <a:solidFill>
                  <a:srgbClr val="FFFFFF"/>
                </a:solidFill>
                <a:latin typeface="Carlito"/>
                <a:cs typeface="Carlito"/>
              </a:rPr>
              <a:t>&amp;</a:t>
            </a:r>
            <a:r>
              <a:rPr sz="1400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rlito"/>
                <a:cs typeface="Carlito"/>
              </a:rPr>
              <a:t>cooling  </a:t>
            </a:r>
            <a:r>
              <a:rPr sz="1400" dirty="0">
                <a:solidFill>
                  <a:srgbClr val="FFFFFF"/>
                </a:solidFill>
                <a:latin typeface="Carlito"/>
                <a:cs typeface="Carlito"/>
              </a:rPr>
              <a:t>4⁰c</a:t>
            </a:r>
            <a:endParaRPr sz="1400">
              <a:latin typeface="Carlito"/>
              <a:cs typeface="Carlito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4255008" y="2731007"/>
            <a:ext cx="330835" cy="407034"/>
            <a:chOff x="4255008" y="2731007"/>
            <a:chExt cx="330835" cy="407034"/>
          </a:xfrm>
        </p:grpSpPr>
        <p:sp>
          <p:nvSpPr>
            <p:cNvPr id="32" name="object 32"/>
            <p:cNvSpPr/>
            <p:nvPr/>
          </p:nvSpPr>
          <p:spPr>
            <a:xfrm>
              <a:off x="4267962" y="2743961"/>
              <a:ext cx="304800" cy="381000"/>
            </a:xfrm>
            <a:custGeom>
              <a:avLst/>
              <a:gdLst/>
              <a:ahLst/>
              <a:cxnLst/>
              <a:rect l="l" t="t" r="r" b="b"/>
              <a:pathLst>
                <a:path w="304800" h="381000">
                  <a:moveTo>
                    <a:pt x="228600" y="0"/>
                  </a:moveTo>
                  <a:lnTo>
                    <a:pt x="76200" y="0"/>
                  </a:lnTo>
                  <a:lnTo>
                    <a:pt x="76200" y="228600"/>
                  </a:lnTo>
                  <a:lnTo>
                    <a:pt x="0" y="228600"/>
                  </a:lnTo>
                  <a:lnTo>
                    <a:pt x="152400" y="381000"/>
                  </a:lnTo>
                  <a:lnTo>
                    <a:pt x="30480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267962" y="2743961"/>
              <a:ext cx="304800" cy="381000"/>
            </a:xfrm>
            <a:custGeom>
              <a:avLst/>
              <a:gdLst/>
              <a:ahLst/>
              <a:cxnLst/>
              <a:rect l="l" t="t" r="r" b="b"/>
              <a:pathLst>
                <a:path w="304800" h="381000">
                  <a:moveTo>
                    <a:pt x="0" y="228600"/>
                  </a:moveTo>
                  <a:lnTo>
                    <a:pt x="76200" y="228600"/>
                  </a:lnTo>
                  <a:lnTo>
                    <a:pt x="76200" y="0"/>
                  </a:lnTo>
                  <a:lnTo>
                    <a:pt x="228600" y="0"/>
                  </a:lnTo>
                  <a:lnTo>
                    <a:pt x="228600" y="228600"/>
                  </a:lnTo>
                  <a:lnTo>
                    <a:pt x="304800" y="228600"/>
                  </a:lnTo>
                  <a:lnTo>
                    <a:pt x="152400" y="381000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3492944" y="6083744"/>
            <a:ext cx="2159635" cy="635635"/>
            <a:chOff x="3492944" y="6083744"/>
            <a:chExt cx="2159635" cy="635635"/>
          </a:xfrm>
        </p:grpSpPr>
        <p:sp>
          <p:nvSpPr>
            <p:cNvPr id="35" name="object 35"/>
            <p:cNvSpPr/>
            <p:nvPr/>
          </p:nvSpPr>
          <p:spPr>
            <a:xfrm>
              <a:off x="3505962" y="6096762"/>
              <a:ext cx="2133600" cy="609600"/>
            </a:xfrm>
            <a:custGeom>
              <a:avLst/>
              <a:gdLst/>
              <a:ahLst/>
              <a:cxnLst/>
              <a:rect l="l" t="t" r="r" b="b"/>
              <a:pathLst>
                <a:path w="2133600" h="609600">
                  <a:moveTo>
                    <a:pt x="2072639" y="0"/>
                  </a:moveTo>
                  <a:lnTo>
                    <a:pt x="60960" y="0"/>
                  </a:lnTo>
                  <a:lnTo>
                    <a:pt x="37236" y="4790"/>
                  </a:lnTo>
                  <a:lnTo>
                    <a:pt x="17859" y="17854"/>
                  </a:lnTo>
                  <a:lnTo>
                    <a:pt x="4792" y="37231"/>
                  </a:lnTo>
                  <a:lnTo>
                    <a:pt x="0" y="60959"/>
                  </a:lnTo>
                  <a:lnTo>
                    <a:pt x="0" y="548640"/>
                  </a:lnTo>
                  <a:lnTo>
                    <a:pt x="4792" y="572368"/>
                  </a:lnTo>
                  <a:lnTo>
                    <a:pt x="17859" y="591745"/>
                  </a:lnTo>
                  <a:lnTo>
                    <a:pt x="37236" y="604809"/>
                  </a:lnTo>
                  <a:lnTo>
                    <a:pt x="60960" y="609600"/>
                  </a:lnTo>
                  <a:lnTo>
                    <a:pt x="2072639" y="609600"/>
                  </a:lnTo>
                  <a:lnTo>
                    <a:pt x="2096363" y="604809"/>
                  </a:lnTo>
                  <a:lnTo>
                    <a:pt x="2115740" y="591745"/>
                  </a:lnTo>
                  <a:lnTo>
                    <a:pt x="2128807" y="572368"/>
                  </a:lnTo>
                  <a:lnTo>
                    <a:pt x="2133600" y="548640"/>
                  </a:lnTo>
                  <a:lnTo>
                    <a:pt x="2133600" y="60959"/>
                  </a:lnTo>
                  <a:lnTo>
                    <a:pt x="2128807" y="37231"/>
                  </a:lnTo>
                  <a:lnTo>
                    <a:pt x="2115740" y="17854"/>
                  </a:lnTo>
                  <a:lnTo>
                    <a:pt x="2096363" y="4790"/>
                  </a:lnTo>
                  <a:lnTo>
                    <a:pt x="207263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505962" y="6096762"/>
              <a:ext cx="2133600" cy="609600"/>
            </a:xfrm>
            <a:custGeom>
              <a:avLst/>
              <a:gdLst/>
              <a:ahLst/>
              <a:cxnLst/>
              <a:rect l="l" t="t" r="r" b="b"/>
              <a:pathLst>
                <a:path w="2133600" h="609600">
                  <a:moveTo>
                    <a:pt x="0" y="60959"/>
                  </a:moveTo>
                  <a:lnTo>
                    <a:pt x="4792" y="37231"/>
                  </a:lnTo>
                  <a:lnTo>
                    <a:pt x="17859" y="17854"/>
                  </a:lnTo>
                  <a:lnTo>
                    <a:pt x="37236" y="4790"/>
                  </a:lnTo>
                  <a:lnTo>
                    <a:pt x="60960" y="0"/>
                  </a:lnTo>
                  <a:lnTo>
                    <a:pt x="2072639" y="0"/>
                  </a:lnTo>
                  <a:lnTo>
                    <a:pt x="2096363" y="4790"/>
                  </a:lnTo>
                  <a:lnTo>
                    <a:pt x="2115740" y="17854"/>
                  </a:lnTo>
                  <a:lnTo>
                    <a:pt x="2128807" y="37231"/>
                  </a:lnTo>
                  <a:lnTo>
                    <a:pt x="2133600" y="60959"/>
                  </a:lnTo>
                  <a:lnTo>
                    <a:pt x="2133600" y="548640"/>
                  </a:lnTo>
                  <a:lnTo>
                    <a:pt x="2128807" y="572368"/>
                  </a:lnTo>
                  <a:lnTo>
                    <a:pt x="2115740" y="591745"/>
                  </a:lnTo>
                  <a:lnTo>
                    <a:pt x="2096363" y="604809"/>
                  </a:lnTo>
                  <a:lnTo>
                    <a:pt x="2072639" y="609600"/>
                  </a:lnTo>
                  <a:lnTo>
                    <a:pt x="60960" y="609600"/>
                  </a:lnTo>
                  <a:lnTo>
                    <a:pt x="37236" y="604809"/>
                  </a:lnTo>
                  <a:lnTo>
                    <a:pt x="17859" y="591745"/>
                  </a:lnTo>
                  <a:lnTo>
                    <a:pt x="4792" y="572368"/>
                  </a:lnTo>
                  <a:lnTo>
                    <a:pt x="0" y="548640"/>
                  </a:lnTo>
                  <a:lnTo>
                    <a:pt x="0" y="60959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4021582" y="6132982"/>
            <a:ext cx="990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Carlito"/>
                <a:cs typeface="Carlito"/>
              </a:rPr>
              <a:t>Stored</a:t>
            </a:r>
            <a:r>
              <a:rPr sz="1800" spc="-7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dirty="0">
                <a:solidFill>
                  <a:srgbClr val="FFFFFF"/>
                </a:solidFill>
                <a:latin typeface="Carlito"/>
                <a:cs typeface="Carlito"/>
              </a:rPr>
              <a:t>4⁰c</a:t>
            </a:r>
            <a:endParaRPr sz="1800">
              <a:latin typeface="Carlito"/>
              <a:cs typeface="Carlito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4255008" y="5779008"/>
            <a:ext cx="510540" cy="330835"/>
            <a:chOff x="4255008" y="5779008"/>
            <a:chExt cx="510540" cy="330835"/>
          </a:xfrm>
        </p:grpSpPr>
        <p:sp>
          <p:nvSpPr>
            <p:cNvPr id="39" name="object 39"/>
            <p:cNvSpPr/>
            <p:nvPr/>
          </p:nvSpPr>
          <p:spPr>
            <a:xfrm>
              <a:off x="4267962" y="5791962"/>
              <a:ext cx="485140" cy="304800"/>
            </a:xfrm>
            <a:custGeom>
              <a:avLst/>
              <a:gdLst/>
              <a:ahLst/>
              <a:cxnLst/>
              <a:rect l="l" t="t" r="r" b="b"/>
              <a:pathLst>
                <a:path w="485139" h="304800">
                  <a:moveTo>
                    <a:pt x="363474" y="0"/>
                  </a:moveTo>
                  <a:lnTo>
                    <a:pt x="121158" y="0"/>
                  </a:lnTo>
                  <a:lnTo>
                    <a:pt x="121158" y="152400"/>
                  </a:lnTo>
                  <a:lnTo>
                    <a:pt x="0" y="152400"/>
                  </a:lnTo>
                  <a:lnTo>
                    <a:pt x="242315" y="304800"/>
                  </a:lnTo>
                  <a:lnTo>
                    <a:pt x="484632" y="152400"/>
                  </a:lnTo>
                  <a:lnTo>
                    <a:pt x="363474" y="152400"/>
                  </a:lnTo>
                  <a:lnTo>
                    <a:pt x="363474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267962" y="5791962"/>
              <a:ext cx="485140" cy="304800"/>
            </a:xfrm>
            <a:custGeom>
              <a:avLst/>
              <a:gdLst/>
              <a:ahLst/>
              <a:cxnLst/>
              <a:rect l="l" t="t" r="r" b="b"/>
              <a:pathLst>
                <a:path w="485139" h="304800">
                  <a:moveTo>
                    <a:pt x="0" y="152400"/>
                  </a:moveTo>
                  <a:lnTo>
                    <a:pt x="121158" y="152400"/>
                  </a:lnTo>
                  <a:lnTo>
                    <a:pt x="121158" y="0"/>
                  </a:lnTo>
                  <a:lnTo>
                    <a:pt x="363474" y="0"/>
                  </a:lnTo>
                  <a:lnTo>
                    <a:pt x="363474" y="152400"/>
                  </a:lnTo>
                  <a:lnTo>
                    <a:pt x="484632" y="152400"/>
                  </a:lnTo>
                  <a:lnTo>
                    <a:pt x="242315" y="304800"/>
                  </a:lnTo>
                  <a:lnTo>
                    <a:pt x="0" y="15240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1" y="277495"/>
            <a:ext cx="60198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sz="6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6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endParaRPr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23582" y="2209800"/>
            <a:ext cx="7696200" cy="4648200"/>
            <a:chOff x="762000" y="1676400"/>
            <a:chExt cx="7696200" cy="4648200"/>
          </a:xfrm>
        </p:grpSpPr>
        <p:sp>
          <p:nvSpPr>
            <p:cNvPr id="4" name="object 4"/>
            <p:cNvSpPr/>
            <p:nvPr/>
          </p:nvSpPr>
          <p:spPr>
            <a:xfrm>
              <a:off x="762000" y="1676400"/>
              <a:ext cx="7696200" cy="4648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715000" y="1828800"/>
              <a:ext cx="2142744" cy="18379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96000" y="4267200"/>
              <a:ext cx="1743455" cy="201015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8250" y="461899"/>
            <a:ext cx="70612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096260" algn="l"/>
              </a:tabLst>
            </a:pPr>
            <a:r>
              <a:rPr sz="4400" spc="-5" dirty="0">
                <a:solidFill>
                  <a:srgbClr val="FFFFFF"/>
                </a:solidFill>
                <a:latin typeface="Carlito"/>
                <a:cs typeface="Carlito"/>
              </a:rPr>
              <a:t>FERMENTED	</a:t>
            </a:r>
            <a:r>
              <a:rPr sz="4400" spc="-10" dirty="0">
                <a:solidFill>
                  <a:srgbClr val="FFFFFF"/>
                </a:solidFill>
                <a:latin typeface="Carlito"/>
                <a:cs typeface="Carlito"/>
              </a:rPr>
              <a:t>FOOD</a:t>
            </a:r>
            <a:r>
              <a:rPr sz="4400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Carlito"/>
                <a:cs typeface="Carlito"/>
              </a:rPr>
              <a:t>PRODUCTS</a:t>
            </a:r>
            <a:endParaRPr sz="44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138108" y="1589468"/>
            <a:ext cx="5499100" cy="1283335"/>
            <a:chOff x="2138108" y="1589468"/>
            <a:chExt cx="5499100" cy="1283335"/>
          </a:xfrm>
        </p:grpSpPr>
        <p:sp>
          <p:nvSpPr>
            <p:cNvPr id="4" name="object 4"/>
            <p:cNvSpPr/>
            <p:nvPr/>
          </p:nvSpPr>
          <p:spPr>
            <a:xfrm>
              <a:off x="2151125" y="1602485"/>
              <a:ext cx="5473065" cy="1257300"/>
            </a:xfrm>
            <a:custGeom>
              <a:avLst/>
              <a:gdLst/>
              <a:ahLst/>
              <a:cxnLst/>
              <a:rect l="l" t="t" r="r" b="b"/>
              <a:pathLst>
                <a:path w="5473065" h="1257300">
                  <a:moveTo>
                    <a:pt x="5472683" y="0"/>
                  </a:moveTo>
                  <a:lnTo>
                    <a:pt x="628650" y="0"/>
                  </a:lnTo>
                  <a:lnTo>
                    <a:pt x="0" y="628650"/>
                  </a:lnTo>
                  <a:lnTo>
                    <a:pt x="628650" y="1257300"/>
                  </a:lnTo>
                  <a:lnTo>
                    <a:pt x="5472683" y="1257300"/>
                  </a:lnTo>
                  <a:lnTo>
                    <a:pt x="5472683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51125" y="1602485"/>
              <a:ext cx="5473065" cy="1257300"/>
            </a:xfrm>
            <a:custGeom>
              <a:avLst/>
              <a:gdLst/>
              <a:ahLst/>
              <a:cxnLst/>
              <a:rect l="l" t="t" r="r" b="b"/>
              <a:pathLst>
                <a:path w="5473065" h="1257300">
                  <a:moveTo>
                    <a:pt x="5472683" y="1257300"/>
                  </a:moveTo>
                  <a:lnTo>
                    <a:pt x="628650" y="1257300"/>
                  </a:lnTo>
                  <a:lnTo>
                    <a:pt x="0" y="628650"/>
                  </a:lnTo>
                  <a:lnTo>
                    <a:pt x="628650" y="0"/>
                  </a:lnTo>
                  <a:lnTo>
                    <a:pt x="5472683" y="0"/>
                  </a:lnTo>
                  <a:lnTo>
                    <a:pt x="5472683" y="125730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18534" y="1688414"/>
            <a:ext cx="2191385" cy="9093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800" spc="-10" dirty="0"/>
              <a:t>Cheese</a:t>
            </a:r>
            <a:endParaRPr sz="5800"/>
          </a:p>
        </p:txBody>
      </p:sp>
      <p:grpSp>
        <p:nvGrpSpPr>
          <p:cNvPr id="7" name="object 7"/>
          <p:cNvGrpSpPr/>
          <p:nvPr/>
        </p:nvGrpSpPr>
        <p:grpSpPr>
          <a:xfrm>
            <a:off x="1508760" y="1589532"/>
            <a:ext cx="1283335" cy="1283335"/>
            <a:chOff x="1508760" y="1589532"/>
            <a:chExt cx="1283335" cy="1283335"/>
          </a:xfrm>
        </p:grpSpPr>
        <p:sp>
          <p:nvSpPr>
            <p:cNvPr id="8" name="object 8"/>
            <p:cNvSpPr/>
            <p:nvPr/>
          </p:nvSpPr>
          <p:spPr>
            <a:xfrm>
              <a:off x="1521714" y="1602486"/>
              <a:ext cx="1257300" cy="12573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21714" y="1602486"/>
              <a:ext cx="1257300" cy="1257300"/>
            </a:xfrm>
            <a:custGeom>
              <a:avLst/>
              <a:gdLst/>
              <a:ahLst/>
              <a:cxnLst/>
              <a:rect l="l" t="t" r="r" b="b"/>
              <a:pathLst>
                <a:path w="1257300" h="1257300">
                  <a:moveTo>
                    <a:pt x="0" y="628650"/>
                  </a:moveTo>
                  <a:lnTo>
                    <a:pt x="1724" y="581730"/>
                  </a:lnTo>
                  <a:lnTo>
                    <a:pt x="6815" y="535747"/>
                  </a:lnTo>
                  <a:lnTo>
                    <a:pt x="15152" y="490822"/>
                  </a:lnTo>
                  <a:lnTo>
                    <a:pt x="26614" y="447078"/>
                  </a:lnTo>
                  <a:lnTo>
                    <a:pt x="41078" y="404636"/>
                  </a:lnTo>
                  <a:lnTo>
                    <a:pt x="58424" y="363616"/>
                  </a:lnTo>
                  <a:lnTo>
                    <a:pt x="78529" y="324141"/>
                  </a:lnTo>
                  <a:lnTo>
                    <a:pt x="101273" y="286332"/>
                  </a:lnTo>
                  <a:lnTo>
                    <a:pt x="126533" y="250311"/>
                  </a:lnTo>
                  <a:lnTo>
                    <a:pt x="154189" y="216199"/>
                  </a:lnTo>
                  <a:lnTo>
                    <a:pt x="184118" y="184118"/>
                  </a:lnTo>
                  <a:lnTo>
                    <a:pt x="216199" y="154189"/>
                  </a:lnTo>
                  <a:lnTo>
                    <a:pt x="250311" y="126533"/>
                  </a:lnTo>
                  <a:lnTo>
                    <a:pt x="286332" y="101273"/>
                  </a:lnTo>
                  <a:lnTo>
                    <a:pt x="324141" y="78529"/>
                  </a:lnTo>
                  <a:lnTo>
                    <a:pt x="363616" y="58424"/>
                  </a:lnTo>
                  <a:lnTo>
                    <a:pt x="404636" y="41078"/>
                  </a:lnTo>
                  <a:lnTo>
                    <a:pt x="447078" y="26614"/>
                  </a:lnTo>
                  <a:lnTo>
                    <a:pt x="490822" y="15152"/>
                  </a:lnTo>
                  <a:lnTo>
                    <a:pt x="535747" y="6815"/>
                  </a:lnTo>
                  <a:lnTo>
                    <a:pt x="581730" y="1724"/>
                  </a:lnTo>
                  <a:lnTo>
                    <a:pt x="628650" y="0"/>
                  </a:lnTo>
                  <a:lnTo>
                    <a:pt x="675569" y="1724"/>
                  </a:lnTo>
                  <a:lnTo>
                    <a:pt x="721552" y="6815"/>
                  </a:lnTo>
                  <a:lnTo>
                    <a:pt x="766477" y="15152"/>
                  </a:lnTo>
                  <a:lnTo>
                    <a:pt x="810221" y="26614"/>
                  </a:lnTo>
                  <a:lnTo>
                    <a:pt x="852663" y="41078"/>
                  </a:lnTo>
                  <a:lnTo>
                    <a:pt x="893683" y="58424"/>
                  </a:lnTo>
                  <a:lnTo>
                    <a:pt x="933158" y="78529"/>
                  </a:lnTo>
                  <a:lnTo>
                    <a:pt x="970967" y="101273"/>
                  </a:lnTo>
                  <a:lnTo>
                    <a:pt x="1006988" y="126533"/>
                  </a:lnTo>
                  <a:lnTo>
                    <a:pt x="1041100" y="154189"/>
                  </a:lnTo>
                  <a:lnTo>
                    <a:pt x="1073181" y="184118"/>
                  </a:lnTo>
                  <a:lnTo>
                    <a:pt x="1103110" y="216199"/>
                  </a:lnTo>
                  <a:lnTo>
                    <a:pt x="1130766" y="250311"/>
                  </a:lnTo>
                  <a:lnTo>
                    <a:pt x="1156026" y="286332"/>
                  </a:lnTo>
                  <a:lnTo>
                    <a:pt x="1178770" y="324141"/>
                  </a:lnTo>
                  <a:lnTo>
                    <a:pt x="1198875" y="363616"/>
                  </a:lnTo>
                  <a:lnTo>
                    <a:pt x="1216221" y="404636"/>
                  </a:lnTo>
                  <a:lnTo>
                    <a:pt x="1230685" y="447078"/>
                  </a:lnTo>
                  <a:lnTo>
                    <a:pt x="1242147" y="490822"/>
                  </a:lnTo>
                  <a:lnTo>
                    <a:pt x="1250484" y="535747"/>
                  </a:lnTo>
                  <a:lnTo>
                    <a:pt x="1255575" y="581730"/>
                  </a:lnTo>
                  <a:lnTo>
                    <a:pt x="1257300" y="628650"/>
                  </a:lnTo>
                  <a:lnTo>
                    <a:pt x="1255575" y="675569"/>
                  </a:lnTo>
                  <a:lnTo>
                    <a:pt x="1250484" y="721552"/>
                  </a:lnTo>
                  <a:lnTo>
                    <a:pt x="1242147" y="766477"/>
                  </a:lnTo>
                  <a:lnTo>
                    <a:pt x="1230685" y="810221"/>
                  </a:lnTo>
                  <a:lnTo>
                    <a:pt x="1216221" y="852663"/>
                  </a:lnTo>
                  <a:lnTo>
                    <a:pt x="1198875" y="893683"/>
                  </a:lnTo>
                  <a:lnTo>
                    <a:pt x="1178770" y="933158"/>
                  </a:lnTo>
                  <a:lnTo>
                    <a:pt x="1156026" y="970967"/>
                  </a:lnTo>
                  <a:lnTo>
                    <a:pt x="1130766" y="1006988"/>
                  </a:lnTo>
                  <a:lnTo>
                    <a:pt x="1103110" y="1041100"/>
                  </a:lnTo>
                  <a:lnTo>
                    <a:pt x="1073181" y="1073181"/>
                  </a:lnTo>
                  <a:lnTo>
                    <a:pt x="1041100" y="1103110"/>
                  </a:lnTo>
                  <a:lnTo>
                    <a:pt x="1006988" y="1130766"/>
                  </a:lnTo>
                  <a:lnTo>
                    <a:pt x="970967" y="1156026"/>
                  </a:lnTo>
                  <a:lnTo>
                    <a:pt x="933158" y="1178770"/>
                  </a:lnTo>
                  <a:lnTo>
                    <a:pt x="893683" y="1198875"/>
                  </a:lnTo>
                  <a:lnTo>
                    <a:pt x="852663" y="1216221"/>
                  </a:lnTo>
                  <a:lnTo>
                    <a:pt x="810221" y="1230685"/>
                  </a:lnTo>
                  <a:lnTo>
                    <a:pt x="766477" y="1242147"/>
                  </a:lnTo>
                  <a:lnTo>
                    <a:pt x="721552" y="1250484"/>
                  </a:lnTo>
                  <a:lnTo>
                    <a:pt x="675569" y="1255575"/>
                  </a:lnTo>
                  <a:lnTo>
                    <a:pt x="628650" y="1257300"/>
                  </a:lnTo>
                  <a:lnTo>
                    <a:pt x="581730" y="1255575"/>
                  </a:lnTo>
                  <a:lnTo>
                    <a:pt x="535747" y="1250484"/>
                  </a:lnTo>
                  <a:lnTo>
                    <a:pt x="490822" y="1242147"/>
                  </a:lnTo>
                  <a:lnTo>
                    <a:pt x="447078" y="1230685"/>
                  </a:lnTo>
                  <a:lnTo>
                    <a:pt x="404636" y="1216221"/>
                  </a:lnTo>
                  <a:lnTo>
                    <a:pt x="363616" y="1198875"/>
                  </a:lnTo>
                  <a:lnTo>
                    <a:pt x="324141" y="1178770"/>
                  </a:lnTo>
                  <a:lnTo>
                    <a:pt x="286332" y="1156026"/>
                  </a:lnTo>
                  <a:lnTo>
                    <a:pt x="250311" y="1130766"/>
                  </a:lnTo>
                  <a:lnTo>
                    <a:pt x="216199" y="1103110"/>
                  </a:lnTo>
                  <a:lnTo>
                    <a:pt x="184118" y="1073181"/>
                  </a:lnTo>
                  <a:lnTo>
                    <a:pt x="154189" y="1041100"/>
                  </a:lnTo>
                  <a:lnTo>
                    <a:pt x="126533" y="1006988"/>
                  </a:lnTo>
                  <a:lnTo>
                    <a:pt x="101273" y="970967"/>
                  </a:lnTo>
                  <a:lnTo>
                    <a:pt x="78529" y="933158"/>
                  </a:lnTo>
                  <a:lnTo>
                    <a:pt x="58424" y="893683"/>
                  </a:lnTo>
                  <a:lnTo>
                    <a:pt x="41078" y="852663"/>
                  </a:lnTo>
                  <a:lnTo>
                    <a:pt x="26614" y="810221"/>
                  </a:lnTo>
                  <a:lnTo>
                    <a:pt x="15152" y="766477"/>
                  </a:lnTo>
                  <a:lnTo>
                    <a:pt x="6815" y="721552"/>
                  </a:lnTo>
                  <a:lnTo>
                    <a:pt x="1724" y="675569"/>
                  </a:lnTo>
                  <a:lnTo>
                    <a:pt x="0" y="62865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508760" y="3221735"/>
            <a:ext cx="6128385" cy="1283335"/>
            <a:chOff x="1508760" y="3221735"/>
            <a:chExt cx="6128385" cy="1283335"/>
          </a:xfrm>
        </p:grpSpPr>
        <p:sp>
          <p:nvSpPr>
            <p:cNvPr id="11" name="object 11"/>
            <p:cNvSpPr/>
            <p:nvPr/>
          </p:nvSpPr>
          <p:spPr>
            <a:xfrm>
              <a:off x="2151126" y="3234689"/>
              <a:ext cx="5473065" cy="1257300"/>
            </a:xfrm>
            <a:custGeom>
              <a:avLst/>
              <a:gdLst/>
              <a:ahLst/>
              <a:cxnLst/>
              <a:rect l="l" t="t" r="r" b="b"/>
              <a:pathLst>
                <a:path w="5473065" h="1257300">
                  <a:moveTo>
                    <a:pt x="5472683" y="0"/>
                  </a:moveTo>
                  <a:lnTo>
                    <a:pt x="628650" y="0"/>
                  </a:lnTo>
                  <a:lnTo>
                    <a:pt x="0" y="628650"/>
                  </a:lnTo>
                  <a:lnTo>
                    <a:pt x="628650" y="1257300"/>
                  </a:lnTo>
                  <a:lnTo>
                    <a:pt x="5472683" y="1257300"/>
                  </a:lnTo>
                  <a:lnTo>
                    <a:pt x="5472683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51126" y="3234689"/>
              <a:ext cx="5473065" cy="1257300"/>
            </a:xfrm>
            <a:custGeom>
              <a:avLst/>
              <a:gdLst/>
              <a:ahLst/>
              <a:cxnLst/>
              <a:rect l="l" t="t" r="r" b="b"/>
              <a:pathLst>
                <a:path w="5473065" h="1257300">
                  <a:moveTo>
                    <a:pt x="5472683" y="1257300"/>
                  </a:moveTo>
                  <a:lnTo>
                    <a:pt x="628650" y="1257300"/>
                  </a:lnTo>
                  <a:lnTo>
                    <a:pt x="0" y="628650"/>
                  </a:lnTo>
                  <a:lnTo>
                    <a:pt x="628650" y="0"/>
                  </a:lnTo>
                  <a:lnTo>
                    <a:pt x="5472683" y="0"/>
                  </a:lnTo>
                  <a:lnTo>
                    <a:pt x="5472683" y="125730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21714" y="3234689"/>
              <a:ext cx="1257300" cy="12573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21714" y="3234689"/>
              <a:ext cx="1257300" cy="1257300"/>
            </a:xfrm>
            <a:custGeom>
              <a:avLst/>
              <a:gdLst/>
              <a:ahLst/>
              <a:cxnLst/>
              <a:rect l="l" t="t" r="r" b="b"/>
              <a:pathLst>
                <a:path w="1257300" h="1257300">
                  <a:moveTo>
                    <a:pt x="0" y="628650"/>
                  </a:moveTo>
                  <a:lnTo>
                    <a:pt x="1724" y="581730"/>
                  </a:lnTo>
                  <a:lnTo>
                    <a:pt x="6815" y="535747"/>
                  </a:lnTo>
                  <a:lnTo>
                    <a:pt x="15152" y="490822"/>
                  </a:lnTo>
                  <a:lnTo>
                    <a:pt x="26614" y="447078"/>
                  </a:lnTo>
                  <a:lnTo>
                    <a:pt x="41078" y="404636"/>
                  </a:lnTo>
                  <a:lnTo>
                    <a:pt x="58424" y="363616"/>
                  </a:lnTo>
                  <a:lnTo>
                    <a:pt x="78529" y="324141"/>
                  </a:lnTo>
                  <a:lnTo>
                    <a:pt x="101273" y="286332"/>
                  </a:lnTo>
                  <a:lnTo>
                    <a:pt x="126533" y="250311"/>
                  </a:lnTo>
                  <a:lnTo>
                    <a:pt x="154189" y="216199"/>
                  </a:lnTo>
                  <a:lnTo>
                    <a:pt x="184118" y="184118"/>
                  </a:lnTo>
                  <a:lnTo>
                    <a:pt x="216199" y="154189"/>
                  </a:lnTo>
                  <a:lnTo>
                    <a:pt x="250311" y="126533"/>
                  </a:lnTo>
                  <a:lnTo>
                    <a:pt x="286332" y="101273"/>
                  </a:lnTo>
                  <a:lnTo>
                    <a:pt x="324141" y="78529"/>
                  </a:lnTo>
                  <a:lnTo>
                    <a:pt x="363616" y="58424"/>
                  </a:lnTo>
                  <a:lnTo>
                    <a:pt x="404636" y="41078"/>
                  </a:lnTo>
                  <a:lnTo>
                    <a:pt x="447078" y="26614"/>
                  </a:lnTo>
                  <a:lnTo>
                    <a:pt x="490822" y="15152"/>
                  </a:lnTo>
                  <a:lnTo>
                    <a:pt x="535747" y="6815"/>
                  </a:lnTo>
                  <a:lnTo>
                    <a:pt x="581730" y="1724"/>
                  </a:lnTo>
                  <a:lnTo>
                    <a:pt x="628650" y="0"/>
                  </a:lnTo>
                  <a:lnTo>
                    <a:pt x="675569" y="1724"/>
                  </a:lnTo>
                  <a:lnTo>
                    <a:pt x="721552" y="6815"/>
                  </a:lnTo>
                  <a:lnTo>
                    <a:pt x="766477" y="15152"/>
                  </a:lnTo>
                  <a:lnTo>
                    <a:pt x="810221" y="26614"/>
                  </a:lnTo>
                  <a:lnTo>
                    <a:pt x="852663" y="41078"/>
                  </a:lnTo>
                  <a:lnTo>
                    <a:pt x="893683" y="58424"/>
                  </a:lnTo>
                  <a:lnTo>
                    <a:pt x="933158" y="78529"/>
                  </a:lnTo>
                  <a:lnTo>
                    <a:pt x="970967" y="101273"/>
                  </a:lnTo>
                  <a:lnTo>
                    <a:pt x="1006988" y="126533"/>
                  </a:lnTo>
                  <a:lnTo>
                    <a:pt x="1041100" y="154189"/>
                  </a:lnTo>
                  <a:lnTo>
                    <a:pt x="1073181" y="184118"/>
                  </a:lnTo>
                  <a:lnTo>
                    <a:pt x="1103110" y="216199"/>
                  </a:lnTo>
                  <a:lnTo>
                    <a:pt x="1130766" y="250311"/>
                  </a:lnTo>
                  <a:lnTo>
                    <a:pt x="1156026" y="286332"/>
                  </a:lnTo>
                  <a:lnTo>
                    <a:pt x="1178770" y="324141"/>
                  </a:lnTo>
                  <a:lnTo>
                    <a:pt x="1198875" y="363616"/>
                  </a:lnTo>
                  <a:lnTo>
                    <a:pt x="1216221" y="404636"/>
                  </a:lnTo>
                  <a:lnTo>
                    <a:pt x="1230685" y="447078"/>
                  </a:lnTo>
                  <a:lnTo>
                    <a:pt x="1242147" y="490822"/>
                  </a:lnTo>
                  <a:lnTo>
                    <a:pt x="1250484" y="535747"/>
                  </a:lnTo>
                  <a:lnTo>
                    <a:pt x="1255575" y="581730"/>
                  </a:lnTo>
                  <a:lnTo>
                    <a:pt x="1257300" y="628650"/>
                  </a:lnTo>
                  <a:lnTo>
                    <a:pt x="1255575" y="675569"/>
                  </a:lnTo>
                  <a:lnTo>
                    <a:pt x="1250484" y="721552"/>
                  </a:lnTo>
                  <a:lnTo>
                    <a:pt x="1242147" y="766477"/>
                  </a:lnTo>
                  <a:lnTo>
                    <a:pt x="1230685" y="810221"/>
                  </a:lnTo>
                  <a:lnTo>
                    <a:pt x="1216221" y="852663"/>
                  </a:lnTo>
                  <a:lnTo>
                    <a:pt x="1198875" y="893683"/>
                  </a:lnTo>
                  <a:lnTo>
                    <a:pt x="1178770" y="933158"/>
                  </a:lnTo>
                  <a:lnTo>
                    <a:pt x="1156026" y="970967"/>
                  </a:lnTo>
                  <a:lnTo>
                    <a:pt x="1130766" y="1006988"/>
                  </a:lnTo>
                  <a:lnTo>
                    <a:pt x="1103110" y="1041100"/>
                  </a:lnTo>
                  <a:lnTo>
                    <a:pt x="1073181" y="1073181"/>
                  </a:lnTo>
                  <a:lnTo>
                    <a:pt x="1041100" y="1103110"/>
                  </a:lnTo>
                  <a:lnTo>
                    <a:pt x="1006988" y="1130766"/>
                  </a:lnTo>
                  <a:lnTo>
                    <a:pt x="970967" y="1156026"/>
                  </a:lnTo>
                  <a:lnTo>
                    <a:pt x="933158" y="1178770"/>
                  </a:lnTo>
                  <a:lnTo>
                    <a:pt x="893683" y="1198875"/>
                  </a:lnTo>
                  <a:lnTo>
                    <a:pt x="852663" y="1216221"/>
                  </a:lnTo>
                  <a:lnTo>
                    <a:pt x="810221" y="1230685"/>
                  </a:lnTo>
                  <a:lnTo>
                    <a:pt x="766477" y="1242147"/>
                  </a:lnTo>
                  <a:lnTo>
                    <a:pt x="721552" y="1250484"/>
                  </a:lnTo>
                  <a:lnTo>
                    <a:pt x="675569" y="1255575"/>
                  </a:lnTo>
                  <a:lnTo>
                    <a:pt x="628650" y="1257300"/>
                  </a:lnTo>
                  <a:lnTo>
                    <a:pt x="581730" y="1255575"/>
                  </a:lnTo>
                  <a:lnTo>
                    <a:pt x="535747" y="1250484"/>
                  </a:lnTo>
                  <a:lnTo>
                    <a:pt x="490822" y="1242147"/>
                  </a:lnTo>
                  <a:lnTo>
                    <a:pt x="447078" y="1230685"/>
                  </a:lnTo>
                  <a:lnTo>
                    <a:pt x="404636" y="1216221"/>
                  </a:lnTo>
                  <a:lnTo>
                    <a:pt x="363616" y="1198875"/>
                  </a:lnTo>
                  <a:lnTo>
                    <a:pt x="324141" y="1178770"/>
                  </a:lnTo>
                  <a:lnTo>
                    <a:pt x="286332" y="1156026"/>
                  </a:lnTo>
                  <a:lnTo>
                    <a:pt x="250311" y="1130766"/>
                  </a:lnTo>
                  <a:lnTo>
                    <a:pt x="216199" y="1103110"/>
                  </a:lnTo>
                  <a:lnTo>
                    <a:pt x="184118" y="1073181"/>
                  </a:lnTo>
                  <a:lnTo>
                    <a:pt x="154189" y="1041100"/>
                  </a:lnTo>
                  <a:lnTo>
                    <a:pt x="126533" y="1006988"/>
                  </a:lnTo>
                  <a:lnTo>
                    <a:pt x="101273" y="970967"/>
                  </a:lnTo>
                  <a:lnTo>
                    <a:pt x="78529" y="933158"/>
                  </a:lnTo>
                  <a:lnTo>
                    <a:pt x="58424" y="893683"/>
                  </a:lnTo>
                  <a:lnTo>
                    <a:pt x="41078" y="852663"/>
                  </a:lnTo>
                  <a:lnTo>
                    <a:pt x="26614" y="810221"/>
                  </a:lnTo>
                  <a:lnTo>
                    <a:pt x="15152" y="766477"/>
                  </a:lnTo>
                  <a:lnTo>
                    <a:pt x="6815" y="721552"/>
                  </a:lnTo>
                  <a:lnTo>
                    <a:pt x="1724" y="675569"/>
                  </a:lnTo>
                  <a:lnTo>
                    <a:pt x="0" y="62865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2138108" y="4855400"/>
            <a:ext cx="5499100" cy="1283335"/>
            <a:chOff x="2138108" y="4855400"/>
            <a:chExt cx="5499100" cy="1283335"/>
          </a:xfrm>
        </p:grpSpPr>
        <p:sp>
          <p:nvSpPr>
            <p:cNvPr id="16" name="object 16"/>
            <p:cNvSpPr/>
            <p:nvPr/>
          </p:nvSpPr>
          <p:spPr>
            <a:xfrm>
              <a:off x="2151125" y="4868418"/>
              <a:ext cx="5473065" cy="1257300"/>
            </a:xfrm>
            <a:custGeom>
              <a:avLst/>
              <a:gdLst/>
              <a:ahLst/>
              <a:cxnLst/>
              <a:rect l="l" t="t" r="r" b="b"/>
              <a:pathLst>
                <a:path w="5473065" h="1257300">
                  <a:moveTo>
                    <a:pt x="5472683" y="0"/>
                  </a:moveTo>
                  <a:lnTo>
                    <a:pt x="628650" y="0"/>
                  </a:lnTo>
                  <a:lnTo>
                    <a:pt x="0" y="628649"/>
                  </a:lnTo>
                  <a:lnTo>
                    <a:pt x="628650" y="1257299"/>
                  </a:lnTo>
                  <a:lnTo>
                    <a:pt x="5472683" y="1257299"/>
                  </a:lnTo>
                  <a:lnTo>
                    <a:pt x="5472683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51125" y="4868418"/>
              <a:ext cx="5473065" cy="1257300"/>
            </a:xfrm>
            <a:custGeom>
              <a:avLst/>
              <a:gdLst/>
              <a:ahLst/>
              <a:cxnLst/>
              <a:rect l="l" t="t" r="r" b="b"/>
              <a:pathLst>
                <a:path w="5473065" h="1257300">
                  <a:moveTo>
                    <a:pt x="5472683" y="1257299"/>
                  </a:moveTo>
                  <a:lnTo>
                    <a:pt x="628650" y="1257299"/>
                  </a:lnTo>
                  <a:lnTo>
                    <a:pt x="0" y="628649"/>
                  </a:lnTo>
                  <a:lnTo>
                    <a:pt x="628650" y="0"/>
                  </a:lnTo>
                  <a:lnTo>
                    <a:pt x="5472683" y="0"/>
                  </a:lnTo>
                  <a:lnTo>
                    <a:pt x="5472683" y="1257299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943858" y="3321811"/>
            <a:ext cx="2338705" cy="25419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5800" spc="-445" dirty="0">
                <a:solidFill>
                  <a:srgbClr val="FFFFFF"/>
                </a:solidFill>
                <a:latin typeface="Carlito"/>
                <a:cs typeface="Carlito"/>
              </a:rPr>
              <a:t>Y</a:t>
            </a:r>
            <a:r>
              <a:rPr sz="5800" spc="-10" dirty="0">
                <a:solidFill>
                  <a:srgbClr val="FFFFFF"/>
                </a:solidFill>
                <a:latin typeface="Carlito"/>
                <a:cs typeface="Carlito"/>
              </a:rPr>
              <a:t>oghurt</a:t>
            </a:r>
            <a:endParaRPr sz="5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800">
              <a:latin typeface="Carlito"/>
              <a:cs typeface="Carlito"/>
            </a:endParaRPr>
          </a:p>
          <a:p>
            <a:pPr marL="3810" algn="ctr">
              <a:lnSpc>
                <a:spcPct val="100000"/>
              </a:lnSpc>
            </a:pPr>
            <a:r>
              <a:rPr sz="5800" spc="-40" dirty="0">
                <a:solidFill>
                  <a:srgbClr val="FFFFFF"/>
                </a:solidFill>
                <a:latin typeface="Carlito"/>
                <a:cs typeface="Carlito"/>
              </a:rPr>
              <a:t>Kefir</a:t>
            </a:r>
            <a:endParaRPr sz="5800">
              <a:latin typeface="Carlito"/>
              <a:cs typeface="Carlito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508760" y="4855464"/>
            <a:ext cx="1283335" cy="1283335"/>
            <a:chOff x="1508760" y="4855464"/>
            <a:chExt cx="1283335" cy="1283335"/>
          </a:xfrm>
        </p:grpSpPr>
        <p:sp>
          <p:nvSpPr>
            <p:cNvPr id="20" name="object 20"/>
            <p:cNvSpPr/>
            <p:nvPr/>
          </p:nvSpPr>
          <p:spPr>
            <a:xfrm>
              <a:off x="1521714" y="4868418"/>
              <a:ext cx="1257300" cy="12573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21714" y="4868418"/>
              <a:ext cx="1257300" cy="1257300"/>
            </a:xfrm>
            <a:custGeom>
              <a:avLst/>
              <a:gdLst/>
              <a:ahLst/>
              <a:cxnLst/>
              <a:rect l="l" t="t" r="r" b="b"/>
              <a:pathLst>
                <a:path w="1257300" h="1257300">
                  <a:moveTo>
                    <a:pt x="0" y="628649"/>
                  </a:moveTo>
                  <a:lnTo>
                    <a:pt x="1724" y="581730"/>
                  </a:lnTo>
                  <a:lnTo>
                    <a:pt x="6815" y="535747"/>
                  </a:lnTo>
                  <a:lnTo>
                    <a:pt x="15152" y="490822"/>
                  </a:lnTo>
                  <a:lnTo>
                    <a:pt x="26614" y="447078"/>
                  </a:lnTo>
                  <a:lnTo>
                    <a:pt x="41078" y="404636"/>
                  </a:lnTo>
                  <a:lnTo>
                    <a:pt x="58424" y="363616"/>
                  </a:lnTo>
                  <a:lnTo>
                    <a:pt x="78529" y="324141"/>
                  </a:lnTo>
                  <a:lnTo>
                    <a:pt x="101273" y="286332"/>
                  </a:lnTo>
                  <a:lnTo>
                    <a:pt x="126533" y="250311"/>
                  </a:lnTo>
                  <a:lnTo>
                    <a:pt x="154189" y="216199"/>
                  </a:lnTo>
                  <a:lnTo>
                    <a:pt x="184118" y="184118"/>
                  </a:lnTo>
                  <a:lnTo>
                    <a:pt x="216199" y="154189"/>
                  </a:lnTo>
                  <a:lnTo>
                    <a:pt x="250311" y="126533"/>
                  </a:lnTo>
                  <a:lnTo>
                    <a:pt x="286332" y="101273"/>
                  </a:lnTo>
                  <a:lnTo>
                    <a:pt x="324141" y="78529"/>
                  </a:lnTo>
                  <a:lnTo>
                    <a:pt x="363616" y="58424"/>
                  </a:lnTo>
                  <a:lnTo>
                    <a:pt x="404636" y="41078"/>
                  </a:lnTo>
                  <a:lnTo>
                    <a:pt x="447078" y="26614"/>
                  </a:lnTo>
                  <a:lnTo>
                    <a:pt x="490822" y="15152"/>
                  </a:lnTo>
                  <a:lnTo>
                    <a:pt x="535747" y="6815"/>
                  </a:lnTo>
                  <a:lnTo>
                    <a:pt x="581730" y="1724"/>
                  </a:lnTo>
                  <a:lnTo>
                    <a:pt x="628650" y="0"/>
                  </a:lnTo>
                  <a:lnTo>
                    <a:pt x="675569" y="1724"/>
                  </a:lnTo>
                  <a:lnTo>
                    <a:pt x="721552" y="6815"/>
                  </a:lnTo>
                  <a:lnTo>
                    <a:pt x="766477" y="15152"/>
                  </a:lnTo>
                  <a:lnTo>
                    <a:pt x="810221" y="26614"/>
                  </a:lnTo>
                  <a:lnTo>
                    <a:pt x="852663" y="41078"/>
                  </a:lnTo>
                  <a:lnTo>
                    <a:pt x="893683" y="58424"/>
                  </a:lnTo>
                  <a:lnTo>
                    <a:pt x="933158" y="78529"/>
                  </a:lnTo>
                  <a:lnTo>
                    <a:pt x="970967" y="101273"/>
                  </a:lnTo>
                  <a:lnTo>
                    <a:pt x="1006988" y="126533"/>
                  </a:lnTo>
                  <a:lnTo>
                    <a:pt x="1041100" y="154189"/>
                  </a:lnTo>
                  <a:lnTo>
                    <a:pt x="1073181" y="184118"/>
                  </a:lnTo>
                  <a:lnTo>
                    <a:pt x="1103110" y="216199"/>
                  </a:lnTo>
                  <a:lnTo>
                    <a:pt x="1130766" y="250311"/>
                  </a:lnTo>
                  <a:lnTo>
                    <a:pt x="1156026" y="286332"/>
                  </a:lnTo>
                  <a:lnTo>
                    <a:pt x="1178770" y="324141"/>
                  </a:lnTo>
                  <a:lnTo>
                    <a:pt x="1198875" y="363616"/>
                  </a:lnTo>
                  <a:lnTo>
                    <a:pt x="1216221" y="404636"/>
                  </a:lnTo>
                  <a:lnTo>
                    <a:pt x="1230685" y="447078"/>
                  </a:lnTo>
                  <a:lnTo>
                    <a:pt x="1242147" y="490822"/>
                  </a:lnTo>
                  <a:lnTo>
                    <a:pt x="1250484" y="535747"/>
                  </a:lnTo>
                  <a:lnTo>
                    <a:pt x="1255575" y="581730"/>
                  </a:lnTo>
                  <a:lnTo>
                    <a:pt x="1257300" y="628649"/>
                  </a:lnTo>
                  <a:lnTo>
                    <a:pt x="1255575" y="675566"/>
                  </a:lnTo>
                  <a:lnTo>
                    <a:pt x="1250484" y="721547"/>
                  </a:lnTo>
                  <a:lnTo>
                    <a:pt x="1242147" y="766469"/>
                  </a:lnTo>
                  <a:lnTo>
                    <a:pt x="1230685" y="810211"/>
                  </a:lnTo>
                  <a:lnTo>
                    <a:pt x="1216221" y="852653"/>
                  </a:lnTo>
                  <a:lnTo>
                    <a:pt x="1198875" y="893672"/>
                  </a:lnTo>
                  <a:lnTo>
                    <a:pt x="1178770" y="933147"/>
                  </a:lnTo>
                  <a:lnTo>
                    <a:pt x="1156026" y="970955"/>
                  </a:lnTo>
                  <a:lnTo>
                    <a:pt x="1130766" y="1006977"/>
                  </a:lnTo>
                  <a:lnTo>
                    <a:pt x="1103110" y="1041090"/>
                  </a:lnTo>
                  <a:lnTo>
                    <a:pt x="1073181" y="1073172"/>
                  </a:lnTo>
                  <a:lnTo>
                    <a:pt x="1041100" y="1103102"/>
                  </a:lnTo>
                  <a:lnTo>
                    <a:pt x="1006988" y="1130758"/>
                  </a:lnTo>
                  <a:lnTo>
                    <a:pt x="970967" y="1156020"/>
                  </a:lnTo>
                  <a:lnTo>
                    <a:pt x="933158" y="1178765"/>
                  </a:lnTo>
                  <a:lnTo>
                    <a:pt x="893683" y="1198871"/>
                  </a:lnTo>
                  <a:lnTo>
                    <a:pt x="852663" y="1216218"/>
                  </a:lnTo>
                  <a:lnTo>
                    <a:pt x="810221" y="1230683"/>
                  </a:lnTo>
                  <a:lnTo>
                    <a:pt x="766477" y="1242145"/>
                  </a:lnTo>
                  <a:lnTo>
                    <a:pt x="721552" y="1250483"/>
                  </a:lnTo>
                  <a:lnTo>
                    <a:pt x="675569" y="1255575"/>
                  </a:lnTo>
                  <a:lnTo>
                    <a:pt x="628650" y="1257299"/>
                  </a:lnTo>
                  <a:lnTo>
                    <a:pt x="581730" y="1255575"/>
                  </a:lnTo>
                  <a:lnTo>
                    <a:pt x="535747" y="1250483"/>
                  </a:lnTo>
                  <a:lnTo>
                    <a:pt x="490822" y="1242145"/>
                  </a:lnTo>
                  <a:lnTo>
                    <a:pt x="447078" y="1230683"/>
                  </a:lnTo>
                  <a:lnTo>
                    <a:pt x="404636" y="1216218"/>
                  </a:lnTo>
                  <a:lnTo>
                    <a:pt x="363616" y="1198871"/>
                  </a:lnTo>
                  <a:lnTo>
                    <a:pt x="324141" y="1178765"/>
                  </a:lnTo>
                  <a:lnTo>
                    <a:pt x="286332" y="1156020"/>
                  </a:lnTo>
                  <a:lnTo>
                    <a:pt x="250311" y="1130758"/>
                  </a:lnTo>
                  <a:lnTo>
                    <a:pt x="216199" y="1103102"/>
                  </a:lnTo>
                  <a:lnTo>
                    <a:pt x="184118" y="1073172"/>
                  </a:lnTo>
                  <a:lnTo>
                    <a:pt x="154189" y="1041090"/>
                  </a:lnTo>
                  <a:lnTo>
                    <a:pt x="126533" y="1006977"/>
                  </a:lnTo>
                  <a:lnTo>
                    <a:pt x="101273" y="970955"/>
                  </a:lnTo>
                  <a:lnTo>
                    <a:pt x="78529" y="933147"/>
                  </a:lnTo>
                  <a:lnTo>
                    <a:pt x="58424" y="893672"/>
                  </a:lnTo>
                  <a:lnTo>
                    <a:pt x="41078" y="852653"/>
                  </a:lnTo>
                  <a:lnTo>
                    <a:pt x="26614" y="810211"/>
                  </a:lnTo>
                  <a:lnTo>
                    <a:pt x="15152" y="766469"/>
                  </a:lnTo>
                  <a:lnTo>
                    <a:pt x="6815" y="721547"/>
                  </a:lnTo>
                  <a:lnTo>
                    <a:pt x="1724" y="675566"/>
                  </a:lnTo>
                  <a:lnTo>
                    <a:pt x="0" y="628649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5"/>
              </a:spcBef>
            </a:pPr>
            <a:r>
              <a:rPr spc="-60" dirty="0"/>
              <a:t>FERMENTATION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917180" cy="4221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89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Microorganisms are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3200" spc="-45" dirty="0">
                <a:solidFill>
                  <a:srgbClr val="FFFFFF"/>
                </a:solidFill>
                <a:latin typeface="Carlito"/>
                <a:cs typeface="Carlito"/>
              </a:rPr>
              <a:t>key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building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blocks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of 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fermented foods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&amp;</a:t>
            </a:r>
            <a:r>
              <a:rPr sz="3200" spc="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beverages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The final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product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fermentation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is the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result 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of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chemical,physical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&amp;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biological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interactions 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between specific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microbs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&amp;</a:t>
            </a:r>
            <a:r>
              <a:rPr sz="3200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food</a:t>
            </a:r>
            <a:endParaRPr sz="3200">
              <a:latin typeface="Carlito"/>
              <a:cs typeface="Carlito"/>
            </a:endParaRPr>
          </a:p>
          <a:p>
            <a:pPr marL="355600" marR="348615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Bacteria </a:t>
            </a:r>
            <a:r>
              <a:rPr sz="3200" spc="-85" dirty="0">
                <a:solidFill>
                  <a:srgbClr val="FFFFFF"/>
                </a:solidFill>
                <a:latin typeface="Carlito"/>
                <a:cs typeface="Carlito"/>
              </a:rPr>
              <a:t>,Yeast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&amp; molds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are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involved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food  </a:t>
            </a: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fermentation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Sugar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→Alchohol +</a:t>
            </a:r>
            <a:r>
              <a:rPr sz="3200" spc="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Co2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5736" y="461899"/>
            <a:ext cx="57315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Fermented </a:t>
            </a:r>
            <a:r>
              <a:rPr dirty="0"/>
              <a:t>milk</a:t>
            </a:r>
            <a:r>
              <a:rPr spc="-90" dirty="0"/>
              <a:t> </a:t>
            </a:r>
            <a:r>
              <a:rPr spc="-10" dirty="0"/>
              <a:t>products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5081"/>
            <a:ext cx="5457825" cy="4217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Sour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cream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i="1" spc="-15" dirty="0">
                <a:solidFill>
                  <a:srgbClr val="FFFFFF"/>
                </a:solidFill>
                <a:latin typeface="Carlito"/>
                <a:cs typeface="Carlito"/>
              </a:rPr>
              <a:t>Streptococcus</a:t>
            </a:r>
            <a:r>
              <a:rPr sz="2500" i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500" i="1" spc="-10" dirty="0">
                <a:solidFill>
                  <a:srgbClr val="FFFFFF"/>
                </a:solidFill>
                <a:latin typeface="Carlito"/>
                <a:cs typeface="Carlito"/>
              </a:rPr>
              <a:t>sp.</a:t>
            </a:r>
            <a:endParaRPr sz="2500">
              <a:latin typeface="Carlito"/>
              <a:cs typeface="Carlito"/>
            </a:endParaRPr>
          </a:p>
          <a:p>
            <a:pPr marL="2827655">
              <a:lnSpc>
                <a:spcPts val="2950"/>
              </a:lnSpc>
            </a:pPr>
            <a:r>
              <a:rPr sz="2500" i="1" spc="-15" dirty="0">
                <a:solidFill>
                  <a:srgbClr val="FFFFFF"/>
                </a:solidFill>
                <a:latin typeface="Carlito"/>
                <a:cs typeface="Carlito"/>
              </a:rPr>
              <a:t>Leuconostoc</a:t>
            </a:r>
            <a:r>
              <a:rPr sz="2500" i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500" i="1" spc="-10" dirty="0">
                <a:solidFill>
                  <a:srgbClr val="FFFFFF"/>
                </a:solidFill>
                <a:latin typeface="Carlito"/>
                <a:cs typeface="Carlito"/>
              </a:rPr>
              <a:t>sp.</a:t>
            </a:r>
            <a:endParaRPr sz="2500">
              <a:latin typeface="Carlito"/>
              <a:cs typeface="Carlito"/>
            </a:endParaRPr>
          </a:p>
          <a:p>
            <a:pPr marL="355600" indent="-342900">
              <a:lnSpc>
                <a:spcPts val="306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i="1" spc="-10" dirty="0">
                <a:solidFill>
                  <a:srgbClr val="FFFFFF"/>
                </a:solidFill>
                <a:latin typeface="Carlito"/>
                <a:cs typeface="Carlito"/>
              </a:rPr>
              <a:t>Butter </a:t>
            </a:r>
            <a:r>
              <a:rPr sz="2500" i="1" spc="-5" dirty="0">
                <a:solidFill>
                  <a:srgbClr val="FFFFFF"/>
                </a:solidFill>
                <a:latin typeface="Carlito"/>
                <a:cs typeface="Carlito"/>
              </a:rPr>
              <a:t>milk </a:t>
            </a:r>
            <a:r>
              <a:rPr sz="2600" i="1" spc="-10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600" i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i="1" spc="-15" dirty="0">
                <a:solidFill>
                  <a:srgbClr val="FFFFFF"/>
                </a:solidFill>
                <a:latin typeface="Carlito"/>
                <a:cs typeface="Carlito"/>
              </a:rPr>
              <a:t>Streptococcus</a:t>
            </a:r>
            <a:r>
              <a:rPr sz="2500" i="1" spc="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500" i="1" spc="-10" dirty="0">
                <a:solidFill>
                  <a:srgbClr val="FFFFFF"/>
                </a:solidFill>
                <a:latin typeface="Carlito"/>
                <a:cs typeface="Carlito"/>
              </a:rPr>
              <a:t>sp.</a:t>
            </a:r>
            <a:endParaRPr sz="2500">
              <a:latin typeface="Carlito"/>
              <a:cs typeface="Carlito"/>
            </a:endParaRPr>
          </a:p>
          <a:p>
            <a:pPr marL="2155190">
              <a:lnSpc>
                <a:spcPts val="2940"/>
              </a:lnSpc>
            </a:pPr>
            <a:r>
              <a:rPr sz="2500" i="1" spc="-15" dirty="0">
                <a:solidFill>
                  <a:srgbClr val="FFFFFF"/>
                </a:solidFill>
                <a:latin typeface="Carlito"/>
                <a:cs typeface="Carlito"/>
              </a:rPr>
              <a:t>Leuconostoc</a:t>
            </a:r>
            <a:r>
              <a:rPr sz="2500" i="1" spc="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500" i="1" spc="-5" dirty="0">
                <a:solidFill>
                  <a:srgbClr val="FFFFFF"/>
                </a:solidFill>
                <a:latin typeface="Carlito"/>
                <a:cs typeface="Carlito"/>
              </a:rPr>
              <a:t>sp.</a:t>
            </a:r>
            <a:endParaRPr sz="2500">
              <a:latin typeface="Carlito"/>
              <a:cs typeface="Carlito"/>
            </a:endParaRPr>
          </a:p>
          <a:p>
            <a:pPr marL="355600" indent="-342900">
              <a:lnSpc>
                <a:spcPts val="306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i="1" spc="-35" dirty="0">
                <a:solidFill>
                  <a:srgbClr val="FFFFFF"/>
                </a:solidFill>
                <a:latin typeface="Carlito"/>
                <a:cs typeface="Carlito"/>
              </a:rPr>
              <a:t>Yoghurt </a:t>
            </a:r>
            <a:r>
              <a:rPr sz="2600" i="1" spc="-10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600" i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i="1" spc="-15" dirty="0">
                <a:solidFill>
                  <a:srgbClr val="FFFFFF"/>
                </a:solidFill>
                <a:latin typeface="Carlito"/>
                <a:cs typeface="Carlito"/>
              </a:rPr>
              <a:t>Streptococcus</a:t>
            </a:r>
            <a:r>
              <a:rPr sz="2500" i="1" spc="1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500" i="1" spc="-5" dirty="0">
                <a:solidFill>
                  <a:srgbClr val="FFFFFF"/>
                </a:solidFill>
                <a:latin typeface="Carlito"/>
                <a:cs typeface="Carlito"/>
              </a:rPr>
              <a:t>thermophilus,</a:t>
            </a:r>
            <a:endParaRPr sz="2500">
              <a:latin typeface="Carlito"/>
              <a:cs typeface="Carlito"/>
            </a:endParaRPr>
          </a:p>
          <a:p>
            <a:pPr marL="1727200">
              <a:lnSpc>
                <a:spcPts val="2940"/>
              </a:lnSpc>
            </a:pPr>
            <a:r>
              <a:rPr sz="2500" i="1" spc="-10" dirty="0">
                <a:solidFill>
                  <a:srgbClr val="FFFFFF"/>
                </a:solidFill>
                <a:latin typeface="Carlito"/>
                <a:cs typeface="Carlito"/>
              </a:rPr>
              <a:t>Lactobacillus</a:t>
            </a:r>
            <a:r>
              <a:rPr sz="2500" i="1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500" i="1" spc="-5" dirty="0">
                <a:solidFill>
                  <a:srgbClr val="FFFFFF"/>
                </a:solidFill>
                <a:latin typeface="Carlito"/>
                <a:cs typeface="Carlito"/>
              </a:rPr>
              <a:t>bulgaricus.</a:t>
            </a:r>
            <a:endParaRPr sz="2500">
              <a:latin typeface="Carlito"/>
              <a:cs typeface="Carlito"/>
            </a:endParaRPr>
          </a:p>
          <a:p>
            <a:pPr marL="342265" marR="1513205" indent="-342265" algn="r">
              <a:lnSpc>
                <a:spcPts val="3060"/>
              </a:lnSpc>
              <a:buFont typeface="Arial"/>
              <a:buChar char="•"/>
              <a:tabLst>
                <a:tab pos="342265" algn="l"/>
                <a:tab pos="355600" algn="l"/>
              </a:tabLst>
            </a:pPr>
            <a:r>
              <a:rPr sz="2500" i="1" spc="-10" dirty="0">
                <a:solidFill>
                  <a:srgbClr val="FFFFFF"/>
                </a:solidFill>
                <a:latin typeface="Carlito"/>
                <a:cs typeface="Carlito"/>
              </a:rPr>
              <a:t>Cheese </a:t>
            </a:r>
            <a:r>
              <a:rPr sz="2600" i="1" spc="-10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600" i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500" i="1" spc="-15" dirty="0">
                <a:solidFill>
                  <a:srgbClr val="FFFFFF"/>
                </a:solidFill>
                <a:latin typeface="Carlito"/>
                <a:cs typeface="Carlito"/>
              </a:rPr>
              <a:t>Streptococcus</a:t>
            </a:r>
            <a:r>
              <a:rPr sz="2500" i="1" spc="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500" i="1" spc="-10" dirty="0">
                <a:solidFill>
                  <a:srgbClr val="FFFFFF"/>
                </a:solidFill>
                <a:latin typeface="Carlito"/>
                <a:cs typeface="Carlito"/>
              </a:rPr>
              <a:t>sp.</a:t>
            </a:r>
            <a:endParaRPr sz="2500">
              <a:latin typeface="Carlito"/>
              <a:cs typeface="Carlito"/>
            </a:endParaRPr>
          </a:p>
          <a:p>
            <a:pPr marR="1435100" algn="r">
              <a:lnSpc>
                <a:spcPts val="2940"/>
              </a:lnSpc>
            </a:pPr>
            <a:r>
              <a:rPr sz="2500" i="1" spc="-15" dirty="0">
                <a:solidFill>
                  <a:srgbClr val="FFFFFF"/>
                </a:solidFill>
                <a:latin typeface="Carlito"/>
                <a:cs typeface="Carlito"/>
              </a:rPr>
              <a:t>Lactococcus</a:t>
            </a:r>
            <a:r>
              <a:rPr sz="2500" i="1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500" i="1" dirty="0">
                <a:solidFill>
                  <a:srgbClr val="FFFFFF"/>
                </a:solidFill>
                <a:latin typeface="Carlito"/>
                <a:cs typeface="Carlito"/>
              </a:rPr>
              <a:t>lactis.</a:t>
            </a:r>
            <a:endParaRPr sz="2500">
              <a:latin typeface="Carlito"/>
              <a:cs typeface="Carlito"/>
            </a:endParaRPr>
          </a:p>
          <a:p>
            <a:pPr marL="342265" marR="1376045" indent="-342265" algn="r">
              <a:lnSpc>
                <a:spcPts val="3060"/>
              </a:lnSpc>
              <a:buFont typeface="Arial"/>
              <a:buChar char="•"/>
              <a:tabLst>
                <a:tab pos="342265" algn="l"/>
                <a:tab pos="355600" algn="l"/>
                <a:tab pos="1458595" algn="l"/>
              </a:tabLst>
            </a:pPr>
            <a:r>
              <a:rPr sz="2500" i="1" spc="-15" dirty="0">
                <a:solidFill>
                  <a:srgbClr val="FFFFFF"/>
                </a:solidFill>
                <a:latin typeface="Carlito"/>
                <a:cs typeface="Carlito"/>
              </a:rPr>
              <a:t>Kefir</a:t>
            </a:r>
            <a:r>
              <a:rPr sz="2500" i="1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600" i="1" spc="-10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600" spc="-10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500" i="1" spc="-15" dirty="0">
                <a:solidFill>
                  <a:srgbClr val="FFFFFF"/>
                </a:solidFill>
                <a:latin typeface="Carlito"/>
                <a:cs typeface="Carlito"/>
              </a:rPr>
              <a:t>Streptococcus </a:t>
            </a:r>
            <a:r>
              <a:rPr sz="2500" i="1" dirty="0">
                <a:solidFill>
                  <a:srgbClr val="FFFFFF"/>
                </a:solidFill>
                <a:latin typeface="Carlito"/>
                <a:cs typeface="Carlito"/>
              </a:rPr>
              <a:t>lactis,</a:t>
            </a:r>
            <a:endParaRPr sz="2500">
              <a:latin typeface="Carlito"/>
              <a:cs typeface="Carlito"/>
            </a:endParaRPr>
          </a:p>
          <a:p>
            <a:pPr marL="1440815" marR="870585">
              <a:lnSpc>
                <a:spcPts val="3000"/>
              </a:lnSpc>
              <a:spcBef>
                <a:spcPts val="90"/>
              </a:spcBef>
            </a:pPr>
            <a:r>
              <a:rPr sz="2500" i="1" spc="-10" dirty="0">
                <a:solidFill>
                  <a:srgbClr val="FFFFFF"/>
                </a:solidFill>
                <a:latin typeface="Carlito"/>
                <a:cs typeface="Carlito"/>
              </a:rPr>
              <a:t>Lactobacillus </a:t>
            </a:r>
            <a:r>
              <a:rPr sz="2500" i="1" spc="-5" dirty="0">
                <a:solidFill>
                  <a:srgbClr val="FFFFFF"/>
                </a:solidFill>
                <a:latin typeface="Carlito"/>
                <a:cs typeface="Carlito"/>
              </a:rPr>
              <a:t>bulgaricus,  </a:t>
            </a:r>
            <a:r>
              <a:rPr sz="2500" i="1" spc="-50" dirty="0">
                <a:solidFill>
                  <a:srgbClr val="FFFFFF"/>
                </a:solidFill>
                <a:latin typeface="Carlito"/>
                <a:cs typeface="Carlito"/>
              </a:rPr>
              <a:t>Yeast</a:t>
            </a:r>
            <a:endParaRPr sz="2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37490"/>
            <a:ext cx="19062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solidFill>
                  <a:srgbClr val="FFFFFF"/>
                </a:solidFill>
                <a:latin typeface="Carlito"/>
                <a:cs typeface="Carlito"/>
              </a:rPr>
              <a:t>CHE</a:t>
            </a:r>
            <a:r>
              <a:rPr sz="4800" b="1" spc="-55" dirty="0">
                <a:solidFill>
                  <a:srgbClr val="FFFFFF"/>
                </a:solidFill>
                <a:latin typeface="Carlito"/>
                <a:cs typeface="Carlito"/>
              </a:rPr>
              <a:t>E</a:t>
            </a:r>
            <a:r>
              <a:rPr sz="4800" b="1" dirty="0">
                <a:solidFill>
                  <a:srgbClr val="FFFFFF"/>
                </a:solidFill>
                <a:latin typeface="Carlito"/>
                <a:cs typeface="Carlito"/>
              </a:rPr>
              <a:t>SE</a:t>
            </a:r>
            <a:endParaRPr sz="4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54297" y="182574"/>
            <a:ext cx="4747260" cy="588010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Cheese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is a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milk</a:t>
            </a:r>
            <a:r>
              <a:rPr sz="3200" spc="-4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product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Method of preserving</a:t>
            </a:r>
            <a:r>
              <a:rPr sz="32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milk</a:t>
            </a:r>
            <a:endParaRPr sz="3200">
              <a:latin typeface="Carlito"/>
              <a:cs typeface="Carlito"/>
            </a:endParaRPr>
          </a:p>
          <a:p>
            <a:pPr marL="355600" marR="581025" indent="-342900">
              <a:lnSpc>
                <a:spcPts val="3460"/>
              </a:lnSpc>
              <a:spcBef>
                <a:spcPts val="815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Purely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product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of 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microbial</a:t>
            </a:r>
            <a:r>
              <a:rPr sz="3200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fermentation</a:t>
            </a:r>
            <a:endParaRPr sz="3200">
              <a:latin typeface="Carlito"/>
              <a:cs typeface="Carlito"/>
            </a:endParaRPr>
          </a:p>
          <a:p>
            <a:pPr marL="355600" marR="415290" indent="-342900">
              <a:lnSpc>
                <a:spcPts val="3460"/>
              </a:lnSpc>
              <a:spcBef>
                <a:spcPts val="760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spc="-15" dirty="0">
                <a:solidFill>
                  <a:srgbClr val="FFFFFF"/>
                </a:solidFill>
                <a:latin typeface="Carlito"/>
                <a:cs typeface="Carlito"/>
              </a:rPr>
              <a:t>Flavor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&amp;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aroma</a:t>
            </a:r>
            <a:r>
              <a:rPr sz="3200" spc="-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changes  depending upon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the 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microbes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being used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As a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carrier </a:t>
            </a:r>
            <a:r>
              <a:rPr sz="3200" spc="-30" dirty="0">
                <a:solidFill>
                  <a:srgbClr val="FFFFFF"/>
                </a:solidFill>
                <a:latin typeface="Carlito"/>
                <a:cs typeface="Carlito"/>
              </a:rPr>
              <a:t>for</a:t>
            </a:r>
            <a:r>
              <a:rPr sz="3200" spc="-6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probiotics</a:t>
            </a:r>
            <a:endParaRPr sz="3200">
              <a:latin typeface="Carlito"/>
              <a:cs typeface="Carlito"/>
            </a:endParaRPr>
          </a:p>
          <a:p>
            <a:pPr marL="355600" marR="53340" indent="-342900">
              <a:lnSpc>
                <a:spcPct val="90000"/>
              </a:lnSpc>
              <a:spcBef>
                <a:spcPts val="765"/>
              </a:spcBef>
              <a:buFont typeface="Wingdings"/>
              <a:buChar char="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Rich in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nutrients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: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high  </a:t>
            </a:r>
            <a:r>
              <a:rPr sz="3200" spc="-20" dirty="0">
                <a:solidFill>
                  <a:srgbClr val="FFFFFF"/>
                </a:solidFill>
                <a:latin typeface="Carlito"/>
                <a:cs typeface="Carlito"/>
              </a:rPr>
              <a:t>content </a:t>
            </a:r>
            <a:r>
              <a:rPr sz="3200" spc="-10" dirty="0">
                <a:solidFill>
                  <a:srgbClr val="FFFFFF"/>
                </a:solidFill>
                <a:latin typeface="Carlito"/>
                <a:cs typeface="Carlito"/>
              </a:rPr>
              <a:t>in  protein,calcium,riboflavin,  </a:t>
            </a:r>
            <a:r>
              <a:rPr sz="3200" spc="-5" dirty="0">
                <a:solidFill>
                  <a:srgbClr val="FFFFFF"/>
                </a:solidFill>
                <a:latin typeface="Carlito"/>
                <a:cs typeface="Carlito"/>
              </a:rPr>
              <a:t>vitamin</a:t>
            </a:r>
            <a:r>
              <a:rPr sz="32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3200" dirty="0">
                <a:solidFill>
                  <a:srgbClr val="FFFFFF"/>
                </a:solidFill>
                <a:latin typeface="Carlito"/>
                <a:cs typeface="Carlito"/>
              </a:rPr>
              <a:t>A&amp;D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1219200"/>
            <a:ext cx="3276600" cy="487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25729"/>
            <a:ext cx="234823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latin typeface="Carlito"/>
                <a:cs typeface="Carlito"/>
              </a:rPr>
              <a:t>P</a:t>
            </a:r>
            <a:r>
              <a:rPr sz="4000" b="1" spc="-60" dirty="0">
                <a:latin typeface="Carlito"/>
                <a:cs typeface="Carlito"/>
              </a:rPr>
              <a:t>r</a:t>
            </a:r>
            <a:r>
              <a:rPr sz="4000" b="1" spc="-5" dirty="0">
                <a:latin typeface="Carlito"/>
                <a:cs typeface="Carlito"/>
              </a:rPr>
              <a:t>oduction  of</a:t>
            </a:r>
            <a:r>
              <a:rPr sz="4000" b="1" spc="-20" dirty="0">
                <a:latin typeface="Carlito"/>
                <a:cs typeface="Carlito"/>
              </a:rPr>
              <a:t> </a:t>
            </a:r>
            <a:r>
              <a:rPr sz="4000" b="1" spc="-10" dirty="0">
                <a:latin typeface="Carlito"/>
                <a:cs typeface="Carlito"/>
              </a:rPr>
              <a:t>cheese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54297" y="228346"/>
            <a:ext cx="4899660" cy="49885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625"/>
              </a:spcBef>
              <a:buFont typeface="Wingdings"/>
              <a:buChar char=""/>
              <a:tabLst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starter culture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is added </a:t>
            </a: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pasteurized 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milk</a:t>
            </a:r>
            <a:endParaRPr sz="2200">
              <a:latin typeface="Carlito"/>
              <a:cs typeface="Carlito"/>
            </a:endParaRPr>
          </a:p>
          <a:p>
            <a:pPr marL="355600" marR="64135" indent="-342900">
              <a:lnSpc>
                <a:spcPct val="80000"/>
              </a:lnSpc>
              <a:spcBef>
                <a:spcPts val="530"/>
              </a:spcBef>
              <a:buFont typeface="Wingdings"/>
              <a:buChar char=""/>
              <a:tabLst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Fermentation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changes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sugar </a:t>
            </a: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acid 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cause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curd</a:t>
            </a:r>
            <a:endParaRPr sz="2200">
              <a:latin typeface="Carlito"/>
              <a:cs typeface="Carlito"/>
            </a:endParaRPr>
          </a:p>
          <a:p>
            <a:pPr marL="355600" marR="194945" indent="-342900">
              <a:lnSpc>
                <a:spcPct val="80000"/>
              </a:lnSpc>
              <a:spcBef>
                <a:spcPts val="525"/>
              </a:spcBef>
              <a:buFont typeface="Wingdings"/>
              <a:buChar char=""/>
              <a:tabLst>
                <a:tab pos="355600" algn="l"/>
              </a:tabLst>
            </a:pP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Rennet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(enzyme)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is added </a:t>
            </a: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speed up 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22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process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Whey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is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drained</a:t>
            </a:r>
            <a:r>
              <a:rPr sz="2200" spc="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off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Cut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the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curd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&amp; scalding stirring</a:t>
            </a:r>
            <a:endParaRPr sz="2200">
              <a:latin typeface="Carlito"/>
              <a:cs typeface="Carlito"/>
            </a:endParaRPr>
          </a:p>
          <a:p>
            <a:pPr marL="355600" marR="583565" indent="-342900">
              <a:lnSpc>
                <a:spcPct val="80000"/>
              </a:lnSpc>
              <a:spcBef>
                <a:spcPts val="525"/>
              </a:spcBef>
              <a:buFont typeface="Wingdings"/>
              <a:buChar char=""/>
              <a:tabLst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And also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cheddaring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–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squeezing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&amp; 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stretching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the</a:t>
            </a:r>
            <a:r>
              <a:rPr sz="22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curd</a:t>
            </a:r>
            <a:endParaRPr sz="2200">
              <a:latin typeface="Carlito"/>
              <a:cs typeface="Carlito"/>
            </a:endParaRPr>
          </a:p>
          <a:p>
            <a:pPr marL="355600" marR="97790" indent="-342900">
              <a:lnSpc>
                <a:spcPts val="2110"/>
              </a:lnSpc>
              <a:spcBef>
                <a:spcPts val="515"/>
              </a:spcBef>
              <a:buFont typeface="Wingdings"/>
              <a:buChar char=""/>
              <a:tabLst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After that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milling &amp; salting </a:t>
            </a:r>
            <a:r>
              <a:rPr sz="2200" spc="-20" dirty="0">
                <a:solidFill>
                  <a:srgbClr val="FFFFFF"/>
                </a:solidFill>
                <a:latin typeface="Carlito"/>
                <a:cs typeface="Carlito"/>
              </a:rPr>
              <a:t>for prevent 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starter </a:t>
            </a:r>
            <a:r>
              <a:rPr sz="2200" spc="-25" dirty="0">
                <a:solidFill>
                  <a:srgbClr val="FFFFFF"/>
                </a:solidFill>
                <a:latin typeface="Carlito"/>
                <a:cs typeface="Carlito"/>
              </a:rPr>
              <a:t>activity, </a:t>
            </a:r>
            <a:r>
              <a:rPr sz="2200" spc="-35" dirty="0">
                <a:solidFill>
                  <a:srgbClr val="FFFFFF"/>
                </a:solidFill>
                <a:latin typeface="Carlito"/>
                <a:cs typeface="Carlito"/>
              </a:rPr>
              <a:t>flavour,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release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2200" spc="10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whey</a:t>
            </a:r>
            <a:endParaRPr sz="2200">
              <a:latin typeface="Carlito"/>
              <a:cs typeface="Carlito"/>
            </a:endParaRPr>
          </a:p>
          <a:p>
            <a:pPr marL="355600" marR="63500" indent="-342900">
              <a:lnSpc>
                <a:spcPct val="80000"/>
              </a:lnSpc>
              <a:spcBef>
                <a:spcPts val="550"/>
              </a:spcBef>
              <a:buFont typeface="Wingdings"/>
              <a:buChar char=""/>
              <a:tabLst>
                <a:tab pos="355600" algn="l"/>
              </a:tabLst>
            </a:pP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Moulding &amp; pressing </a:t>
            </a: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(further release </a:t>
            </a:r>
            <a:r>
              <a:rPr sz="2200" spc="-5" dirty="0">
                <a:solidFill>
                  <a:srgbClr val="FFFFFF"/>
                </a:solidFill>
                <a:latin typeface="Carlito"/>
                <a:cs typeface="Carlito"/>
              </a:rPr>
              <a:t>of  whey)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Ripening</a:t>
            </a:r>
            <a:endParaRPr sz="2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200" spc="-10" dirty="0">
                <a:solidFill>
                  <a:srgbClr val="FFFFFF"/>
                </a:solidFill>
                <a:latin typeface="Carlito"/>
                <a:cs typeface="Carlito"/>
              </a:rPr>
              <a:t>Cheese</a:t>
            </a:r>
            <a:r>
              <a:rPr sz="2200" spc="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rlito"/>
                <a:cs typeface="Carlito"/>
              </a:rPr>
              <a:t>produce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1447800"/>
            <a:ext cx="3048000" cy="464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52800" y="228600"/>
            <a:ext cx="5486400" cy="647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2756103"/>
            <a:ext cx="256349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731520" algn="l"/>
              </a:tabLst>
            </a:pPr>
            <a:r>
              <a:rPr sz="3600" dirty="0"/>
              <a:t>P</a:t>
            </a:r>
            <a:r>
              <a:rPr sz="3600" spc="-40" dirty="0"/>
              <a:t>R</a:t>
            </a:r>
            <a:r>
              <a:rPr sz="3600" spc="-5" dirty="0"/>
              <a:t>ODU</a:t>
            </a:r>
            <a:r>
              <a:rPr sz="3600" spc="5" dirty="0"/>
              <a:t>C</a:t>
            </a:r>
            <a:r>
              <a:rPr sz="3600" spc="-5" dirty="0"/>
              <a:t>TION  OF	</a:t>
            </a:r>
            <a:r>
              <a:rPr sz="3600" spc="-15" dirty="0"/>
              <a:t>CHEESE</a:t>
            </a:r>
            <a:endParaRPr sz="3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89890"/>
            <a:ext cx="20078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60" dirty="0">
                <a:solidFill>
                  <a:srgbClr val="FFFFFF"/>
                </a:solidFill>
                <a:latin typeface="Carlito"/>
                <a:cs typeface="Carlito"/>
              </a:rPr>
              <a:t>y</a:t>
            </a:r>
            <a:r>
              <a:rPr sz="4800" b="1" dirty="0">
                <a:solidFill>
                  <a:srgbClr val="FFFFFF"/>
                </a:solidFill>
                <a:latin typeface="Carlito"/>
                <a:cs typeface="Carlito"/>
              </a:rPr>
              <a:t>oghurt</a:t>
            </a:r>
            <a:endParaRPr sz="4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54297" y="217678"/>
            <a:ext cx="4926965" cy="536003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marR="96520" indent="-342900">
              <a:lnSpc>
                <a:spcPct val="80000"/>
              </a:lnSpc>
              <a:spcBef>
                <a:spcPts val="695"/>
              </a:spcBef>
              <a:buFont typeface="Wingdings"/>
              <a:buChar char=""/>
              <a:tabLst>
                <a:tab pos="355600" algn="l"/>
              </a:tabLst>
            </a:pP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500" spc="-15" dirty="0">
                <a:solidFill>
                  <a:srgbClr val="FFFFFF"/>
                </a:solidFill>
                <a:latin typeface="Carlito"/>
                <a:cs typeface="Carlito"/>
              </a:rPr>
              <a:t>fermented 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dairy </a:t>
            </a:r>
            <a:r>
              <a:rPr sz="2500" spc="-15" dirty="0">
                <a:solidFill>
                  <a:srgbClr val="FFFFFF"/>
                </a:solidFill>
                <a:latin typeface="Carlito"/>
                <a:cs typeface="Carlito"/>
              </a:rPr>
              <a:t>product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where  </a:t>
            </a:r>
            <a:r>
              <a:rPr sz="2500" spc="-15" dirty="0">
                <a:solidFill>
                  <a:srgbClr val="FFFFFF"/>
                </a:solidFill>
                <a:latin typeface="Carlito"/>
                <a:cs typeface="Carlito"/>
              </a:rPr>
              <a:t>by 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milk is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inoculated 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with bacterial 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culture</a:t>
            </a:r>
            <a:endParaRPr sz="2500">
              <a:latin typeface="Carlito"/>
              <a:cs typeface="Carlito"/>
            </a:endParaRPr>
          </a:p>
          <a:p>
            <a:pPr marL="355600" marR="97790" indent="-342900">
              <a:lnSpc>
                <a:spcPts val="2400"/>
              </a:lnSpc>
              <a:spcBef>
                <a:spcPts val="580"/>
              </a:spcBef>
              <a:buFont typeface="Wingdings"/>
              <a:buChar char=""/>
              <a:tabLst>
                <a:tab pos="355600" algn="l"/>
              </a:tabLst>
            </a:pP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Lactose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lactic acid </a:t>
            </a:r>
            <a:r>
              <a:rPr sz="2500" spc="-5" dirty="0">
                <a:solidFill>
                  <a:srgbClr val="FFFFFF"/>
                </a:solidFill>
                <a:latin typeface="Wingdings"/>
                <a:cs typeface="Wingdings"/>
              </a:rPr>
              <a:t>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acid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causes  casein </a:t>
            </a:r>
            <a:r>
              <a:rPr sz="2500" spc="-15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denature 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&amp;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hold </a:t>
            </a:r>
            <a:r>
              <a:rPr sz="2500" spc="-15" dirty="0">
                <a:solidFill>
                  <a:srgbClr val="FFFFFF"/>
                </a:solidFill>
                <a:latin typeface="Carlito"/>
                <a:cs typeface="Carlito"/>
              </a:rPr>
              <a:t>water  into 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a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semi-solid</a:t>
            </a:r>
            <a:r>
              <a:rPr sz="2500" spc="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gel(yoghurt)</a:t>
            </a:r>
            <a:endParaRPr sz="2500">
              <a:latin typeface="Carlito"/>
              <a:cs typeface="Carlito"/>
            </a:endParaRPr>
          </a:p>
          <a:p>
            <a:pPr marL="355600" marR="603250" indent="-342900">
              <a:lnSpc>
                <a:spcPts val="2400"/>
              </a:lnSpc>
              <a:spcBef>
                <a:spcPts val="600"/>
              </a:spcBef>
              <a:buFont typeface="Wingdings"/>
              <a:buChar char=""/>
              <a:tabLst>
                <a:tab pos="355600" algn="l"/>
                <a:tab pos="3677920" algn="l"/>
              </a:tabLst>
            </a:pPr>
            <a:r>
              <a:rPr sz="2500" i="1" spc="-15" dirty="0">
                <a:solidFill>
                  <a:srgbClr val="FFFFFF"/>
                </a:solidFill>
                <a:latin typeface="Carlito"/>
                <a:cs typeface="Carlito"/>
              </a:rPr>
              <a:t>Lactococcus </a:t>
            </a:r>
            <a:r>
              <a:rPr sz="2500" i="1" spc="-5" dirty="0">
                <a:solidFill>
                  <a:srgbClr val="FFFFFF"/>
                </a:solidFill>
                <a:latin typeface="Carlito"/>
                <a:cs typeface="Carlito"/>
              </a:rPr>
              <a:t>thermophilus 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&amp;  </a:t>
            </a:r>
            <a:r>
              <a:rPr sz="2500" i="1" spc="-15" dirty="0">
                <a:solidFill>
                  <a:srgbClr val="FFFFFF"/>
                </a:solidFill>
                <a:latin typeface="Carlito"/>
                <a:cs typeface="Carlito"/>
              </a:rPr>
              <a:t>Streptococcus</a:t>
            </a:r>
            <a:r>
              <a:rPr sz="2500" i="1" spc="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500" i="1" spc="-10" dirty="0">
                <a:solidFill>
                  <a:srgbClr val="FFFFFF"/>
                </a:solidFill>
                <a:latin typeface="Carlito"/>
                <a:cs typeface="Carlito"/>
              </a:rPr>
              <a:t>bulgaricus	</a:t>
            </a:r>
            <a:r>
              <a:rPr sz="2500" spc="-15" dirty="0">
                <a:solidFill>
                  <a:srgbClr val="FFFFFF"/>
                </a:solidFill>
                <a:latin typeface="Carlito"/>
                <a:cs typeface="Carlito"/>
              </a:rPr>
              <a:t>are  involved 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in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yoghurt</a:t>
            </a:r>
            <a:r>
              <a:rPr sz="2500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production</a:t>
            </a:r>
            <a:endParaRPr sz="2500">
              <a:latin typeface="Carlito"/>
              <a:cs typeface="Carlito"/>
            </a:endParaRPr>
          </a:p>
          <a:p>
            <a:pPr marL="355600" marR="5080" indent="-342900">
              <a:lnSpc>
                <a:spcPts val="2400"/>
              </a:lnSpc>
              <a:spcBef>
                <a:spcPts val="600"/>
              </a:spcBef>
              <a:buFont typeface="Wingdings"/>
              <a:buChar char=""/>
              <a:tabLst>
                <a:tab pos="355600" algn="l"/>
              </a:tabLst>
            </a:pPr>
            <a:r>
              <a:rPr sz="2500" i="1" spc="-5" dirty="0">
                <a:solidFill>
                  <a:srgbClr val="FFFFFF"/>
                </a:solidFill>
                <a:latin typeface="Carlito"/>
                <a:cs typeface="Carlito"/>
              </a:rPr>
              <a:t>S.thermophilus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brings 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the pH of the  milk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down </a:t>
            </a:r>
            <a:r>
              <a:rPr sz="2500" spc="-15" dirty="0">
                <a:solidFill>
                  <a:srgbClr val="FFFFFF"/>
                </a:solidFill>
                <a:latin typeface="Carlito"/>
                <a:cs typeface="Carlito"/>
              </a:rPr>
              <a:t>to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 5.5</a:t>
            </a:r>
            <a:endParaRPr sz="2500">
              <a:latin typeface="Carlito"/>
              <a:cs typeface="Carlito"/>
            </a:endParaRPr>
          </a:p>
          <a:p>
            <a:pPr marL="355600" marR="524510" indent="-342900">
              <a:lnSpc>
                <a:spcPts val="2400"/>
              </a:lnSpc>
              <a:spcBef>
                <a:spcPts val="605"/>
              </a:spcBef>
              <a:buFont typeface="Wingdings"/>
              <a:buChar char=""/>
              <a:tabLst>
                <a:tab pos="355600" algn="l"/>
              </a:tabLst>
            </a:pPr>
            <a:r>
              <a:rPr sz="2500" i="1" spc="-10" dirty="0">
                <a:solidFill>
                  <a:srgbClr val="FFFFFF"/>
                </a:solidFill>
                <a:latin typeface="Carlito"/>
                <a:cs typeface="Carlito"/>
              </a:rPr>
              <a:t>L.bulgaricus </a:t>
            </a:r>
            <a:r>
              <a:rPr sz="2500" spc="-15" dirty="0">
                <a:solidFill>
                  <a:srgbClr val="FFFFFF"/>
                </a:solidFill>
                <a:latin typeface="Carlito"/>
                <a:cs typeface="Carlito"/>
              </a:rPr>
              <a:t>converts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lactose to  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lactic</a:t>
            </a:r>
            <a:r>
              <a:rPr sz="2500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acid</a:t>
            </a:r>
            <a:endParaRPr sz="2500">
              <a:latin typeface="Carlito"/>
              <a:cs typeface="Carlito"/>
            </a:endParaRPr>
          </a:p>
          <a:p>
            <a:pPr marL="355600" marR="617855" indent="-342900" algn="just">
              <a:lnSpc>
                <a:spcPts val="2400"/>
              </a:lnSpc>
              <a:spcBef>
                <a:spcPts val="600"/>
              </a:spcBef>
              <a:buFont typeface="Wingdings"/>
              <a:buChar char=""/>
              <a:tabLst>
                <a:tab pos="355600" algn="l"/>
              </a:tabLst>
            </a:pPr>
            <a:r>
              <a:rPr sz="2500" spc="-55" dirty="0">
                <a:solidFill>
                  <a:srgbClr val="FFFFFF"/>
                </a:solidFill>
                <a:latin typeface="Carlito"/>
                <a:cs typeface="Carlito"/>
              </a:rPr>
              <a:t>Taste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depence 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on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organoleptic  </a:t>
            </a:r>
            <a:r>
              <a:rPr sz="2500" spc="-5" dirty="0">
                <a:solidFill>
                  <a:srgbClr val="FFFFFF"/>
                </a:solidFill>
                <a:latin typeface="Carlito"/>
                <a:cs typeface="Carlito"/>
              </a:rPr>
              <a:t>aspects &amp; no.of lactic </a:t>
            </a:r>
            <a:r>
              <a:rPr sz="2500" spc="-10" dirty="0">
                <a:solidFill>
                  <a:srgbClr val="FFFFFF"/>
                </a:solidFill>
                <a:latin typeface="Carlito"/>
                <a:cs typeface="Carlito"/>
              </a:rPr>
              <a:t>enzymes  </a:t>
            </a:r>
            <a:r>
              <a:rPr sz="2500" spc="-15" dirty="0">
                <a:solidFill>
                  <a:srgbClr val="FFFFFF"/>
                </a:solidFill>
                <a:latin typeface="Carlito"/>
                <a:cs typeface="Carlito"/>
              </a:rPr>
              <a:t>contained.</a:t>
            </a:r>
            <a:endParaRPr sz="25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1447800"/>
            <a:ext cx="2971800" cy="480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25729"/>
            <a:ext cx="234823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latin typeface="Carlito"/>
                <a:cs typeface="Carlito"/>
              </a:rPr>
              <a:t>P</a:t>
            </a:r>
            <a:r>
              <a:rPr sz="4000" b="1" spc="-60" dirty="0">
                <a:latin typeface="Carlito"/>
                <a:cs typeface="Carlito"/>
              </a:rPr>
              <a:t>r</a:t>
            </a:r>
            <a:r>
              <a:rPr sz="4000" b="1" spc="-5" dirty="0">
                <a:latin typeface="Carlito"/>
                <a:cs typeface="Carlito"/>
              </a:rPr>
              <a:t>oduction  of</a:t>
            </a:r>
            <a:r>
              <a:rPr sz="4000" b="1" spc="-45" dirty="0">
                <a:latin typeface="Carlito"/>
                <a:cs typeface="Carlito"/>
              </a:rPr>
              <a:t> </a:t>
            </a:r>
            <a:r>
              <a:rPr sz="4000" b="1" spc="-10" dirty="0">
                <a:latin typeface="Carlito"/>
                <a:cs typeface="Carlito"/>
              </a:rPr>
              <a:t>yoghurt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54297" y="501141"/>
            <a:ext cx="4808855" cy="529336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75565" indent="-342900">
              <a:lnSpc>
                <a:spcPts val="2590"/>
              </a:lnSpc>
              <a:spcBef>
                <a:spcPts val="725"/>
              </a:spcBef>
              <a:buFont typeface="Wingdings"/>
              <a:buChar char=""/>
              <a:tabLst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rlito"/>
                <a:cs typeface="Carlito"/>
              </a:rPr>
              <a:t>Based </a:t>
            </a: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on </a:t>
            </a: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production </a:t>
            </a:r>
            <a:r>
              <a:rPr sz="2700" dirty="0">
                <a:solidFill>
                  <a:srgbClr val="FFFFFF"/>
                </a:solidFill>
                <a:latin typeface="Carlito"/>
                <a:cs typeface="Carlito"/>
              </a:rPr>
              <a:t>&amp; </a:t>
            </a:r>
            <a:r>
              <a:rPr sz="2700" spc="-20" dirty="0">
                <a:solidFill>
                  <a:srgbClr val="FFFFFF"/>
                </a:solidFill>
                <a:latin typeface="Carlito"/>
                <a:cs typeface="Carlito"/>
              </a:rPr>
              <a:t>physical  </a:t>
            </a: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structure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Wingdings"/>
              <a:buChar char=""/>
              <a:tabLst>
                <a:tab pos="355600" algn="l"/>
              </a:tabLst>
            </a:pPr>
            <a:r>
              <a:rPr sz="2700" spc="-10" dirty="0">
                <a:solidFill>
                  <a:srgbClr val="FFFFFF"/>
                </a:solidFill>
                <a:latin typeface="Carlito"/>
                <a:cs typeface="Carlito"/>
              </a:rPr>
              <a:t>Three</a:t>
            </a:r>
            <a:r>
              <a:rPr sz="2700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methods: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sz="2700" spc="-10" dirty="0">
                <a:solidFill>
                  <a:srgbClr val="FFFFFF"/>
                </a:solidFill>
                <a:latin typeface="Carlito"/>
                <a:cs typeface="Carlito"/>
              </a:rPr>
              <a:t>Set</a:t>
            </a:r>
            <a:r>
              <a:rPr sz="2700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rlito"/>
                <a:cs typeface="Carlito"/>
              </a:rPr>
              <a:t>yoghurt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355600" algn="l"/>
              </a:tabLst>
            </a:pP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Stirred</a:t>
            </a: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rlito"/>
                <a:cs typeface="Carlito"/>
              </a:rPr>
              <a:t>yoghurt</a:t>
            </a:r>
            <a:endParaRPr sz="27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Fluid</a:t>
            </a:r>
            <a:r>
              <a:rPr sz="2700" spc="-10" dirty="0">
                <a:solidFill>
                  <a:srgbClr val="FFFFFF"/>
                </a:solidFill>
                <a:latin typeface="Carlito"/>
                <a:cs typeface="Carlito"/>
              </a:rPr>
              <a:t> yoghurt</a:t>
            </a:r>
            <a:endParaRPr sz="2700">
              <a:latin typeface="Carlito"/>
              <a:cs typeface="Carlito"/>
            </a:endParaRPr>
          </a:p>
          <a:p>
            <a:pPr marL="355600" marR="478155" indent="-342900">
              <a:lnSpc>
                <a:spcPct val="80000"/>
              </a:lnSpc>
              <a:spcBef>
                <a:spcPts val="645"/>
              </a:spcBef>
              <a:buFont typeface="Wingdings"/>
              <a:buChar char=""/>
              <a:tabLst>
                <a:tab pos="355600" algn="l"/>
              </a:tabLst>
            </a:pPr>
            <a:r>
              <a:rPr sz="2700" spc="-10" dirty="0">
                <a:solidFill>
                  <a:srgbClr val="FFFFFF"/>
                </a:solidFill>
                <a:latin typeface="Carlito"/>
                <a:cs typeface="Carlito"/>
              </a:rPr>
              <a:t>Set yoghurt: </a:t>
            </a: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fermentation</a:t>
            </a:r>
            <a:r>
              <a:rPr sz="2700" spc="-8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of  </a:t>
            </a:r>
            <a:r>
              <a:rPr sz="2700" dirty="0">
                <a:solidFill>
                  <a:srgbClr val="FFFFFF"/>
                </a:solidFill>
                <a:latin typeface="Carlito"/>
                <a:cs typeface="Carlito"/>
              </a:rPr>
              <a:t>milk is </a:t>
            </a: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carried out </a:t>
            </a:r>
            <a:r>
              <a:rPr sz="2700" dirty="0">
                <a:solidFill>
                  <a:srgbClr val="FFFFFF"/>
                </a:solidFill>
                <a:latin typeface="Carlito"/>
                <a:cs typeface="Carlito"/>
              </a:rPr>
              <a:t>in a </a:t>
            </a:r>
            <a:r>
              <a:rPr sz="2700" spc="-20" dirty="0">
                <a:solidFill>
                  <a:srgbClr val="FFFFFF"/>
                </a:solidFill>
                <a:latin typeface="Carlito"/>
                <a:cs typeface="Carlito"/>
              </a:rPr>
              <a:t>retail  </a:t>
            </a: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container</a:t>
            </a:r>
            <a:endParaRPr sz="2700">
              <a:latin typeface="Carlito"/>
              <a:cs typeface="Carlito"/>
            </a:endParaRPr>
          </a:p>
          <a:p>
            <a:pPr marL="355600" marR="135890" indent="-342900">
              <a:lnSpc>
                <a:spcPct val="80000"/>
              </a:lnSpc>
              <a:spcBef>
                <a:spcPts val="650"/>
              </a:spcBef>
              <a:buFont typeface="Wingdings"/>
              <a:buChar char=""/>
              <a:tabLst>
                <a:tab pos="355600" algn="l"/>
              </a:tabLst>
            </a:pP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Stirred </a:t>
            </a:r>
            <a:r>
              <a:rPr sz="2700" spc="-10" dirty="0">
                <a:solidFill>
                  <a:srgbClr val="FFFFFF"/>
                </a:solidFill>
                <a:latin typeface="Carlito"/>
                <a:cs typeface="Carlito"/>
              </a:rPr>
              <a:t>yoghurt: gel </a:t>
            </a: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structure </a:t>
            </a:r>
            <a:r>
              <a:rPr sz="2700" dirty="0">
                <a:solidFill>
                  <a:srgbClr val="FFFFFF"/>
                </a:solidFill>
                <a:latin typeface="Carlito"/>
                <a:cs typeface="Carlito"/>
              </a:rPr>
              <a:t>is  </a:t>
            </a:r>
            <a:r>
              <a:rPr sz="2700" spc="-30" dirty="0">
                <a:solidFill>
                  <a:srgbClr val="FFFFFF"/>
                </a:solidFill>
                <a:latin typeface="Carlito"/>
                <a:cs typeface="Carlito"/>
              </a:rPr>
              <a:t>broken </a:t>
            </a:r>
            <a:r>
              <a:rPr sz="2700" spc="-25" dirty="0">
                <a:solidFill>
                  <a:srgbClr val="FFFFFF"/>
                </a:solidFill>
                <a:latin typeface="Carlito"/>
                <a:cs typeface="Carlito"/>
              </a:rPr>
              <a:t>before </a:t>
            </a: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cooling </a:t>
            </a:r>
            <a:r>
              <a:rPr sz="2700" dirty="0">
                <a:solidFill>
                  <a:srgbClr val="FFFFFF"/>
                </a:solidFill>
                <a:latin typeface="Carlito"/>
                <a:cs typeface="Carlito"/>
              </a:rPr>
              <a:t>&amp;  </a:t>
            </a:r>
            <a:r>
              <a:rPr sz="2700" spc="-10" dirty="0">
                <a:solidFill>
                  <a:srgbClr val="FFFFFF"/>
                </a:solidFill>
                <a:latin typeface="Carlito"/>
                <a:cs typeface="Carlito"/>
              </a:rPr>
              <a:t>packaging</a:t>
            </a:r>
            <a:endParaRPr sz="2700">
              <a:latin typeface="Carlito"/>
              <a:cs typeface="Carlito"/>
            </a:endParaRPr>
          </a:p>
          <a:p>
            <a:pPr marL="355600" marR="5080" indent="-342900">
              <a:lnSpc>
                <a:spcPts val="2590"/>
              </a:lnSpc>
              <a:spcBef>
                <a:spcPts val="630"/>
              </a:spcBef>
              <a:buFont typeface="Wingdings"/>
              <a:buChar char=""/>
              <a:tabLst>
                <a:tab pos="355600" algn="l"/>
              </a:tabLst>
            </a:pP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Fluid </a:t>
            </a:r>
            <a:r>
              <a:rPr sz="2700" spc="-10" dirty="0">
                <a:solidFill>
                  <a:srgbClr val="FFFFFF"/>
                </a:solidFill>
                <a:latin typeface="Carlito"/>
                <a:cs typeface="Carlito"/>
              </a:rPr>
              <a:t>yoghurt: </a:t>
            </a:r>
            <a:r>
              <a:rPr sz="2700" spc="-15" dirty="0">
                <a:solidFill>
                  <a:srgbClr val="FFFFFF"/>
                </a:solidFill>
                <a:latin typeface="Carlito"/>
                <a:cs typeface="Carlito"/>
              </a:rPr>
              <a:t>stirred </a:t>
            </a:r>
            <a:r>
              <a:rPr sz="2700" spc="-10" dirty="0">
                <a:solidFill>
                  <a:srgbClr val="FFFFFF"/>
                </a:solidFill>
                <a:latin typeface="Carlito"/>
                <a:cs typeface="Carlito"/>
              </a:rPr>
              <a:t>yoghurt </a:t>
            </a: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of  </a:t>
            </a:r>
            <a:r>
              <a:rPr sz="2700" dirty="0">
                <a:solidFill>
                  <a:srgbClr val="FFFFFF"/>
                </a:solidFill>
                <a:latin typeface="Carlito"/>
                <a:cs typeface="Carlito"/>
              </a:rPr>
              <a:t>low</a:t>
            </a:r>
            <a:r>
              <a:rPr sz="2700" spc="-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rlito"/>
                <a:cs typeface="Carlito"/>
              </a:rPr>
              <a:t>viscosity</a:t>
            </a:r>
            <a:endParaRPr sz="27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1524000"/>
            <a:ext cx="3048000" cy="472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462</Words>
  <Application>Microsoft Office PowerPoint</Application>
  <PresentationFormat>On-screen Show (4:3)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Algerian</vt:lpstr>
      <vt:lpstr>Arial</vt:lpstr>
      <vt:lpstr>Calibri</vt:lpstr>
      <vt:lpstr>Carlito</vt:lpstr>
      <vt:lpstr>Times New Roman</vt:lpstr>
      <vt:lpstr>Wingdings</vt:lpstr>
      <vt:lpstr>Office Theme</vt:lpstr>
      <vt:lpstr>PowerPoint Presentation</vt:lpstr>
      <vt:lpstr>Cheese</vt:lpstr>
      <vt:lpstr>FERMENTATION</vt:lpstr>
      <vt:lpstr>Fermented milk products</vt:lpstr>
      <vt:lpstr>PowerPoint Presentation</vt:lpstr>
      <vt:lpstr>Production  of cheese</vt:lpstr>
      <vt:lpstr>PRODUCTION  OF CHEESE</vt:lpstr>
      <vt:lpstr>PowerPoint Presentation</vt:lpstr>
      <vt:lpstr>Production  of yoghurt</vt:lpstr>
      <vt:lpstr>PRODUCTION  OF YOGHURT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Staff</cp:lastModifiedBy>
  <cp:revision>4</cp:revision>
  <dcterms:created xsi:type="dcterms:W3CDTF">2021-08-08T12:57:50Z</dcterms:created>
  <dcterms:modified xsi:type="dcterms:W3CDTF">2022-04-20T08:08:16Z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2021-08-08T00:00:00Z</vt:filetime>
  </property>
</Properties>
</file>