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7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5" r:id="rId10"/>
    <p:sldId id="266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A2A2A3-76D5-4D11-8D3E-B28CC5C86F49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EE710E-1C3B-43C9-AD7C-30B298E6D6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E710E-1C3B-43C9-AD7C-30B298E6D6A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3D524-6A18-4684-8C9C-B3752228920B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4BCC2-9D5F-4312-AAB9-8462A787F6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3D524-6A18-4684-8C9C-B3752228920B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4BCC2-9D5F-4312-AAB9-8462A787F6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3D524-6A18-4684-8C9C-B3752228920B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4BCC2-9D5F-4312-AAB9-8462A787F6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3D524-6A18-4684-8C9C-B3752228920B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4BCC2-9D5F-4312-AAB9-8462A787F6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3D524-6A18-4684-8C9C-B3752228920B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4BCC2-9D5F-4312-AAB9-8462A787F6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3D524-6A18-4684-8C9C-B3752228920B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4BCC2-9D5F-4312-AAB9-8462A787F6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3D524-6A18-4684-8C9C-B3752228920B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4BCC2-9D5F-4312-AAB9-8462A787F6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3D524-6A18-4684-8C9C-B3752228920B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4BCC2-9D5F-4312-AAB9-8462A787F6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3D524-6A18-4684-8C9C-B3752228920B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4BCC2-9D5F-4312-AAB9-8462A787F6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3D524-6A18-4684-8C9C-B3752228920B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4BCC2-9D5F-4312-AAB9-8462A787F6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3D524-6A18-4684-8C9C-B3752228920B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4BCC2-9D5F-4312-AAB9-8462A787F6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3D524-6A18-4684-8C9C-B3752228920B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4BCC2-9D5F-4312-AAB9-8462A787F6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192880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Process of </a:t>
            </a:r>
            <a:r>
              <a:rPr lang="en-US" b="1" dirty="0" err="1" smtClean="0"/>
              <a:t>Counselling</a:t>
            </a:r>
            <a:r>
              <a:rPr lang="en-US" b="1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/>
              <a:t>Dr.N.Antony</a:t>
            </a:r>
            <a:r>
              <a:rPr lang="en-US" b="1" dirty="0" smtClean="0"/>
              <a:t> </a:t>
            </a:r>
            <a:r>
              <a:rPr lang="en-US" b="1" dirty="0" err="1" smtClean="0"/>
              <a:t>Prakash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 smtClean="0"/>
              <a:t>Assistant Professor </a:t>
            </a:r>
            <a:br>
              <a:rPr lang="en-US" sz="2200" dirty="0" smtClean="0"/>
            </a:br>
            <a:r>
              <a:rPr lang="en-US" sz="2200" dirty="0" smtClean="0"/>
              <a:t>Department of Social Work</a:t>
            </a:r>
            <a:br>
              <a:rPr lang="en-US" sz="2200" dirty="0" smtClean="0"/>
            </a:br>
            <a:r>
              <a:rPr lang="en-US" sz="2200" dirty="0" smtClean="0"/>
              <a:t>JMC, Trichy-20</a:t>
            </a:r>
            <a:endParaRPr lang="en-US" sz="2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FACTORS INFLUENCING COUNSELLEE – COUNSELLOR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dirty="0" smtClean="0"/>
              <a:t>Acceptance  helps the client to get involved in the </a:t>
            </a:r>
            <a:r>
              <a:rPr lang="en-US" dirty="0" err="1" smtClean="0"/>
              <a:t>counselling</a:t>
            </a:r>
            <a:r>
              <a:rPr lang="en-US" dirty="0" smtClean="0"/>
              <a:t> </a:t>
            </a:r>
            <a:r>
              <a:rPr lang="en-US" dirty="0" err="1" smtClean="0"/>
              <a:t>proces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Transference is a process by which the clients attitudes are transferred to the </a:t>
            </a:r>
            <a:r>
              <a:rPr lang="en-US" dirty="0" err="1" smtClean="0"/>
              <a:t>counsellor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Counter transference is the projection of the </a:t>
            </a:r>
            <a:r>
              <a:rPr lang="en-US" dirty="0" err="1" smtClean="0"/>
              <a:t>counsellor’s</a:t>
            </a:r>
            <a:r>
              <a:rPr lang="en-US" dirty="0" smtClean="0"/>
              <a:t> feeling towards the client</a:t>
            </a:r>
          </a:p>
          <a:p>
            <a:pPr algn="just">
              <a:buNone/>
            </a:pPr>
            <a:r>
              <a:rPr lang="en-US" dirty="0" smtClean="0"/>
              <a:t>Resistance in the </a:t>
            </a:r>
            <a:r>
              <a:rPr lang="en-US" dirty="0" err="1" smtClean="0"/>
              <a:t>counselling</a:t>
            </a:r>
            <a:r>
              <a:rPr lang="en-US" dirty="0" smtClean="0"/>
              <a:t> relationship as a special defensive form of transference and the </a:t>
            </a:r>
            <a:r>
              <a:rPr lang="en-US" dirty="0" err="1" smtClean="0"/>
              <a:t>cousellor</a:t>
            </a:r>
            <a:r>
              <a:rPr lang="en-US" dirty="0" smtClean="0"/>
              <a:t> reduces the resistance as far as possible.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INTERVIEW TECHNIQUES IN COUNSELLING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8641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There is a subjective element involved in the choice of a specific technique by the </a:t>
            </a:r>
            <a:r>
              <a:rPr lang="en-US" dirty="0" err="1" smtClean="0"/>
              <a:t>counsellor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err="1" smtClean="0"/>
              <a:t>Counsellors</a:t>
            </a:r>
            <a:r>
              <a:rPr lang="en-US" dirty="0" smtClean="0"/>
              <a:t> develop varying styles based on their appreciation of the </a:t>
            </a:r>
            <a:r>
              <a:rPr lang="en-US" dirty="0" err="1" smtClean="0"/>
              <a:t>counsellee’s</a:t>
            </a:r>
            <a:r>
              <a:rPr lang="en-US" dirty="0" smtClean="0"/>
              <a:t> needs.</a:t>
            </a:r>
          </a:p>
          <a:p>
            <a:pPr marL="514350" indent="-514350">
              <a:buAutoNum type="arabicPeriod"/>
            </a:pPr>
            <a:r>
              <a:rPr lang="en-US" dirty="0" smtClean="0"/>
              <a:t>Basic Nature of the approach used in </a:t>
            </a:r>
            <a:r>
              <a:rPr lang="en-US" dirty="0" err="1" smtClean="0"/>
              <a:t>counselling</a:t>
            </a:r>
            <a:r>
              <a:rPr lang="en-US" dirty="0" smtClean="0"/>
              <a:t> – </a:t>
            </a:r>
            <a:r>
              <a:rPr lang="en-US" dirty="0" err="1" smtClean="0"/>
              <a:t>Clientcentered</a:t>
            </a:r>
            <a:r>
              <a:rPr lang="en-US" dirty="0" smtClean="0"/>
              <a:t> approach, directive approach, authoritarian approach and the eclectic approach.</a:t>
            </a:r>
          </a:p>
          <a:p>
            <a:pPr marL="514350" indent="-514350">
              <a:buNone/>
            </a:pPr>
            <a:r>
              <a:rPr lang="en-US" dirty="0" smtClean="0"/>
              <a:t>2. Degree of lead – taken by the </a:t>
            </a:r>
            <a:r>
              <a:rPr lang="en-US" dirty="0" err="1" smtClean="0"/>
              <a:t>counsellor</a:t>
            </a:r>
            <a:r>
              <a:rPr lang="en-US" dirty="0" smtClean="0"/>
              <a:t> in the kind of communication,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INTERVIEW TECHNIQUES IN COUNSELLING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14422"/>
            <a:ext cx="8715436" cy="542928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Silence is a time </a:t>
            </a:r>
            <a:r>
              <a:rPr lang="en-US" dirty="0" err="1" smtClean="0"/>
              <a:t>honoured</a:t>
            </a:r>
            <a:r>
              <a:rPr lang="en-US" dirty="0" smtClean="0"/>
              <a:t> technique employed by the </a:t>
            </a:r>
            <a:r>
              <a:rPr lang="en-US" dirty="0" err="1" smtClean="0"/>
              <a:t>counsellors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There could be a pause in the conversation.</a:t>
            </a:r>
          </a:p>
          <a:p>
            <a:pPr>
              <a:buNone/>
            </a:pPr>
            <a:r>
              <a:rPr lang="en-US" dirty="0" smtClean="0"/>
              <a:t>Use it deliberately for organizational purposes or to terminate the </a:t>
            </a:r>
            <a:r>
              <a:rPr lang="en-US" dirty="0" err="1" smtClean="0"/>
              <a:t>counselling</a:t>
            </a:r>
            <a:r>
              <a:rPr lang="en-US" dirty="0" smtClean="0"/>
              <a:t> session.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285729"/>
            <a:ext cx="7772400" cy="64294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PROCESS INVOLVED IN COUSELLING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1214422"/>
            <a:ext cx="8429684" cy="5286412"/>
          </a:xfrm>
        </p:spPr>
        <p:txBody>
          <a:bodyPr>
            <a:normAutofit fontScale="92500" lnSpcReduction="10000"/>
          </a:bodyPr>
          <a:lstStyle/>
          <a:p>
            <a:pPr marL="514350" indent="-514350" algn="l"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AWARENESS OF NEED FOR HELP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pPr marL="514350" indent="-514350" algn="just"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sz="3500" dirty="0" smtClean="0">
                <a:solidFill>
                  <a:schemeClr val="tx1"/>
                </a:solidFill>
              </a:rPr>
              <a:t>Most </a:t>
            </a:r>
            <a:r>
              <a:rPr lang="en-US" sz="3500" dirty="0" smtClean="0">
                <a:solidFill>
                  <a:srgbClr val="FF0000"/>
                </a:solidFill>
              </a:rPr>
              <a:t>individuals</a:t>
            </a:r>
            <a:r>
              <a:rPr lang="en-US" sz="3500" dirty="0" smtClean="0">
                <a:solidFill>
                  <a:schemeClr val="tx1"/>
                </a:solidFill>
              </a:rPr>
              <a:t> go about </a:t>
            </a:r>
            <a:r>
              <a:rPr lang="en-US" sz="3500" dirty="0" smtClean="0">
                <a:solidFill>
                  <a:srgbClr val="FF0000"/>
                </a:solidFill>
              </a:rPr>
              <a:t>with their problems.</a:t>
            </a:r>
          </a:p>
          <a:p>
            <a:pPr marL="514350" indent="-514350" algn="just">
              <a:buFont typeface="Wingdings" pitchFamily="2" charset="2"/>
              <a:buChar char="ü"/>
            </a:pPr>
            <a:r>
              <a:rPr lang="en-US" sz="3500" dirty="0">
                <a:solidFill>
                  <a:schemeClr val="tx1"/>
                </a:solidFill>
              </a:rPr>
              <a:t> </a:t>
            </a:r>
            <a:r>
              <a:rPr lang="en-US" sz="3500" dirty="0" smtClean="0">
                <a:solidFill>
                  <a:schemeClr val="tx1"/>
                </a:solidFill>
              </a:rPr>
              <a:t>   Some </a:t>
            </a:r>
            <a:r>
              <a:rPr lang="en-US" sz="3500" dirty="0" smtClean="0">
                <a:solidFill>
                  <a:srgbClr val="FF0000"/>
                </a:solidFill>
              </a:rPr>
              <a:t>individuals experience their problems </a:t>
            </a:r>
            <a:r>
              <a:rPr lang="en-US" sz="3500" dirty="0" smtClean="0">
                <a:solidFill>
                  <a:schemeClr val="tx1"/>
                </a:solidFill>
              </a:rPr>
              <a:t>either because of their </a:t>
            </a:r>
            <a:r>
              <a:rPr lang="en-US" sz="3500" dirty="0" smtClean="0">
                <a:solidFill>
                  <a:srgbClr val="FF0000"/>
                </a:solidFill>
              </a:rPr>
              <a:t>severity</a:t>
            </a:r>
            <a:r>
              <a:rPr lang="en-US" sz="3500" dirty="0" smtClean="0">
                <a:solidFill>
                  <a:schemeClr val="tx1"/>
                </a:solidFill>
              </a:rPr>
              <a:t> or because someone close draws attention to the problems.</a:t>
            </a:r>
          </a:p>
          <a:p>
            <a:pPr marL="514350" indent="-514350" algn="just">
              <a:buFont typeface="Wingdings" pitchFamily="2" charset="2"/>
              <a:buChar char="ü"/>
            </a:pPr>
            <a:r>
              <a:rPr lang="en-US" sz="3500" dirty="0">
                <a:solidFill>
                  <a:schemeClr val="tx1"/>
                </a:solidFill>
              </a:rPr>
              <a:t> </a:t>
            </a:r>
            <a:r>
              <a:rPr lang="en-US" sz="3500" dirty="0" smtClean="0">
                <a:solidFill>
                  <a:schemeClr val="tx1"/>
                </a:solidFill>
              </a:rPr>
              <a:t>    </a:t>
            </a:r>
            <a:r>
              <a:rPr lang="en-US" sz="3500" dirty="0" smtClean="0">
                <a:solidFill>
                  <a:srgbClr val="FF0000"/>
                </a:solidFill>
              </a:rPr>
              <a:t>Seek psychological assistance</a:t>
            </a:r>
            <a:r>
              <a:rPr lang="en-US" sz="3500" dirty="0" smtClean="0">
                <a:solidFill>
                  <a:schemeClr val="tx1"/>
                </a:solidFill>
              </a:rPr>
              <a:t> due to distress</a:t>
            </a:r>
          </a:p>
          <a:p>
            <a:pPr marL="514350" indent="-514350" algn="just">
              <a:buFont typeface="Wingdings" pitchFamily="2" charset="2"/>
              <a:buChar char="ü"/>
            </a:pPr>
            <a:r>
              <a:rPr lang="en-US" sz="3500" dirty="0">
                <a:solidFill>
                  <a:schemeClr val="tx1"/>
                </a:solidFill>
              </a:rPr>
              <a:t> </a:t>
            </a:r>
            <a:r>
              <a:rPr lang="en-US" sz="3500" dirty="0" smtClean="0">
                <a:solidFill>
                  <a:schemeClr val="tx1"/>
                </a:solidFill>
              </a:rPr>
              <a:t>   </a:t>
            </a:r>
            <a:r>
              <a:rPr lang="en-US" sz="3500" dirty="0" smtClean="0">
                <a:solidFill>
                  <a:srgbClr val="FF0000"/>
                </a:solidFill>
              </a:rPr>
              <a:t>Lack necessary competence </a:t>
            </a:r>
            <a:r>
              <a:rPr lang="en-US" sz="3500" dirty="0" smtClean="0">
                <a:solidFill>
                  <a:schemeClr val="tx1"/>
                </a:solidFill>
              </a:rPr>
              <a:t>and information to deal with them on their own.</a:t>
            </a:r>
            <a:endParaRPr lang="en-US" sz="35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PROCESS INVOLVED IN COUSELLING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85860"/>
            <a:ext cx="8643998" cy="528641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2</a:t>
            </a:r>
            <a:r>
              <a:rPr lang="en-US" dirty="0" smtClean="0">
                <a:solidFill>
                  <a:srgbClr val="FF0000"/>
                </a:solidFill>
              </a:rPr>
              <a:t>. DEVELOPMENT OF RELATIONSHIP</a:t>
            </a:r>
            <a:r>
              <a:rPr lang="en-US" dirty="0" smtClean="0"/>
              <a:t>: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This can be viewed as a </a:t>
            </a:r>
            <a:r>
              <a:rPr lang="en-US" dirty="0" smtClean="0">
                <a:solidFill>
                  <a:srgbClr val="FF0000"/>
                </a:solidFill>
              </a:rPr>
              <a:t>bridge</a:t>
            </a:r>
            <a:r>
              <a:rPr lang="en-US" dirty="0" smtClean="0"/>
              <a:t> connecting the </a:t>
            </a:r>
            <a:r>
              <a:rPr lang="en-US" dirty="0" err="1" smtClean="0"/>
              <a:t>counsellee’s</a:t>
            </a:r>
            <a:r>
              <a:rPr lang="en-US" dirty="0" smtClean="0"/>
              <a:t> personality with that of </a:t>
            </a:r>
            <a:r>
              <a:rPr lang="en-US" dirty="0" err="1" smtClean="0"/>
              <a:t>counsellor’s</a:t>
            </a:r>
            <a:r>
              <a:rPr lang="en-US" dirty="0" smtClean="0"/>
              <a:t> penetrating through the outer defenses.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It is characterized by </a:t>
            </a:r>
            <a:r>
              <a:rPr lang="en-US" dirty="0" smtClean="0">
                <a:solidFill>
                  <a:srgbClr val="FF0000"/>
                </a:solidFill>
              </a:rPr>
              <a:t>mutual liking, trust and respect.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err="1" smtClean="0"/>
              <a:t>Counsellor</a:t>
            </a:r>
            <a:r>
              <a:rPr lang="en-US" dirty="0" smtClean="0"/>
              <a:t> should </a:t>
            </a:r>
            <a:r>
              <a:rPr lang="en-US" dirty="0" smtClean="0">
                <a:solidFill>
                  <a:srgbClr val="FF0000"/>
                </a:solidFill>
              </a:rPr>
              <a:t>break the outer defense</a:t>
            </a:r>
            <a:r>
              <a:rPr lang="en-US" dirty="0" smtClean="0"/>
              <a:t> of the </a:t>
            </a:r>
            <a:r>
              <a:rPr lang="en-US" dirty="0" err="1" smtClean="0"/>
              <a:t>counsellee</a:t>
            </a:r>
            <a:r>
              <a:rPr lang="en-US" dirty="0" smtClean="0"/>
              <a:t> expressed as helpless attitude and pretend to gain sympathy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PROCESS INVOLVED IN COUSELLING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85860"/>
            <a:ext cx="8715436" cy="528641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3. </a:t>
            </a:r>
            <a:r>
              <a:rPr lang="en-US" dirty="0" smtClean="0">
                <a:solidFill>
                  <a:srgbClr val="FF0000"/>
                </a:solidFill>
              </a:rPr>
              <a:t>AID THE EXPRESSION OF FEELINGS</a:t>
            </a:r>
            <a:r>
              <a:rPr lang="en-US" dirty="0" smtClean="0"/>
              <a:t>:</a:t>
            </a:r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  It means the </a:t>
            </a:r>
            <a:r>
              <a:rPr lang="en-US" dirty="0" smtClean="0">
                <a:solidFill>
                  <a:srgbClr val="FF0000"/>
                </a:solidFill>
              </a:rPr>
              <a:t>ventilation of feelings </a:t>
            </a:r>
            <a:r>
              <a:rPr lang="en-US" dirty="0" smtClean="0"/>
              <a:t>by the client and experience a feel of relief .</a:t>
            </a:r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Helps in </a:t>
            </a:r>
            <a:r>
              <a:rPr lang="en-US" dirty="0" smtClean="0">
                <a:solidFill>
                  <a:srgbClr val="FF0000"/>
                </a:solidFill>
              </a:rPr>
              <a:t>clarifying his problems</a:t>
            </a:r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is of momentous </a:t>
            </a:r>
            <a:r>
              <a:rPr lang="en-US" dirty="0" smtClean="0">
                <a:solidFill>
                  <a:srgbClr val="FF0000"/>
                </a:solidFill>
              </a:rPr>
              <a:t>value</a:t>
            </a:r>
            <a:r>
              <a:rPr lang="en-US" dirty="0" smtClean="0"/>
              <a:t> in the </a:t>
            </a:r>
            <a:r>
              <a:rPr lang="en-US" dirty="0" err="1" smtClean="0"/>
              <a:t>counselling</a:t>
            </a:r>
            <a:r>
              <a:rPr lang="en-US" dirty="0" smtClean="0"/>
              <a:t> process.</a:t>
            </a:r>
          </a:p>
          <a:p>
            <a:pPr algn="just">
              <a:buNone/>
            </a:pPr>
            <a:r>
              <a:rPr lang="en-US" dirty="0" smtClean="0"/>
              <a:t>4. </a:t>
            </a:r>
            <a:r>
              <a:rPr lang="en-US" dirty="0" smtClean="0">
                <a:solidFill>
                  <a:srgbClr val="FF0000"/>
                </a:solidFill>
              </a:rPr>
              <a:t>EXPLORATION OF DEEPER FEELINGS</a:t>
            </a:r>
            <a:r>
              <a:rPr lang="en-US" dirty="0" smtClean="0"/>
              <a:t>:</a:t>
            </a:r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The </a:t>
            </a:r>
            <a:r>
              <a:rPr lang="en-US" dirty="0" err="1" smtClean="0"/>
              <a:t>counsellor</a:t>
            </a:r>
            <a:r>
              <a:rPr lang="en-US" dirty="0" smtClean="0"/>
              <a:t> must try to </a:t>
            </a:r>
            <a:r>
              <a:rPr lang="en-US" dirty="0" smtClean="0">
                <a:solidFill>
                  <a:srgbClr val="FF0000"/>
                </a:solidFill>
              </a:rPr>
              <a:t>explore the deeper feelings and conflicting situations</a:t>
            </a:r>
            <a:r>
              <a:rPr lang="en-US" dirty="0" smtClean="0"/>
              <a:t> which were not dealt have to be resolved and thus involves </a:t>
            </a:r>
            <a:r>
              <a:rPr lang="en-US" dirty="0" smtClean="0">
                <a:solidFill>
                  <a:srgbClr val="FF0000"/>
                </a:solidFill>
              </a:rPr>
              <a:t>analysis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PROCESS INVOLVED IN COUSELLING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14422"/>
            <a:ext cx="8643998" cy="528641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5. INTEGRATION PROCESS:</a:t>
            </a:r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Consist of working in </a:t>
            </a:r>
            <a:r>
              <a:rPr lang="en-US" dirty="0" smtClean="0">
                <a:solidFill>
                  <a:srgbClr val="FF0000"/>
                </a:solidFill>
              </a:rPr>
              <a:t>close harmony </a:t>
            </a:r>
            <a:r>
              <a:rPr lang="en-US" dirty="0" smtClean="0"/>
              <a:t>with the client with </a:t>
            </a:r>
            <a:r>
              <a:rPr lang="en-US" dirty="0" smtClean="0">
                <a:solidFill>
                  <a:srgbClr val="FF0000"/>
                </a:solidFill>
              </a:rPr>
              <a:t>due understanding </a:t>
            </a:r>
            <a:r>
              <a:rPr lang="en-US" dirty="0" smtClean="0"/>
              <a:t>regard and </a:t>
            </a:r>
            <a:r>
              <a:rPr lang="en-US" dirty="0" smtClean="0">
                <a:solidFill>
                  <a:srgbClr val="FF0000"/>
                </a:solidFill>
              </a:rPr>
              <a:t>synthesize for the client’s innermost feelings</a:t>
            </a:r>
            <a:r>
              <a:rPr lang="en-US" dirty="0" smtClean="0"/>
              <a:t>.</a:t>
            </a:r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counsellor</a:t>
            </a:r>
            <a:r>
              <a:rPr lang="en-US" dirty="0" smtClean="0"/>
              <a:t> is able to synthesize and </a:t>
            </a:r>
            <a:r>
              <a:rPr lang="en-US" dirty="0" smtClean="0">
                <a:solidFill>
                  <a:srgbClr val="FF0000"/>
                </a:solidFill>
              </a:rPr>
              <a:t>integrate </a:t>
            </a:r>
            <a:r>
              <a:rPr lang="en-US" dirty="0" err="1" smtClean="0">
                <a:solidFill>
                  <a:srgbClr val="FF0000"/>
                </a:solidFill>
              </a:rPr>
              <a:t>counsellee</a:t>
            </a:r>
            <a:r>
              <a:rPr lang="en-US" dirty="0" smtClean="0">
                <a:solidFill>
                  <a:srgbClr val="FF0000"/>
                </a:solidFill>
              </a:rPr>
              <a:t> potentialities, needs and aspiration and direct them towards appropriate goals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6. TIME PERSPECTIVE: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Counsellee</a:t>
            </a:r>
            <a:r>
              <a:rPr lang="en-US" dirty="0" smtClean="0"/>
              <a:t> is not able to see the present as </a:t>
            </a:r>
            <a:r>
              <a:rPr lang="en-US" dirty="0" smtClean="0">
                <a:solidFill>
                  <a:srgbClr val="FF0000"/>
                </a:solidFill>
              </a:rPr>
              <a:t>logically arising from the past or the present affect the future.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PROCESS INVOLVED IN COUSELLING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14422"/>
            <a:ext cx="8715436" cy="542928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7. </a:t>
            </a:r>
            <a:r>
              <a:rPr lang="en-US" dirty="0" smtClean="0">
                <a:solidFill>
                  <a:srgbClr val="FF0000"/>
                </a:solidFill>
              </a:rPr>
              <a:t>DEVELOPING THE AWARENESS OF COUNSELLEE</a:t>
            </a:r>
            <a:r>
              <a:rPr lang="en-US" dirty="0" smtClean="0"/>
              <a:t>:</a:t>
            </a:r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Help the client </a:t>
            </a:r>
            <a:r>
              <a:rPr lang="en-US" dirty="0" smtClean="0">
                <a:solidFill>
                  <a:srgbClr val="FF0000"/>
                </a:solidFill>
              </a:rPr>
              <a:t>gain insight into himself </a:t>
            </a:r>
            <a:r>
              <a:rPr lang="en-US" dirty="0" smtClean="0"/>
              <a:t>as well as insight in to the world around him.</a:t>
            </a:r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An </a:t>
            </a:r>
            <a:r>
              <a:rPr lang="en-US" dirty="0" smtClean="0">
                <a:solidFill>
                  <a:srgbClr val="FF0000"/>
                </a:solidFill>
              </a:rPr>
              <a:t>intellectual insight </a:t>
            </a:r>
            <a:r>
              <a:rPr lang="en-US" dirty="0" smtClean="0"/>
              <a:t>which means a rational understanding is essential.</a:t>
            </a:r>
          </a:p>
          <a:p>
            <a:pPr algn="just">
              <a:buNone/>
            </a:pPr>
            <a:r>
              <a:rPr lang="en-US" dirty="0" smtClean="0"/>
              <a:t>8. </a:t>
            </a:r>
            <a:r>
              <a:rPr lang="en-US" dirty="0" smtClean="0">
                <a:solidFill>
                  <a:srgbClr val="FF0000"/>
                </a:solidFill>
              </a:rPr>
              <a:t>ENABLE THE COUNSELLEE TO ADJUST TO REALITY AND TERMINATION</a:t>
            </a:r>
            <a:r>
              <a:rPr lang="en-US" dirty="0" smtClean="0"/>
              <a:t>:</a:t>
            </a:r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Encourage the </a:t>
            </a:r>
            <a:r>
              <a:rPr lang="en-US" dirty="0" smtClean="0">
                <a:solidFill>
                  <a:srgbClr val="FF0000"/>
                </a:solidFill>
              </a:rPr>
              <a:t>client to adapt himself to his surroundings and adjust himself to the world of realities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COUNSELLEE – COUNSELLOR RELATIONSHIP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00726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en-US" dirty="0" smtClean="0"/>
              <a:t>The success of </a:t>
            </a:r>
            <a:r>
              <a:rPr lang="en-US" dirty="0" err="1" smtClean="0"/>
              <a:t>counselling</a:t>
            </a:r>
            <a:r>
              <a:rPr lang="en-US" dirty="0" smtClean="0"/>
              <a:t> interview depends on the nature of the relationship between the </a:t>
            </a:r>
            <a:r>
              <a:rPr lang="en-US" dirty="0" err="1" smtClean="0"/>
              <a:t>counsellor</a:t>
            </a:r>
            <a:r>
              <a:rPr lang="en-US" dirty="0" smtClean="0"/>
              <a:t> and the </a:t>
            </a:r>
            <a:r>
              <a:rPr lang="en-US" dirty="0" err="1" smtClean="0"/>
              <a:t>counsellee</a:t>
            </a:r>
            <a:r>
              <a:rPr lang="en-US" dirty="0" smtClean="0"/>
              <a:t> , the latter’s readiness to communicate and his real desire to improve.</a:t>
            </a:r>
          </a:p>
          <a:p>
            <a:pPr algn="just">
              <a:buNone/>
            </a:pPr>
            <a:r>
              <a:rPr lang="en-US" dirty="0" smtClean="0"/>
              <a:t>Effective relationship is reflected through permissiveness, kindliness and warmth.</a:t>
            </a:r>
          </a:p>
          <a:p>
            <a:pPr algn="just">
              <a:buNone/>
            </a:pPr>
            <a:r>
              <a:rPr lang="en-US" dirty="0" smtClean="0"/>
              <a:t>This relationship helps in reaching therapeutic relationship and helps in </a:t>
            </a:r>
            <a:r>
              <a:rPr lang="en-US" dirty="0" err="1" smtClean="0"/>
              <a:t>counsellee’s</a:t>
            </a:r>
            <a:r>
              <a:rPr lang="en-US" dirty="0" smtClean="0"/>
              <a:t> problem, greater personal balance, more tolerance and better integration of his personality.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COUNSELLEE – COUNSELLOR RELATIONSHIP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00726"/>
          </a:xfrm>
        </p:spPr>
        <p:txBody>
          <a:bodyPr/>
          <a:lstStyle/>
          <a:p>
            <a:pPr algn="just">
              <a:buNone/>
            </a:pPr>
            <a:r>
              <a:rPr lang="en-US" dirty="0" err="1" smtClean="0"/>
              <a:t>Counselling</a:t>
            </a:r>
            <a:r>
              <a:rPr lang="en-US" dirty="0" smtClean="0"/>
              <a:t> relationship exhibit affection and social bonds.</a:t>
            </a:r>
          </a:p>
          <a:p>
            <a:pPr algn="just">
              <a:buNone/>
            </a:pPr>
            <a:r>
              <a:rPr lang="en-US" dirty="0" err="1" smtClean="0"/>
              <a:t>Counselling</a:t>
            </a:r>
            <a:r>
              <a:rPr lang="en-US" dirty="0" smtClean="0"/>
              <a:t> relationship is open and accepting where the </a:t>
            </a:r>
            <a:r>
              <a:rPr lang="en-US" dirty="0" err="1" smtClean="0"/>
              <a:t>counsellor</a:t>
            </a:r>
            <a:r>
              <a:rPr lang="en-US" dirty="0" smtClean="0"/>
              <a:t> accepts everything the </a:t>
            </a:r>
            <a:r>
              <a:rPr lang="en-US" dirty="0" err="1" smtClean="0"/>
              <a:t>counsellee</a:t>
            </a:r>
            <a:r>
              <a:rPr lang="en-US" dirty="0" smtClean="0"/>
              <a:t> says as an experience that can occur in human beings without taking responsibility it or without evaluating it.</a:t>
            </a:r>
          </a:p>
          <a:p>
            <a:pPr algn="just">
              <a:buNone/>
            </a:pPr>
            <a:r>
              <a:rPr lang="en-US" dirty="0" err="1" smtClean="0"/>
              <a:t>Counsellor</a:t>
            </a:r>
            <a:r>
              <a:rPr lang="en-US" dirty="0" smtClean="0"/>
              <a:t> extends unconditional acceptance of the client.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FACTORS INFLUENCING COUNSELLEE – COUNSELLOR RELATIONSHIP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2164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Reflection of feeling</a:t>
            </a:r>
          </a:p>
          <a:p>
            <a:pPr>
              <a:buNone/>
            </a:pPr>
            <a:r>
              <a:rPr lang="en-US" dirty="0" smtClean="0"/>
              <a:t>       Sharing of experience</a:t>
            </a:r>
          </a:p>
          <a:p>
            <a:pPr>
              <a:buNone/>
            </a:pPr>
            <a:r>
              <a:rPr lang="en-US" dirty="0" smtClean="0"/>
              <a:t>      Stereotype expression</a:t>
            </a:r>
          </a:p>
          <a:p>
            <a:pPr>
              <a:buNone/>
            </a:pPr>
            <a:r>
              <a:rPr lang="en-US" dirty="0" smtClean="0"/>
              <a:t>     Timing</a:t>
            </a:r>
          </a:p>
          <a:p>
            <a:pPr>
              <a:buNone/>
            </a:pPr>
            <a:r>
              <a:rPr lang="en-US" dirty="0" smtClean="0"/>
              <a:t>     Selection of feelings</a:t>
            </a:r>
          </a:p>
          <a:p>
            <a:pPr>
              <a:buNone/>
            </a:pPr>
            <a:r>
              <a:rPr lang="en-US" dirty="0" smtClean="0"/>
              <a:t>     Content</a:t>
            </a:r>
          </a:p>
          <a:p>
            <a:pPr>
              <a:buNone/>
            </a:pPr>
            <a:r>
              <a:rPr lang="en-US" dirty="0" smtClean="0"/>
              <a:t>     Depth </a:t>
            </a:r>
          </a:p>
          <a:p>
            <a:pPr>
              <a:buNone/>
            </a:pPr>
            <a:r>
              <a:rPr lang="en-US" dirty="0" smtClean="0"/>
              <a:t>     Meaning</a:t>
            </a:r>
          </a:p>
          <a:p>
            <a:pPr>
              <a:buNone/>
            </a:pPr>
            <a:r>
              <a:rPr lang="en-US" dirty="0" smtClean="0"/>
              <a:t>    Language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684</Words>
  <Application>Microsoft Office PowerPoint</Application>
  <PresentationFormat>On-screen Show (4:3)</PresentationFormat>
  <Paragraphs>64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Process of Counselling   Dr.N.Antony Prakash Assistant Professor  Department of Social Work JMC, Trichy-20</vt:lpstr>
      <vt:lpstr>PROCESS INVOLVED IN COUSELLING</vt:lpstr>
      <vt:lpstr>PROCESS INVOLVED IN COUSELLING</vt:lpstr>
      <vt:lpstr>PROCESS INVOLVED IN COUSELLING</vt:lpstr>
      <vt:lpstr>PROCESS INVOLVED IN COUSELLING</vt:lpstr>
      <vt:lpstr>PROCESS INVOLVED IN COUSELLING</vt:lpstr>
      <vt:lpstr>COUNSELLEE – COUNSELLOR RELATIONSHIP</vt:lpstr>
      <vt:lpstr>COUNSELLEE – COUNSELLOR RELATIONSHIP</vt:lpstr>
      <vt:lpstr>FACTORS INFLUENCING COUNSELLEE – COUNSELLOR RELATIONSHIP</vt:lpstr>
      <vt:lpstr>FACTORS INFLUENCING COUNSELLEE – COUNSELLOR RELATIONSHIP</vt:lpstr>
      <vt:lpstr>INTERVIEW TECHNIQUES IN COUNSELLING</vt:lpstr>
      <vt:lpstr>INTERVIEW TECHNIQUES IN COUNSELLING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Elcot</dc:creator>
  <cp:lastModifiedBy>Staff</cp:lastModifiedBy>
  <cp:revision>20</cp:revision>
  <dcterms:created xsi:type="dcterms:W3CDTF">2013-12-29T23:18:25Z</dcterms:created>
  <dcterms:modified xsi:type="dcterms:W3CDTF">2023-04-14T15:59:54Z</dcterms:modified>
</cp:coreProperties>
</file>