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9" r:id="rId12"/>
    <p:sldId id="270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5" r:id="rId25"/>
    <p:sldId id="286" r:id="rId26"/>
    <p:sldId id="287" r:id="rId27"/>
    <p:sldId id="288" r:id="rId28"/>
    <p:sldId id="289" r:id="rId29"/>
    <p:sldId id="290" r:id="rId30"/>
    <p:sldId id="29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426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561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789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67" y="0"/>
            <a:ext cx="10924117" cy="1255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263651"/>
            <a:ext cx="5350933" cy="4832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5333" y="1263651"/>
            <a:ext cx="5353050" cy="4832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CA" smtClean="0">
                <a:solidFill>
                  <a:srgbClr val="000066"/>
                </a:solidFill>
              </a:rPr>
              <a:t>OverviewOverview</a:t>
            </a:r>
            <a:endParaRPr lang="en-CA">
              <a:solidFill>
                <a:srgbClr val="0000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848D8A7-9AF7-4495-ADA0-4861E52F8C3F}" type="slidenum">
              <a:rPr lang="en-CA" smtClean="0">
                <a:solidFill>
                  <a:srgbClr val="000066"/>
                </a:solidFill>
              </a:rPr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658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67" y="0"/>
            <a:ext cx="10924117" cy="1255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263651"/>
            <a:ext cx="5350933" cy="4832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5333" y="1263652"/>
            <a:ext cx="5353050" cy="2339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5333" y="3756027"/>
            <a:ext cx="5353050" cy="2339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CA" smtClean="0">
                <a:solidFill>
                  <a:srgbClr val="000066"/>
                </a:solidFill>
              </a:rPr>
              <a:t>OverviewOverview</a:t>
            </a:r>
            <a:endParaRPr lang="en-CA">
              <a:solidFill>
                <a:srgbClr val="0000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8EEE57A-5FAA-424F-9614-CC3D55D91D9F}" type="slidenum">
              <a:rPr lang="en-CA" smtClean="0">
                <a:solidFill>
                  <a:srgbClr val="000066"/>
                </a:solidFill>
              </a:rPr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13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095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759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043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23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530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493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685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1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97651-08DA-4C6A-956B-C493D7CFA7E4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FF00B-9666-40C6-9F3F-543228BA96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3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445" y="1122363"/>
            <a:ext cx="11227241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Basic Probability Distributions in 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R Programming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33CC"/>
                </a:solidFill>
              </a:rPr>
              <a:t>By </a:t>
            </a:r>
          </a:p>
          <a:p>
            <a:r>
              <a:rPr lang="en-US" dirty="0" smtClean="0">
                <a:solidFill>
                  <a:srgbClr val="3333CC"/>
                </a:solidFill>
              </a:rPr>
              <a:t>Dr. Mohamed </a:t>
            </a:r>
            <a:r>
              <a:rPr lang="en-US" dirty="0" err="1" smtClean="0">
                <a:solidFill>
                  <a:srgbClr val="3333CC"/>
                </a:solidFill>
              </a:rPr>
              <a:t>Surputheen</a:t>
            </a:r>
            <a:endParaRPr lang="en-IN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95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422031"/>
            <a:ext cx="4689231" cy="56739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a university 45% of the students are female. A random sample of </a:t>
            </a:r>
            <a:r>
              <a:rPr lang="en-US" dirty="0" smtClean="0"/>
              <a:t>10 </a:t>
            </a:r>
            <a:r>
              <a:rPr lang="en-US" dirty="0"/>
              <a:t>students are selected</a:t>
            </a:r>
            <a:r>
              <a:rPr lang="en-US" dirty="0" smtClean="0"/>
              <a:t>. What </a:t>
            </a:r>
            <a:r>
              <a:rPr lang="en-US" dirty="0"/>
              <a:t>is the probability that 2 or less female students are selected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Answer: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pbinom(</a:t>
            </a:r>
            <a:r>
              <a:rPr lang="en-US" sz="2800" dirty="0" err="1">
                <a:solidFill>
                  <a:srgbClr val="C00000"/>
                </a:solidFill>
              </a:rPr>
              <a:t>q,size,prob</a:t>
            </a:r>
            <a:r>
              <a:rPr lang="en-US" sz="2800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dirty="0" err="1" smtClean="0"/>
              <a:t>pbinom</a:t>
            </a:r>
            <a:r>
              <a:rPr lang="en-IN" dirty="0" smtClean="0"/>
              <a:t>(2,10,0.45)</a:t>
            </a:r>
          </a:p>
          <a:p>
            <a:pPr marL="0" indent="0">
              <a:buNone/>
            </a:pPr>
            <a:r>
              <a:rPr lang="en-IN" dirty="0"/>
              <a:t>[1] 0.09955965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000" y="890838"/>
            <a:ext cx="6480000" cy="216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727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16" y="0"/>
            <a:ext cx="10925256" cy="758092"/>
          </a:xfrm>
        </p:spPr>
        <p:txBody>
          <a:bodyPr/>
          <a:lstStyle/>
          <a:p>
            <a:r>
              <a:rPr lang="en-IN" sz="2400" dirty="0">
                <a:solidFill>
                  <a:srgbClr val="C00000"/>
                </a:solidFill>
              </a:rPr>
              <a:t>Binomial Distribution Quantiles using </a:t>
            </a:r>
            <a:r>
              <a:rPr lang="en-IN" sz="2400" dirty="0" err="1">
                <a:solidFill>
                  <a:srgbClr val="C00000"/>
                </a:solidFill>
              </a:rPr>
              <a:t>qbinom</a:t>
            </a:r>
            <a:r>
              <a:rPr lang="en-IN" sz="2400" dirty="0">
                <a:solidFill>
                  <a:srgbClr val="C00000"/>
                </a:solidFill>
              </a:rPr>
              <a:t>() in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58092"/>
            <a:ext cx="11212472" cy="5994399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err="1">
                <a:solidFill>
                  <a:srgbClr val="C00000"/>
                </a:solidFill>
              </a:rPr>
              <a:t>qbinom</a:t>
            </a:r>
            <a:r>
              <a:rPr lang="en-US" sz="1800" b="1" dirty="0">
                <a:solidFill>
                  <a:srgbClr val="C00000"/>
                </a:solidFill>
              </a:rPr>
              <a:t> is the R function that calculates the </a:t>
            </a:r>
            <a:r>
              <a:rPr lang="en-US" sz="1800" b="1" dirty="0" smtClean="0">
                <a:solidFill>
                  <a:srgbClr val="C00000"/>
                </a:solidFill>
              </a:rPr>
              <a:t> inverse CDF (or </a:t>
            </a:r>
            <a:r>
              <a:rPr lang="en-US" sz="1800" b="1" dirty="0" err="1" smtClean="0">
                <a:solidFill>
                  <a:srgbClr val="C00000"/>
                </a:solidFill>
              </a:rPr>
              <a:t>quqntiles</a:t>
            </a:r>
            <a:r>
              <a:rPr lang="en-US" sz="1800" b="1" dirty="0" smtClean="0">
                <a:solidFill>
                  <a:srgbClr val="C00000"/>
                </a:solidFill>
              </a:rPr>
              <a:t>) of </a:t>
            </a:r>
            <a:r>
              <a:rPr lang="en-US" sz="1800" b="1" dirty="0">
                <a:solidFill>
                  <a:srgbClr val="C00000"/>
                </a:solidFill>
              </a:rPr>
              <a:t>the binomial distribution.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W.k.t, This </a:t>
            </a:r>
            <a:r>
              <a:rPr lang="en-US" sz="1800" b="1" dirty="0">
                <a:solidFill>
                  <a:srgbClr val="C00000"/>
                </a:solidFill>
              </a:rPr>
              <a:t>function takes the probability value and gives a number whose cumulative value matches the probability value.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syntax to compute the </a:t>
            </a:r>
            <a:r>
              <a:rPr lang="en-US" sz="1800" dirty="0" smtClean="0"/>
              <a:t>inverse CDF or quantiles </a:t>
            </a:r>
            <a:r>
              <a:rPr lang="en-US" sz="1800" dirty="0"/>
              <a:t>of binomial distribution using R is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C00000"/>
                </a:solidFill>
              </a:rPr>
              <a:t>qbinom</a:t>
            </a:r>
            <a:r>
              <a:rPr lang="en-US" sz="1800" b="1" dirty="0" smtClean="0">
                <a:solidFill>
                  <a:srgbClr val="C00000"/>
                </a:solidFill>
              </a:rPr>
              <a:t>(</a:t>
            </a:r>
            <a:r>
              <a:rPr lang="en-US" sz="1800" b="1" dirty="0" err="1" smtClean="0">
                <a:solidFill>
                  <a:srgbClr val="C00000"/>
                </a:solidFill>
              </a:rPr>
              <a:t>p,size,prob</a:t>
            </a:r>
            <a:r>
              <a:rPr lang="en-US" sz="1800" b="1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800" dirty="0" smtClean="0"/>
              <a:t>where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</a:t>
            </a:r>
            <a:r>
              <a:rPr lang="en-US" sz="1800" dirty="0"/>
              <a:t>p : the value(s) of the probabilities,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    size : the number of trials, 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    </a:t>
            </a:r>
            <a:r>
              <a:rPr lang="en-US" sz="1800" dirty="0" err="1"/>
              <a:t>prob</a:t>
            </a:r>
            <a:r>
              <a:rPr lang="en-US" sz="1800" dirty="0"/>
              <a:t> : the probability of success (</a:t>
            </a:r>
            <a:r>
              <a:rPr lang="en-US" sz="1800" dirty="0" err="1"/>
              <a:t>prob</a:t>
            </a:r>
            <a:r>
              <a:rPr lang="en-US" sz="1800" dirty="0"/>
              <a:t>).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function </a:t>
            </a:r>
            <a:r>
              <a:rPr lang="en-US" sz="1800" dirty="0" err="1"/>
              <a:t>qbinom</a:t>
            </a:r>
            <a:r>
              <a:rPr lang="en-US" sz="1800" dirty="0"/>
              <a:t>(</a:t>
            </a:r>
            <a:r>
              <a:rPr lang="en-US" sz="1800" dirty="0" err="1"/>
              <a:t>p,size,prob</a:t>
            </a:r>
            <a:r>
              <a:rPr lang="en-US" sz="1800" dirty="0"/>
              <a:t>) gives </a:t>
            </a:r>
            <a:r>
              <a:rPr lang="en-US" sz="1800" dirty="0" smtClean="0"/>
              <a:t>the Inverse CDF of </a:t>
            </a:r>
            <a:r>
              <a:rPr lang="en-US" sz="1800" dirty="0"/>
              <a:t>Binomial distribution for given value of p, size and prob.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Note: </a:t>
            </a:r>
            <a:r>
              <a:rPr lang="en-US" sz="1800" b="1" dirty="0" err="1" smtClean="0">
                <a:solidFill>
                  <a:srgbClr val="C00000"/>
                </a:solidFill>
              </a:rPr>
              <a:t>qbinom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is the inverse of the pbinom function</a:t>
            </a:r>
            <a:r>
              <a:rPr lang="en-US" sz="1800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</a:rPr>
              <a:t> pbinom </a:t>
            </a:r>
            <a:r>
              <a:rPr lang="en-US" sz="1800" b="1" dirty="0"/>
              <a:t>calculates the cumulative probability distribution function (CDF) of a binomial random variable</a:t>
            </a:r>
            <a:r>
              <a:rPr lang="en-US" sz="1800" b="1" dirty="0">
                <a:solidFill>
                  <a:srgbClr val="C00000"/>
                </a:solidFill>
              </a:rPr>
              <a:t>, while </a:t>
            </a:r>
            <a:r>
              <a:rPr lang="en-US" sz="1800" b="1" dirty="0" err="1">
                <a:solidFill>
                  <a:srgbClr val="C00000"/>
                </a:solidFill>
              </a:rPr>
              <a:t>qbinom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/>
              <a:t>calculates the inverse CDF or the quantile function of the binomial distribution.</a:t>
            </a:r>
            <a:endParaRPr lang="en-IN" sz="1800" b="1" dirty="0"/>
          </a:p>
        </p:txBody>
      </p:sp>
      <p:sp>
        <p:nvSpPr>
          <p:cNvPr id="4" name="Rectangle 3"/>
          <p:cNvSpPr/>
          <p:nvPr/>
        </p:nvSpPr>
        <p:spPr>
          <a:xfrm>
            <a:off x="5791200" y="268849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6600FF"/>
                </a:solidFill>
              </a:rPr>
              <a:t>Diff between CDF and invers CDF </a:t>
            </a:r>
          </a:p>
          <a:p>
            <a:r>
              <a:rPr lang="en-US" sz="1600" dirty="0" smtClean="0"/>
              <a:t>The </a:t>
            </a:r>
            <a:r>
              <a:rPr lang="en-US" sz="1600" dirty="0"/>
              <a:t>CDF represents the probability that a random variable takes on a value less than or equal to a given value. The inverse CDF, on the other hand, does the opposite. </a:t>
            </a:r>
            <a:r>
              <a:rPr lang="en-US" sz="1600" dirty="0">
                <a:solidFill>
                  <a:srgbClr val="C00000"/>
                </a:solidFill>
              </a:rPr>
              <a:t>It takes a probability as input and returns the value of the random variable that corresponds to that probability.</a:t>
            </a:r>
            <a:endParaRPr lang="en-IN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6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664308"/>
            <a:ext cx="11415672" cy="60647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Example  problem </a:t>
            </a:r>
            <a:r>
              <a:rPr lang="en-US" sz="2000" dirty="0"/>
              <a:t>that demonstrates the relationship between </a:t>
            </a:r>
            <a:r>
              <a:rPr lang="en-US" sz="2000" dirty="0">
                <a:solidFill>
                  <a:srgbClr val="C00000"/>
                </a:solidFill>
              </a:rPr>
              <a:t>pbinom and </a:t>
            </a:r>
            <a:r>
              <a:rPr lang="en-US" sz="2000" dirty="0" err="1">
                <a:solidFill>
                  <a:srgbClr val="C00000"/>
                </a:solidFill>
              </a:rPr>
              <a:t>qbinom</a:t>
            </a:r>
            <a:r>
              <a:rPr lang="en-US" sz="2000" dirty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/>
              <a:t>Suppose we flip a fair coin 10 times. What is the probability of getting 3 or fewer heads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r>
              <a:rPr lang="en-US" sz="2000" dirty="0" smtClean="0"/>
              <a:t>To </a:t>
            </a:r>
            <a:r>
              <a:rPr lang="en-US" sz="2000" dirty="0"/>
              <a:t>solve this problem using pbinom, we can set n = 10 and p = 0.5 (since the coin is fair) and use the following code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sv-SE" sz="2000" dirty="0"/>
              <a:t>&gt; pbinom(3, 10, 0.5)</a:t>
            </a:r>
          </a:p>
          <a:p>
            <a:pPr marL="0" indent="0">
              <a:buNone/>
            </a:pPr>
            <a:r>
              <a:rPr lang="sv-SE" sz="2000" dirty="0"/>
              <a:t>[1] </a:t>
            </a:r>
            <a:r>
              <a:rPr lang="sv-SE" sz="2000" dirty="0" smtClean="0"/>
              <a:t>0.171875</a:t>
            </a:r>
          </a:p>
          <a:p>
            <a:pPr marL="0" indent="0">
              <a:buNone/>
            </a:pPr>
            <a:r>
              <a:rPr lang="en-US" sz="2000" dirty="0" smtClean="0"/>
              <a:t>This </a:t>
            </a:r>
            <a:r>
              <a:rPr lang="en-US" sz="2000" dirty="0"/>
              <a:t>returns a probability of approximately 0.1719, meaning there is a 17.19% chance of getting 3 or fewer heads in 10 coin flips.</a:t>
            </a:r>
            <a:endParaRPr lang="sv-SE" sz="2000" dirty="0"/>
          </a:p>
          <a:p>
            <a:pPr marL="0" indent="0">
              <a:buNone/>
            </a:pPr>
            <a:r>
              <a:rPr lang="en-US" sz="2000" dirty="0"/>
              <a:t>To solve this problem using </a:t>
            </a:r>
            <a:r>
              <a:rPr lang="en-US" sz="2000" dirty="0" err="1"/>
              <a:t>qbinom</a:t>
            </a:r>
            <a:r>
              <a:rPr lang="en-US" sz="2000" dirty="0"/>
              <a:t>, we can again set n = 10 and p = 0.5 and use the following code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sv-SE" sz="2000" dirty="0"/>
              <a:t>&gt; qbinom( 0.171875, 10, 0.5</a:t>
            </a:r>
            <a:r>
              <a:rPr lang="sv-SE" sz="2000" dirty="0" smtClean="0"/>
              <a:t>) # </a:t>
            </a:r>
            <a:r>
              <a:rPr lang="en-US" sz="2000" dirty="0">
                <a:solidFill>
                  <a:srgbClr val="C00000"/>
                </a:solidFill>
              </a:rPr>
              <a:t>This function takes the probability value and gives a number whose cumulative value matches the probability value.</a:t>
            </a:r>
            <a:endParaRPr lang="sv-SE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v-SE" sz="2000" dirty="0"/>
              <a:t>[1] </a:t>
            </a:r>
            <a:r>
              <a:rPr lang="sv-SE" sz="2000" dirty="0" smtClean="0"/>
              <a:t>3</a:t>
            </a:r>
          </a:p>
          <a:p>
            <a:pPr marL="0" indent="0">
              <a:buNone/>
            </a:pPr>
            <a:r>
              <a:rPr lang="en-US" sz="2000" dirty="0"/>
              <a:t>This returns a value of 3, which confirms that the probability of getting 3 or fewer heads is approximately 0.1719. Here, we used </a:t>
            </a:r>
            <a:r>
              <a:rPr lang="en-US" sz="2000" dirty="0" err="1"/>
              <a:t>qbinom</a:t>
            </a:r>
            <a:r>
              <a:rPr lang="en-US" sz="2000" dirty="0"/>
              <a:t> to find the value of k such that P(X ≤ k) = 0.1719. </a:t>
            </a:r>
            <a:endParaRPr lang="sv-SE" sz="2000" dirty="0"/>
          </a:p>
          <a:p>
            <a:pPr marL="0" indent="0">
              <a:buNone/>
            </a:pPr>
            <a:endParaRPr lang="en-IN" sz="20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344246" y="3141785"/>
            <a:ext cx="429846" cy="1719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51728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16" y="226646"/>
            <a:ext cx="10925256" cy="781539"/>
          </a:xfrm>
        </p:spPr>
        <p:txBody>
          <a:bodyPr/>
          <a:lstStyle/>
          <a:p>
            <a:r>
              <a:rPr lang="en-US" sz="2400" b="1" dirty="0">
                <a:solidFill>
                  <a:srgbClr val="C00000"/>
                </a:solidFill>
              </a:rPr>
              <a:t>Simulating Binomial random variable using </a:t>
            </a:r>
            <a:r>
              <a:rPr lang="en-US" sz="2400" b="1" dirty="0" err="1">
                <a:solidFill>
                  <a:srgbClr val="C00000"/>
                </a:solidFill>
              </a:rPr>
              <a:t>rbinom</a:t>
            </a:r>
            <a:r>
              <a:rPr lang="en-US" sz="2400" b="1" dirty="0">
                <a:solidFill>
                  <a:srgbClr val="C00000"/>
                </a:solidFill>
              </a:rPr>
              <a:t>() function in </a:t>
            </a:r>
            <a:r>
              <a:rPr lang="en-US" sz="2400" b="1" dirty="0" smtClean="0">
                <a:solidFill>
                  <a:srgbClr val="C00000"/>
                </a:solidFill>
              </a:rPr>
              <a:t>R</a:t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526" y="1263385"/>
            <a:ext cx="10907346" cy="540313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general R function to generate random numbers from Binomial distribution is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rbinom</a:t>
            </a:r>
            <a:r>
              <a:rPr lang="en-US" sz="2000" dirty="0" smtClean="0">
                <a:solidFill>
                  <a:srgbClr val="C00000"/>
                </a:solidFill>
              </a:rPr>
              <a:t>(</a:t>
            </a:r>
            <a:r>
              <a:rPr lang="en-US" sz="2000" dirty="0" err="1" smtClean="0">
                <a:solidFill>
                  <a:srgbClr val="C00000"/>
                </a:solidFill>
              </a:rPr>
              <a:t>n,size,prob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where,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n is the sample size,</a:t>
            </a:r>
          </a:p>
          <a:p>
            <a:pPr marL="0" indent="0">
              <a:buNone/>
            </a:pPr>
            <a:r>
              <a:rPr lang="en-US" sz="2000" dirty="0"/>
              <a:t>    size is the number of trials, and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prob</a:t>
            </a:r>
            <a:r>
              <a:rPr lang="en-US" sz="2000" dirty="0"/>
              <a:t> is the </a:t>
            </a:r>
            <a:r>
              <a:rPr lang="en-US" sz="2000" dirty="0" err="1"/>
              <a:t>the</a:t>
            </a:r>
            <a:r>
              <a:rPr lang="en-US" sz="2000" dirty="0"/>
              <a:t> probability of success in binomial distribution.</a:t>
            </a:r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function </a:t>
            </a:r>
            <a:r>
              <a:rPr lang="en-US" sz="2000" dirty="0" err="1"/>
              <a:t>rbinom</a:t>
            </a:r>
            <a:r>
              <a:rPr lang="en-US" sz="2000" dirty="0"/>
              <a:t>(</a:t>
            </a:r>
            <a:r>
              <a:rPr lang="en-US" sz="2000" dirty="0" err="1"/>
              <a:t>n,size,prob</a:t>
            </a:r>
            <a:r>
              <a:rPr lang="en-US" sz="2000" dirty="0"/>
              <a:t>) generates n random numbers from Binomial distribution with the number of trials size and the probability of success prob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Example: Generate </a:t>
            </a:r>
            <a:r>
              <a:rPr lang="en-US" sz="2000" dirty="0"/>
              <a:t>8 random values from a sample of 150 with probability of 0.4. 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rgbClr val="C00000"/>
                </a:solidFill>
              </a:rPr>
              <a:t>&gt; </a:t>
            </a:r>
            <a:r>
              <a:rPr lang="sv-SE" sz="2000" dirty="0">
                <a:solidFill>
                  <a:srgbClr val="C00000"/>
                </a:solidFill>
              </a:rPr>
              <a:t>x &lt;- rbinom(8,150,.4) </a:t>
            </a:r>
          </a:p>
          <a:p>
            <a:pPr marL="0" indent="0">
              <a:buNone/>
            </a:pPr>
            <a:r>
              <a:rPr lang="sv-SE" sz="2000" dirty="0"/>
              <a:t>&gt; x</a:t>
            </a:r>
          </a:p>
          <a:p>
            <a:pPr marL="0" indent="0">
              <a:buNone/>
            </a:pPr>
            <a:r>
              <a:rPr lang="sv-SE" sz="2000" dirty="0"/>
              <a:t>[1] 61 51 54 54 56 62 62 48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8321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Poisson </a:t>
            </a:r>
            <a:r>
              <a:rPr lang="en-IN" b="1" dirty="0" smtClean="0">
                <a:solidFill>
                  <a:srgbClr val="C00000"/>
                </a:solidFill>
              </a:rPr>
              <a:t>Distribution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buClr>
                <a:schemeClr val="accent3"/>
              </a:buClr>
              <a:buSzPct val="95000"/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Poisson distribution is a probability distribution that describes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of a certain number of events occurring within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fixed time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space interval, given the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rate of </a:t>
            </a:r>
            <a:r>
              <a:rPr lang="en-US" sz="24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occurrence(</a:t>
            </a:r>
            <a:r>
              <a:rPr kumimoji="1" lang="en-US" altLang="en-US" sz="2400" b="1" dirty="0" smtClean="0">
                <a:solidFill>
                  <a:srgbClr val="C00000"/>
                </a:solidFill>
                <a:ea typeface="+mn-ea"/>
                <a:cs typeface="+mn-cs"/>
                <a:sym typeface="Symbol" panose="05050102010706020507" pitchFamily="18" charset="2"/>
              </a:rPr>
              <a:t>)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kern="1200" dirty="0" smtClean="0">
                <a:solidFill>
                  <a:prstClr val="black"/>
                </a:solidFill>
                <a:latin typeface="Calibri"/>
              </a:rPr>
              <a:t>The </a:t>
            </a:r>
            <a:r>
              <a:rPr lang="en-US" sz="1800" kern="1200" dirty="0">
                <a:solidFill>
                  <a:prstClr val="black"/>
                </a:solidFill>
                <a:latin typeface="Calibri"/>
              </a:rPr>
              <a:t>Poisson distribution models the probability of a certain number of events occurring in a </a:t>
            </a:r>
            <a:r>
              <a:rPr lang="en-US" sz="1800" kern="1200" dirty="0">
                <a:solidFill>
                  <a:srgbClr val="C00000"/>
                </a:solidFill>
                <a:latin typeface="Calibri"/>
              </a:rPr>
              <a:t>fixed interval of time, given the average </a:t>
            </a:r>
            <a:r>
              <a:rPr lang="en-US" sz="1800" kern="1200" dirty="0">
                <a:solidFill>
                  <a:prstClr val="black"/>
                </a:solidFill>
                <a:latin typeface="Calibri"/>
              </a:rPr>
              <a:t>rate at which the events occur.</a:t>
            </a:r>
            <a:endParaRPr lang="en-GB" sz="1800" kern="1200" dirty="0">
              <a:solidFill>
                <a:prstClr val="black"/>
              </a:solidFill>
              <a:latin typeface="Calibri"/>
            </a:endParaRPr>
          </a:p>
          <a:p>
            <a:pPr marL="0" lvl="1" indent="0" algn="just">
              <a:buClr>
                <a:schemeClr val="accent3"/>
              </a:buClr>
              <a:buSzPct val="95000"/>
              <a:buNone/>
            </a:pPr>
            <a:endParaRPr lang="en-US" sz="2400" dirty="0" smtClean="0">
              <a:solidFill>
                <a:srgbClr val="3333CC"/>
              </a:solidFill>
            </a:endParaRPr>
          </a:p>
          <a:p>
            <a:pPr marL="0" lvl="1" indent="0" algn="just">
              <a:buClr>
                <a:schemeClr val="accent3"/>
              </a:buClr>
              <a:buSzPct val="95000"/>
              <a:buNone/>
            </a:pPr>
            <a:r>
              <a:rPr lang="en-US" sz="2400" dirty="0" smtClean="0">
                <a:solidFill>
                  <a:srgbClr val="3333CC"/>
                </a:solidFill>
              </a:rPr>
              <a:t>The </a:t>
            </a:r>
            <a:r>
              <a:rPr lang="en-US" sz="2400" dirty="0">
                <a:solidFill>
                  <a:srgbClr val="3333CC"/>
                </a:solidFill>
              </a:rPr>
              <a:t>binomial distribution models the probability of a fixed number of successes in a</a:t>
            </a:r>
            <a:r>
              <a:rPr 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fixed number of independent trials</a:t>
            </a:r>
            <a:r>
              <a:rPr 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400" dirty="0">
                <a:solidFill>
                  <a:srgbClr val="3333CC"/>
                </a:solidFill>
              </a:rPr>
              <a:t>while the Poisson distribution models the probability of a fixed number of occurrences in a </a:t>
            </a:r>
            <a:r>
              <a:rPr lang="en-US" sz="2400" b="1" dirty="0">
                <a:solidFill>
                  <a:srgbClr val="C00000"/>
                </a:solidFill>
              </a:rPr>
              <a:t>fixed time or space interval</a:t>
            </a:r>
            <a:r>
              <a:rPr 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29133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526" y="523702"/>
            <a:ext cx="10907346" cy="5572298"/>
          </a:xfrm>
        </p:spPr>
        <p:txBody>
          <a:bodyPr/>
          <a:lstStyle/>
          <a:p>
            <a:r>
              <a:rPr lang="en-US" dirty="0"/>
              <a:t>In 1837 French mathematician Simeon Dennis Poisson derived the distribution as a limiting case of Binomial distribution. It is called after his name as Poisson distribution. </a:t>
            </a:r>
          </a:p>
          <a:p>
            <a:r>
              <a:rPr lang="en-IN" b="1" dirty="0"/>
              <a:t>Conditions: </a:t>
            </a:r>
            <a:endParaRPr lang="en-IN" dirty="0"/>
          </a:p>
          <a:p>
            <a:r>
              <a:rPr lang="en-US" dirty="0"/>
              <a:t>(i) The number of trails ‘</a:t>
            </a:r>
            <a:r>
              <a:rPr lang="en-US" i="1" dirty="0"/>
              <a:t>n’ </a:t>
            </a:r>
            <a:r>
              <a:rPr lang="en-US" dirty="0"/>
              <a:t>is indefinitely large i.e., </a:t>
            </a:r>
            <a:r>
              <a:rPr lang="en-US" i="1" dirty="0" smtClean="0"/>
              <a:t>n</a:t>
            </a:r>
            <a:r>
              <a:rPr lang="en-US" dirty="0" smtClean="0"/>
              <a:t>→∞ </a:t>
            </a:r>
            <a:endParaRPr lang="en-US" dirty="0"/>
          </a:p>
          <a:p>
            <a:r>
              <a:rPr lang="en-US" dirty="0"/>
              <a:t>(ii) The probability of a success ‘</a:t>
            </a:r>
            <a:r>
              <a:rPr lang="en-US" i="1" dirty="0"/>
              <a:t>p</a:t>
            </a:r>
            <a:r>
              <a:rPr lang="en-US" dirty="0"/>
              <a:t>’ for each trial is very small i.e., </a:t>
            </a:r>
            <a:r>
              <a:rPr lang="en-US" i="1" dirty="0" smtClean="0"/>
              <a:t>p</a:t>
            </a:r>
            <a:r>
              <a:rPr lang="en-US" dirty="0"/>
              <a:t>→0 </a:t>
            </a:r>
          </a:p>
          <a:p>
            <a:r>
              <a:rPr lang="en-IN" i="1" dirty="0"/>
              <a:t>(iii) np</a:t>
            </a:r>
            <a:r>
              <a:rPr lang="en-IN" dirty="0"/>
              <a:t>= </a:t>
            </a:r>
            <a:r>
              <a:rPr kumimoji="1" lang="en-US" altLang="en-US" sz="2400" b="1" dirty="0">
                <a:solidFill>
                  <a:srgbClr val="000066"/>
                </a:solidFill>
                <a:sym typeface="Symbol" panose="05050102010706020507" pitchFamily="18" charset="2"/>
              </a:rPr>
              <a:t></a:t>
            </a:r>
            <a:r>
              <a:rPr lang="en-IN" i="1" dirty="0" smtClean="0"/>
              <a:t> </a:t>
            </a:r>
            <a:r>
              <a:rPr lang="en-IN" dirty="0"/>
              <a:t>is finite </a:t>
            </a:r>
          </a:p>
          <a:p>
            <a:r>
              <a:rPr lang="en-IN" dirty="0"/>
              <a:t>(iv) Events are Independent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6596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526" y="232756"/>
            <a:ext cx="10907346" cy="5863244"/>
          </a:xfrm>
        </p:spPr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1800" kern="12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r>
              <a:rPr kumimoji="1" lang="en-US" altLang="en-US" sz="2400" b="1" dirty="0" smtClean="0"/>
              <a:t>The </a:t>
            </a:r>
            <a:r>
              <a:rPr kumimoji="1" lang="en-US" altLang="en-US" sz="2400" b="1" dirty="0"/>
              <a:t>random variable X is said to follow the Poisson probability distribution if it has the probability function:</a:t>
            </a:r>
            <a:endParaRPr kumimoji="1" lang="en-US" altLang="en-US" sz="2400" b="1" dirty="0">
              <a:latin typeface="Impact" panose="020B0806030902050204" pitchFamily="34" charset="0"/>
            </a:endParaRPr>
          </a:p>
          <a:p>
            <a:pPr marL="0" indent="0">
              <a:buNone/>
            </a:pPr>
            <a:r>
              <a:rPr lang="en-US" altLang="en-US" sz="2400" dirty="0"/>
              <a:t>The </a:t>
            </a:r>
            <a:r>
              <a:rPr lang="en-US" altLang="en-US" sz="2400" dirty="0" err="1"/>
              <a:t>pmf</a:t>
            </a:r>
            <a:r>
              <a:rPr lang="en-US" altLang="en-US" sz="2400" dirty="0"/>
              <a:t> is given by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C00000"/>
                </a:solidFill>
              </a:rPr>
              <a:t>P(X=x</a:t>
            </a:r>
            <a:r>
              <a:rPr lang="en-US" altLang="en-US" sz="2400" dirty="0" smtClean="0">
                <a:solidFill>
                  <a:srgbClr val="C00000"/>
                </a:solidFill>
              </a:rPr>
              <a:t>)= p(x) = </a:t>
            </a:r>
            <a:r>
              <a:rPr lang="en-US" altLang="en-US" sz="2400" dirty="0">
                <a:solidFill>
                  <a:srgbClr val="C00000"/>
                </a:solidFill>
              </a:rPr>
              <a:t>e</a:t>
            </a:r>
            <a:r>
              <a:rPr lang="en-US" altLang="en-US" sz="2400" baseline="30000" dirty="0">
                <a:solidFill>
                  <a:srgbClr val="C00000"/>
                </a:solidFill>
              </a:rPr>
              <a:t>-</a:t>
            </a:r>
            <a:r>
              <a:rPr lang="en-US" altLang="en-US" sz="2400" baseline="30000" dirty="0">
                <a:solidFill>
                  <a:srgbClr val="C00000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2400" dirty="0">
                <a:solidFill>
                  <a:srgbClr val="C00000"/>
                </a:solidFill>
              </a:rPr>
              <a:t> </a:t>
            </a:r>
            <a:r>
              <a:rPr lang="en-US" altLang="en-US" sz="2400" dirty="0">
                <a:solidFill>
                  <a:srgbClr val="C00000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2400" baseline="30000" dirty="0">
                <a:solidFill>
                  <a:srgbClr val="C00000"/>
                </a:solidFill>
              </a:rPr>
              <a:t>x</a:t>
            </a:r>
            <a:r>
              <a:rPr lang="en-US" altLang="en-US" sz="2400" dirty="0">
                <a:solidFill>
                  <a:srgbClr val="C00000"/>
                </a:solidFill>
              </a:rPr>
              <a:t> / x! , for </a:t>
            </a:r>
            <a:r>
              <a:rPr lang="en-US" altLang="en-US" sz="2400" dirty="0" smtClean="0">
                <a:solidFill>
                  <a:srgbClr val="C00000"/>
                </a:solidFill>
              </a:rPr>
              <a:t>x=0,1,2…</a:t>
            </a:r>
          </a:p>
          <a:p>
            <a:pPr marL="0" indent="0">
              <a:spcBef>
                <a:spcPct val="20000"/>
              </a:spcBef>
              <a:buNone/>
            </a:pPr>
            <a:r>
              <a:rPr kumimoji="1" lang="en-US" altLang="en-US" sz="2400" b="1" dirty="0"/>
              <a:t>where</a:t>
            </a:r>
          </a:p>
          <a:p>
            <a:pPr marL="0" indent="0">
              <a:spcBef>
                <a:spcPct val="20000"/>
              </a:spcBef>
              <a:buNone/>
            </a:pPr>
            <a:r>
              <a:rPr kumimoji="1" lang="en-US" altLang="en-US" sz="2400" b="1" dirty="0" smtClean="0"/>
              <a:t>P(x</a:t>
            </a:r>
            <a:r>
              <a:rPr kumimoji="1" lang="en-US" altLang="en-US" sz="2400" b="1" dirty="0"/>
              <a:t>)  = the probability of x successes over a given period of </a:t>
            </a:r>
            <a:r>
              <a:rPr kumimoji="1" lang="en-US" altLang="en-US" sz="2400" b="1" dirty="0" smtClean="0"/>
              <a:t>time </a:t>
            </a:r>
            <a:r>
              <a:rPr kumimoji="1" lang="en-US" altLang="en-US" sz="2400" b="1" dirty="0"/>
              <a:t>or space, given </a:t>
            </a:r>
            <a:r>
              <a:rPr kumimoji="1" lang="en-US" altLang="en-US" sz="2400" b="1" dirty="0">
                <a:sym typeface="Symbol" panose="05050102010706020507" pitchFamily="18" charset="2"/>
              </a:rPr>
              <a:t></a:t>
            </a:r>
          </a:p>
          <a:p>
            <a:pPr marL="0" indent="0">
              <a:spcBef>
                <a:spcPct val="20000"/>
              </a:spcBef>
              <a:buNone/>
            </a:pPr>
            <a:r>
              <a:rPr kumimoji="1" lang="en-US" altLang="en-US" sz="2400" b="1" dirty="0" smtClean="0">
                <a:sym typeface="Symbol" panose="05050102010706020507" pitchFamily="18" charset="2"/>
              </a:rPr>
              <a:t> </a:t>
            </a:r>
            <a:r>
              <a:rPr kumimoji="1" lang="en-US" altLang="en-US" sz="2400" b="1" dirty="0">
                <a:sym typeface="Symbol" panose="05050102010706020507" pitchFamily="18" charset="2"/>
              </a:rPr>
              <a:t>      = the expected number of successes per time </a:t>
            </a:r>
            <a:r>
              <a:rPr kumimoji="1" lang="en-US" altLang="en-US" sz="2400" b="1" dirty="0" smtClean="0">
                <a:sym typeface="Symbol" panose="05050102010706020507" pitchFamily="18" charset="2"/>
              </a:rPr>
              <a:t> </a:t>
            </a:r>
            <a:r>
              <a:rPr kumimoji="1" lang="en-US" altLang="en-US" sz="2400" b="1" dirty="0">
                <a:sym typeface="Symbol" panose="05050102010706020507" pitchFamily="18" charset="2"/>
              </a:rPr>
              <a:t>&gt; 0</a:t>
            </a:r>
          </a:p>
          <a:p>
            <a:pPr marL="0" indent="0">
              <a:spcBef>
                <a:spcPct val="20000"/>
              </a:spcBef>
              <a:buNone/>
            </a:pPr>
            <a:r>
              <a:rPr kumimoji="1" lang="en-US" altLang="en-US" sz="2400" b="1" dirty="0" smtClean="0">
                <a:sym typeface="Symbol" panose="05050102010706020507" pitchFamily="18" charset="2"/>
              </a:rPr>
              <a:t>e       </a:t>
            </a:r>
            <a:r>
              <a:rPr kumimoji="1" lang="en-US" altLang="en-US" sz="2400" b="1" dirty="0">
                <a:sym typeface="Symbol" panose="05050102010706020507" pitchFamily="18" charset="2"/>
              </a:rPr>
              <a:t>= 2.71828 (the base for natural logarithms)</a:t>
            </a:r>
            <a:endParaRPr kumimoji="1" lang="en-US" altLang="en-US" sz="2400" b="1" dirty="0">
              <a:latin typeface="Impact" panose="020B0806030902050204" pitchFamily="34" charset="0"/>
              <a:sym typeface="Symbol" panose="05050102010706020507" pitchFamily="18" charset="2"/>
            </a:endParaRPr>
          </a:p>
          <a:p>
            <a:pPr marL="358496" lvl="1" indent="-358496">
              <a:lnSpc>
                <a:spcPct val="100000"/>
              </a:lnSpc>
              <a:spcBef>
                <a:spcPct val="20000"/>
              </a:spcBef>
            </a:pPr>
            <a:r>
              <a:rPr kumimoji="1" lang="en-US" altLang="en-US" sz="2400" b="1" dirty="0">
                <a:sym typeface="Symbol" panose="05050102010706020507" pitchFamily="18" charset="2"/>
              </a:rPr>
              <a:t>The </a:t>
            </a:r>
            <a:r>
              <a:rPr kumimoji="1" lang="en-US" altLang="en-US" sz="2400" b="1" dirty="0">
                <a:solidFill>
                  <a:srgbClr val="C00000"/>
                </a:solidFill>
                <a:sym typeface="Symbol" panose="05050102010706020507" pitchFamily="18" charset="2"/>
              </a:rPr>
              <a:t>mean</a:t>
            </a:r>
            <a:r>
              <a:rPr kumimoji="1" lang="en-US" altLang="en-US" sz="2400" b="1" dirty="0">
                <a:sym typeface="Symbol" panose="05050102010706020507" pitchFamily="18" charset="2"/>
              </a:rPr>
              <a:t> of the distribution is </a:t>
            </a:r>
            <a:r>
              <a:rPr kumimoji="1" lang="en-US" altLang="en-US" sz="2400" b="1" dirty="0">
                <a:solidFill>
                  <a:srgbClr val="C00000"/>
                </a:solidFill>
                <a:sym typeface="Symbol" panose="05050102010706020507" pitchFamily="18" charset="2"/>
              </a:rPr>
              <a:t>λ.</a:t>
            </a:r>
          </a:p>
          <a:p>
            <a:pPr marL="358496" lvl="1" indent="-358496">
              <a:lnSpc>
                <a:spcPct val="100000"/>
              </a:lnSpc>
              <a:spcBef>
                <a:spcPct val="20000"/>
              </a:spcBef>
            </a:pPr>
            <a:r>
              <a:rPr kumimoji="1" lang="en-US" altLang="en-US" sz="2400" b="1" dirty="0" smtClean="0">
                <a:sym typeface="Symbol" panose="05050102010706020507" pitchFamily="18" charset="2"/>
              </a:rPr>
              <a:t>The </a:t>
            </a:r>
            <a:r>
              <a:rPr kumimoji="1" lang="en-US" altLang="en-US" sz="2400" b="1" dirty="0">
                <a:solidFill>
                  <a:srgbClr val="C00000"/>
                </a:solidFill>
                <a:sym typeface="Symbol" panose="05050102010706020507" pitchFamily="18" charset="2"/>
              </a:rPr>
              <a:t>variance</a:t>
            </a:r>
            <a:r>
              <a:rPr kumimoji="1" lang="en-US" altLang="en-US" sz="2400" b="1" dirty="0">
                <a:sym typeface="Symbol" panose="05050102010706020507" pitchFamily="18" charset="2"/>
              </a:rPr>
              <a:t> of the distribution is also</a:t>
            </a:r>
            <a:r>
              <a:rPr kumimoji="1" lang="en-US" altLang="en-US" sz="2400" b="1" dirty="0">
                <a:solidFill>
                  <a:srgbClr val="C00000"/>
                </a:solidFill>
                <a:sym typeface="Symbol" panose="05050102010706020507" pitchFamily="18" charset="2"/>
              </a:rPr>
              <a:t> λ.</a:t>
            </a:r>
          </a:p>
          <a:p>
            <a:pPr marL="358496" lvl="1" indent="-358496">
              <a:lnSpc>
                <a:spcPct val="100000"/>
              </a:lnSpc>
              <a:spcBef>
                <a:spcPct val="20000"/>
              </a:spcBef>
            </a:pPr>
            <a:r>
              <a:rPr kumimoji="1" lang="en-US" altLang="en-US" sz="2400" b="1" dirty="0" smtClean="0">
                <a:sym typeface="Symbol" panose="05050102010706020507" pitchFamily="18" charset="2"/>
              </a:rPr>
              <a:t>The </a:t>
            </a:r>
            <a:r>
              <a:rPr kumimoji="1" lang="en-US" altLang="en-US" sz="2400" b="1" dirty="0">
                <a:solidFill>
                  <a:srgbClr val="C00000"/>
                </a:solidFill>
                <a:sym typeface="Symbol" panose="05050102010706020507" pitchFamily="18" charset="2"/>
              </a:rPr>
              <a:t>standard deviation </a:t>
            </a:r>
            <a:r>
              <a:rPr kumimoji="1" lang="en-US" altLang="en-US" sz="2400" b="1" dirty="0">
                <a:sym typeface="Symbol" panose="05050102010706020507" pitchFamily="18" charset="2"/>
              </a:rPr>
              <a:t>of the distribution is </a:t>
            </a:r>
            <a:r>
              <a:rPr kumimoji="1" lang="en-US" altLang="en-US" sz="2400" b="1" dirty="0">
                <a:solidFill>
                  <a:srgbClr val="C00000"/>
                </a:solidFill>
                <a:sym typeface="Symbol" panose="05050102010706020507" pitchFamily="18" charset="2"/>
              </a:rPr>
              <a:t>√λ.</a:t>
            </a:r>
            <a:endParaRPr kumimoji="1" lang="en-US" altLang="en-US" sz="2400" b="1" dirty="0">
              <a:solidFill>
                <a:srgbClr val="C00000"/>
              </a:solidFill>
              <a:latin typeface="Impact" panose="020B0806030902050204" pitchFamily="34" charset="0"/>
              <a:sym typeface="Symbol" panose="05050102010706020507" pitchFamily="18" charset="2"/>
            </a:endParaRP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323063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16" y="0"/>
            <a:ext cx="10925256" cy="997527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Probability Computations Related to </a:t>
            </a:r>
            <a:r>
              <a:rPr lang="en-US" sz="2800" b="1" dirty="0" smtClean="0">
                <a:solidFill>
                  <a:srgbClr val="C00000"/>
                </a:solidFill>
              </a:rPr>
              <a:t>Poisson  Distributions in R</a:t>
            </a:r>
            <a:endParaRPr lang="en-IN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615" y="856211"/>
            <a:ext cx="11306257" cy="5239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In R, you can use the </a:t>
            </a:r>
            <a:r>
              <a:rPr lang="en-US" sz="2400" dirty="0">
                <a:solidFill>
                  <a:srgbClr val="C00000"/>
                </a:solidFill>
              </a:rPr>
              <a:t>dpois(), ppois(), </a:t>
            </a:r>
            <a:r>
              <a:rPr lang="en-US" sz="2400" dirty="0" err="1">
                <a:solidFill>
                  <a:srgbClr val="C00000"/>
                </a:solidFill>
              </a:rPr>
              <a:t>qpois</a:t>
            </a:r>
            <a:r>
              <a:rPr lang="en-US" sz="2400" dirty="0">
                <a:solidFill>
                  <a:srgbClr val="C00000"/>
                </a:solidFill>
              </a:rPr>
              <a:t>(), and </a:t>
            </a:r>
            <a:r>
              <a:rPr lang="en-US" sz="2400" dirty="0" err="1">
                <a:solidFill>
                  <a:srgbClr val="C00000"/>
                </a:solidFill>
              </a:rPr>
              <a:t>rpois</a:t>
            </a:r>
            <a:r>
              <a:rPr lang="en-US" sz="2400" dirty="0">
                <a:solidFill>
                  <a:srgbClr val="C00000"/>
                </a:solidFill>
              </a:rPr>
              <a:t>() </a:t>
            </a:r>
            <a:r>
              <a:rPr lang="en-US" sz="2400" dirty="0"/>
              <a:t>functions to work with the Poisson distribution.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 1.dpois(x</a:t>
            </a:r>
            <a:r>
              <a:rPr lang="en-US" sz="2400" dirty="0">
                <a:solidFill>
                  <a:srgbClr val="C00000"/>
                </a:solidFill>
              </a:rPr>
              <a:t>, lambda) </a:t>
            </a:r>
            <a:r>
              <a:rPr lang="en-US" sz="2400" dirty="0"/>
              <a:t>calculates the </a:t>
            </a:r>
            <a:r>
              <a:rPr lang="en-US" sz="2400" dirty="0" smtClean="0">
                <a:solidFill>
                  <a:srgbClr val="C00000"/>
                </a:solidFill>
              </a:rPr>
              <a:t>Probability Mass Function </a:t>
            </a:r>
            <a:r>
              <a:rPr lang="en-US" sz="2400" dirty="0">
                <a:solidFill>
                  <a:srgbClr val="C00000"/>
                </a:solidFill>
              </a:rPr>
              <a:t>(</a:t>
            </a:r>
            <a:r>
              <a:rPr lang="en-US" sz="2400" dirty="0" smtClean="0">
                <a:solidFill>
                  <a:srgbClr val="C00000"/>
                </a:solidFill>
              </a:rPr>
              <a:t>PMF</a:t>
            </a:r>
            <a:r>
              <a:rPr lang="en-US" sz="2400" dirty="0">
                <a:solidFill>
                  <a:srgbClr val="C00000"/>
                </a:solidFill>
              </a:rPr>
              <a:t>) </a:t>
            </a:r>
            <a:r>
              <a:rPr lang="en-US" sz="2400" dirty="0"/>
              <a:t>of the Poisson distribution at a specific value of x, given a Poisson parameter lambda.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2.  </a:t>
            </a:r>
            <a:r>
              <a:rPr lang="en-US" sz="2400" dirty="0" err="1">
                <a:solidFill>
                  <a:srgbClr val="C00000"/>
                </a:solidFill>
              </a:rPr>
              <a:t>ppois</a:t>
            </a:r>
            <a:r>
              <a:rPr lang="en-US" sz="2400" dirty="0">
                <a:solidFill>
                  <a:srgbClr val="C00000"/>
                </a:solidFill>
              </a:rPr>
              <a:t>(q, lambda) </a:t>
            </a:r>
            <a:r>
              <a:rPr lang="en-US" sz="2400" dirty="0"/>
              <a:t>calculates the </a:t>
            </a:r>
            <a:r>
              <a:rPr lang="en-US" sz="2400" dirty="0" smtClean="0">
                <a:solidFill>
                  <a:srgbClr val="C00000"/>
                </a:solidFill>
              </a:rPr>
              <a:t>Cumulative Distribution Function </a:t>
            </a:r>
            <a:r>
              <a:rPr lang="en-US" sz="2400" dirty="0">
                <a:solidFill>
                  <a:srgbClr val="C00000"/>
                </a:solidFill>
              </a:rPr>
              <a:t>(CDF) </a:t>
            </a:r>
            <a:r>
              <a:rPr lang="en-US" sz="2400" dirty="0"/>
              <a:t>of the Poisson distribution at a specific value of q, given a Poisson parameter lambda.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3. </a:t>
            </a:r>
            <a:r>
              <a:rPr lang="en-US" sz="2400" dirty="0" err="1" smtClean="0">
                <a:solidFill>
                  <a:srgbClr val="C00000"/>
                </a:solidFill>
              </a:rPr>
              <a:t>qpois</a:t>
            </a:r>
            <a:r>
              <a:rPr lang="en-US" sz="2400" dirty="0" smtClean="0">
                <a:solidFill>
                  <a:srgbClr val="C00000"/>
                </a:solidFill>
              </a:rPr>
              <a:t>(p</a:t>
            </a:r>
            <a:r>
              <a:rPr lang="en-US" sz="2400" dirty="0">
                <a:solidFill>
                  <a:srgbClr val="C00000"/>
                </a:solidFill>
              </a:rPr>
              <a:t>, lambda) </a:t>
            </a:r>
            <a:r>
              <a:rPr lang="en-US" sz="2400" dirty="0"/>
              <a:t>calculates the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Inverse Cumulative Distribution Function (</a:t>
            </a:r>
            <a:r>
              <a:rPr lang="en-US" sz="2400" dirty="0">
                <a:solidFill>
                  <a:srgbClr val="C00000"/>
                </a:solidFill>
              </a:rPr>
              <a:t>quantile function) </a:t>
            </a:r>
            <a:r>
              <a:rPr lang="en-US" sz="2400" dirty="0"/>
              <a:t>of the Poisson distribution at a specific probability value p, given a Poisson parameter </a:t>
            </a:r>
            <a:r>
              <a:rPr lang="en-US" sz="2400" dirty="0" smtClean="0"/>
              <a:t>lambda.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4. </a:t>
            </a:r>
            <a:r>
              <a:rPr lang="en-US" sz="2400" dirty="0" err="1" smtClean="0">
                <a:solidFill>
                  <a:srgbClr val="C00000"/>
                </a:solidFill>
              </a:rPr>
              <a:t>rpois</a:t>
            </a:r>
            <a:r>
              <a:rPr lang="en-US" sz="2400" dirty="0" smtClean="0">
                <a:solidFill>
                  <a:srgbClr val="C00000"/>
                </a:solidFill>
              </a:rPr>
              <a:t>(n</a:t>
            </a:r>
            <a:r>
              <a:rPr lang="en-US" sz="2400" dirty="0">
                <a:solidFill>
                  <a:srgbClr val="C00000"/>
                </a:solidFill>
              </a:rPr>
              <a:t>, lambda) </a:t>
            </a:r>
            <a:r>
              <a:rPr lang="en-US" sz="2400" dirty="0"/>
              <a:t>generates</a:t>
            </a:r>
            <a:r>
              <a:rPr lang="en-US" sz="2400" dirty="0">
                <a:solidFill>
                  <a:srgbClr val="C00000"/>
                </a:solidFill>
              </a:rPr>
              <a:t> n random samples </a:t>
            </a:r>
            <a:r>
              <a:rPr lang="en-US" sz="2400" dirty="0"/>
              <a:t>from a Poisson distribution with a Poisson parameter lambda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324305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003"/>
            <a:ext cx="5752123" cy="664186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C00000"/>
                </a:solidFill>
              </a:rPr>
              <a:t>dpois</a:t>
            </a:r>
          </a:p>
          <a:p>
            <a:pPr marL="0" indent="0">
              <a:buNone/>
            </a:pPr>
            <a:r>
              <a:rPr lang="en-US" sz="1800" dirty="0"/>
              <a:t>The </a:t>
            </a:r>
            <a:r>
              <a:rPr lang="en-US" sz="1800" dirty="0">
                <a:solidFill>
                  <a:srgbClr val="C00000"/>
                </a:solidFill>
              </a:rPr>
              <a:t>dpois</a:t>
            </a:r>
            <a:r>
              <a:rPr lang="en-US" sz="1800" dirty="0"/>
              <a:t> function calculates the </a:t>
            </a:r>
            <a:r>
              <a:rPr lang="en-US" sz="1800" dirty="0">
                <a:solidFill>
                  <a:srgbClr val="C00000"/>
                </a:solidFill>
              </a:rPr>
              <a:t>probability mass function</a:t>
            </a:r>
            <a:r>
              <a:rPr lang="en-US" sz="1800" dirty="0"/>
              <a:t> for a Poisson distribution, given a particular value x and a parameter lambda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6600FF"/>
                </a:solidFill>
              </a:rPr>
              <a:t>dpois(x</a:t>
            </a:r>
            <a:r>
              <a:rPr lang="en-US" sz="1800" dirty="0">
                <a:solidFill>
                  <a:srgbClr val="6600FF"/>
                </a:solidFill>
              </a:rPr>
              <a:t>, lambda)</a:t>
            </a: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6600FF"/>
                </a:solidFill>
              </a:rPr>
              <a:t>x</a:t>
            </a:r>
            <a:r>
              <a:rPr lang="en-US" sz="1800" dirty="0">
                <a:solidFill>
                  <a:srgbClr val="6600FF"/>
                </a:solidFill>
              </a:rPr>
              <a:t>:</a:t>
            </a:r>
            <a:r>
              <a:rPr lang="en-US" sz="1800" dirty="0"/>
              <a:t> number of successes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6600FF"/>
                </a:solidFill>
              </a:rPr>
              <a:t>lambda:</a:t>
            </a:r>
            <a:r>
              <a:rPr lang="en-US" sz="1800" dirty="0"/>
              <a:t> average rate of </a:t>
            </a:r>
            <a:r>
              <a:rPr lang="en-US" sz="1800" dirty="0" smtClean="0"/>
              <a:t>success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Example:</a:t>
            </a:r>
          </a:p>
          <a:p>
            <a:pPr marL="0" indent="0">
              <a:buNone/>
            </a:pPr>
            <a:r>
              <a:rPr lang="en-US" sz="1800" dirty="0"/>
              <a:t>Suppose a call center receives an average of 10 customer calls per hour. What is the probability that the call center will receive exactly 7 calls in </a:t>
            </a:r>
            <a:r>
              <a:rPr lang="en-US" sz="1800" dirty="0" smtClean="0"/>
              <a:t>the </a:t>
            </a:r>
            <a:r>
              <a:rPr lang="en-US" sz="1800" dirty="0"/>
              <a:t>next hour</a:t>
            </a:r>
            <a:r>
              <a:rPr lang="en-US" sz="1800" dirty="0" smtClean="0"/>
              <a:t>?</a:t>
            </a:r>
          </a:p>
          <a:p>
            <a:pPr marL="0" indent="0">
              <a:buNone/>
            </a:pPr>
            <a:r>
              <a:rPr lang="en-US" sz="1800" dirty="0" err="1" smtClean="0"/>
              <a:t>Ans</a:t>
            </a:r>
            <a:r>
              <a:rPr lang="en-US" sz="1800" dirty="0" smtClean="0"/>
              <a:t>: </a:t>
            </a:r>
          </a:p>
          <a:p>
            <a:pPr marL="0" indent="0">
              <a:buNone/>
            </a:pPr>
            <a:r>
              <a:rPr lang="pt-BR" sz="1800" dirty="0" smtClean="0"/>
              <a:t>&gt; </a:t>
            </a:r>
            <a:r>
              <a:rPr lang="pt-BR" sz="1800" dirty="0"/>
              <a:t>lambda &lt;- 10</a:t>
            </a:r>
          </a:p>
          <a:p>
            <a:pPr marL="0" indent="0">
              <a:buNone/>
            </a:pPr>
            <a:r>
              <a:rPr lang="pt-BR" sz="1800" dirty="0"/>
              <a:t>&gt; x &lt;- 7</a:t>
            </a:r>
          </a:p>
          <a:p>
            <a:pPr marL="0" indent="0">
              <a:buNone/>
            </a:pPr>
            <a:r>
              <a:rPr lang="pt-BR" sz="1800" dirty="0"/>
              <a:t>&gt; prob &lt;- dpois(x, lambda)</a:t>
            </a:r>
          </a:p>
          <a:p>
            <a:pPr marL="0" indent="0">
              <a:buNone/>
            </a:pPr>
            <a:r>
              <a:rPr lang="pt-BR" sz="1800" dirty="0"/>
              <a:t>&gt; prob</a:t>
            </a:r>
          </a:p>
          <a:p>
            <a:pPr marL="0" indent="0">
              <a:buNone/>
            </a:pPr>
            <a:r>
              <a:rPr lang="pt-BR" sz="1800" dirty="0"/>
              <a:t>[1] </a:t>
            </a:r>
            <a:r>
              <a:rPr lang="pt-BR" sz="1800" dirty="0">
                <a:solidFill>
                  <a:srgbClr val="C00000"/>
                </a:solidFill>
              </a:rPr>
              <a:t>0.09007923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IN" sz="1800" dirty="0"/>
          </a:p>
        </p:txBody>
      </p:sp>
      <p:sp>
        <p:nvSpPr>
          <p:cNvPr id="2" name="Rectangle 1"/>
          <p:cNvSpPr/>
          <p:nvPr/>
        </p:nvSpPr>
        <p:spPr>
          <a:xfrm>
            <a:off x="5752123" y="945662"/>
            <a:ext cx="5806831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 solve this problem manually using the Poisson distribution, we can use the formula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>
                <a:solidFill>
                  <a:srgbClr val="C00000"/>
                </a:solidFill>
              </a:rPr>
              <a:t>P(X=x)= p(x) = e</a:t>
            </a:r>
            <a:r>
              <a:rPr lang="en-US" altLang="en-US" kern="0" baseline="30000" dirty="0">
                <a:solidFill>
                  <a:srgbClr val="C00000"/>
                </a:solidFill>
              </a:rPr>
              <a:t>-</a:t>
            </a:r>
            <a:r>
              <a:rPr lang="en-US" altLang="en-US" kern="0" baseline="30000" dirty="0">
                <a:solidFill>
                  <a:srgbClr val="C00000"/>
                </a:solidFill>
                <a:latin typeface="Symbol" panose="05050102010706020507" pitchFamily="18" charset="2"/>
              </a:rPr>
              <a:t>l</a:t>
            </a:r>
            <a:r>
              <a:rPr lang="en-US" altLang="en-US" kern="0" dirty="0">
                <a:solidFill>
                  <a:srgbClr val="C00000"/>
                </a:solidFill>
              </a:rPr>
              <a:t> </a:t>
            </a:r>
            <a:r>
              <a:rPr lang="en-US" altLang="en-US" kern="0" dirty="0">
                <a:solidFill>
                  <a:srgbClr val="C00000"/>
                </a:solidFill>
                <a:latin typeface="Symbol" panose="05050102010706020507" pitchFamily="18" charset="2"/>
              </a:rPr>
              <a:t>l</a:t>
            </a:r>
            <a:r>
              <a:rPr lang="en-US" altLang="en-US" kern="0" baseline="30000" dirty="0">
                <a:solidFill>
                  <a:srgbClr val="C00000"/>
                </a:solidFill>
              </a:rPr>
              <a:t>x</a:t>
            </a:r>
            <a:r>
              <a:rPr lang="en-US" altLang="en-US" kern="0" dirty="0">
                <a:solidFill>
                  <a:srgbClr val="C00000"/>
                </a:solidFill>
              </a:rPr>
              <a:t> / x! 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lambda</a:t>
            </a:r>
            <a:r>
              <a:rPr lang="en-US" dirty="0"/>
              <a:t> is the average number of events per interval (in this case, </a:t>
            </a:r>
            <a:r>
              <a:rPr lang="en-US" dirty="0">
                <a:solidFill>
                  <a:srgbClr val="C00000"/>
                </a:solidFill>
              </a:rPr>
              <a:t>10</a:t>
            </a:r>
            <a:r>
              <a:rPr lang="en-US" dirty="0"/>
              <a:t> customer calls per hour), </a:t>
            </a:r>
            <a:r>
              <a:rPr lang="en-US" dirty="0">
                <a:solidFill>
                  <a:srgbClr val="C00000"/>
                </a:solidFill>
              </a:rPr>
              <a:t>x</a:t>
            </a:r>
            <a:r>
              <a:rPr lang="en-US" dirty="0"/>
              <a:t> is the number of events we're interested in (in this case, </a:t>
            </a:r>
            <a:r>
              <a:rPr lang="en-US" dirty="0">
                <a:solidFill>
                  <a:srgbClr val="C00000"/>
                </a:solidFill>
              </a:rPr>
              <a:t>7</a:t>
            </a:r>
            <a:r>
              <a:rPr lang="en-US" dirty="0"/>
              <a:t> customer calls in the next hour), and e is the mathematical constant approximately equal to </a:t>
            </a:r>
            <a:r>
              <a:rPr lang="en-US" dirty="0">
                <a:solidFill>
                  <a:srgbClr val="C00000"/>
                </a:solidFill>
              </a:rPr>
              <a:t>2.71828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US" dirty="0"/>
              <a:t>P(X = 7) = (</a:t>
            </a:r>
            <a:r>
              <a:rPr lang="en-US" dirty="0" smtClean="0"/>
              <a:t>e </a:t>
            </a:r>
            <a:r>
              <a:rPr lang="en-US" baseline="30000" dirty="0" smtClean="0"/>
              <a:t>-</a:t>
            </a:r>
            <a:r>
              <a:rPr lang="en-US" baseline="30000" dirty="0"/>
              <a:t>10 </a:t>
            </a:r>
            <a:r>
              <a:rPr lang="en-US" dirty="0"/>
              <a:t>* </a:t>
            </a:r>
            <a:r>
              <a:rPr lang="en-US" dirty="0" smtClean="0"/>
              <a:t>10 </a:t>
            </a:r>
            <a:r>
              <a:rPr lang="en-US" baseline="30000" dirty="0" smtClean="0"/>
              <a:t>7</a:t>
            </a:r>
            <a:r>
              <a:rPr lang="en-US" dirty="0"/>
              <a:t>) / 7!</a:t>
            </a:r>
          </a:p>
          <a:p>
            <a:r>
              <a:rPr lang="en-US" dirty="0"/>
              <a:t>= (0.0000454 * 10,000,000) / (7 * 6 * 5 * 4 * 3 * 2 * 1)</a:t>
            </a:r>
          </a:p>
          <a:p>
            <a:r>
              <a:rPr lang="en-US" dirty="0">
                <a:solidFill>
                  <a:srgbClr val="C00000"/>
                </a:solidFill>
              </a:rPr>
              <a:t>= 0.09008</a:t>
            </a:r>
          </a:p>
          <a:p>
            <a:r>
              <a:rPr lang="en-US" dirty="0"/>
              <a:t>Therefore, the probability of receiving exactly 7 calls in the next hour is approximately 0.090 or 9.0%.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kern="0" dirty="0">
              <a:solidFill>
                <a:srgbClr val="C00000"/>
              </a:solidFill>
            </a:endParaRPr>
          </a:p>
          <a:p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5541108" y="133003"/>
            <a:ext cx="148492" cy="66418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30415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170" y="174567"/>
            <a:ext cx="5572368" cy="668343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</a:rPr>
              <a:t>ppois</a:t>
            </a:r>
          </a:p>
          <a:p>
            <a:pPr marL="0" indent="0">
              <a:buNone/>
            </a:pPr>
            <a:r>
              <a:rPr lang="en-US" sz="1800" dirty="0"/>
              <a:t>In R, you can use the </a:t>
            </a:r>
            <a:r>
              <a:rPr lang="en-US" sz="1800" dirty="0">
                <a:solidFill>
                  <a:srgbClr val="C00000"/>
                </a:solidFill>
              </a:rPr>
              <a:t>ppois</a:t>
            </a:r>
            <a:r>
              <a:rPr lang="en-US" sz="1800" dirty="0"/>
              <a:t> function to calculate the </a:t>
            </a:r>
            <a:r>
              <a:rPr lang="en-US" sz="1800" dirty="0" smtClean="0">
                <a:solidFill>
                  <a:srgbClr val="C00000"/>
                </a:solidFill>
              </a:rPr>
              <a:t>Cumulative Distribution Function (</a:t>
            </a:r>
            <a:r>
              <a:rPr lang="en-US" sz="1800" dirty="0">
                <a:solidFill>
                  <a:srgbClr val="C00000"/>
                </a:solidFill>
              </a:rPr>
              <a:t>CDF)</a:t>
            </a:r>
            <a:r>
              <a:rPr lang="en-US" sz="1800" dirty="0"/>
              <a:t> of the Poisson distribution. The CDF gives the probability of getting k or fewer events in a certain interval of time, given the average rate of events per unit time.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6600FF"/>
                </a:solidFill>
              </a:rPr>
              <a:t>ppois(q, lambda)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6600FF"/>
                </a:solidFill>
              </a:rPr>
              <a:t>q</a:t>
            </a:r>
            <a:r>
              <a:rPr lang="en-US" sz="1800" dirty="0">
                <a:solidFill>
                  <a:srgbClr val="6600FF"/>
                </a:solidFill>
              </a:rPr>
              <a:t>:</a:t>
            </a:r>
            <a:r>
              <a:rPr lang="en-US" sz="1800" dirty="0"/>
              <a:t> number of successes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6600FF"/>
                </a:solidFill>
              </a:rPr>
              <a:t>lambda: </a:t>
            </a:r>
            <a:r>
              <a:rPr lang="en-US" sz="1800" dirty="0"/>
              <a:t>average rate of </a:t>
            </a:r>
            <a:r>
              <a:rPr lang="en-US" sz="1800" dirty="0" smtClean="0"/>
              <a:t>success</a:t>
            </a:r>
          </a:p>
          <a:p>
            <a:pPr marL="0" indent="0">
              <a:buNone/>
            </a:pPr>
            <a:r>
              <a:rPr lang="en-US" sz="1800" dirty="0" smtClean="0"/>
              <a:t>Examples: </a:t>
            </a:r>
            <a:r>
              <a:rPr lang="en-US" sz="1800" dirty="0"/>
              <a:t>It is known that a certain hospital experience 4 births per hour. In a given hour, what is the probability that 4 or less births occur?</a:t>
            </a:r>
          </a:p>
          <a:p>
            <a:pPr marL="0" indent="0">
              <a:buNone/>
            </a:pPr>
            <a:r>
              <a:rPr lang="en-US" sz="1800" dirty="0" smtClean="0"/>
              <a:t>Answer</a:t>
            </a:r>
            <a:r>
              <a:rPr lang="en-US" sz="1800" dirty="0"/>
              <a:t>: Using the Poisson Distribution </a:t>
            </a:r>
            <a:r>
              <a:rPr lang="en-US" sz="1800" dirty="0" smtClean="0"/>
              <a:t>with </a:t>
            </a:r>
            <a:r>
              <a:rPr lang="en-US" sz="1800" dirty="0"/>
              <a:t>λ = 4 and x = 4, we find that P(X≤4) = 0.62884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IN" sz="1800" dirty="0">
                <a:solidFill>
                  <a:srgbClr val="0B02BE"/>
                </a:solidFill>
              </a:rPr>
              <a:t>&gt; </a:t>
            </a:r>
            <a:r>
              <a:rPr lang="en-IN" sz="1800" b="1" dirty="0" err="1">
                <a:solidFill>
                  <a:srgbClr val="0B02BE"/>
                </a:solidFill>
              </a:rPr>
              <a:t>ppois</a:t>
            </a:r>
            <a:r>
              <a:rPr lang="en-IN" sz="1800" b="1" dirty="0">
                <a:solidFill>
                  <a:srgbClr val="0B02BE"/>
                </a:solidFill>
              </a:rPr>
              <a:t>(4,4)</a:t>
            </a:r>
          </a:p>
          <a:p>
            <a:pPr marL="0" indent="0">
              <a:buNone/>
            </a:pPr>
            <a:r>
              <a:rPr lang="en-IN" sz="1800" b="1" dirty="0"/>
              <a:t>[1] </a:t>
            </a:r>
            <a:r>
              <a:rPr lang="en-IN" sz="1800" b="1" dirty="0" smtClean="0"/>
              <a:t>0.6288369</a:t>
            </a:r>
          </a:p>
          <a:p>
            <a:pPr marL="0" indent="0">
              <a:buNone/>
            </a:pPr>
            <a:r>
              <a:rPr lang="en-US" sz="1800" dirty="0"/>
              <a:t>So the probability of 4 or fewer births in an hour is approximately 0.6288 or 62.88%, which matches the result we obtained earlier.</a:t>
            </a:r>
            <a:endParaRPr lang="en-IN" sz="1800" b="1" dirty="0"/>
          </a:p>
          <a:p>
            <a:pPr marL="0" indent="0">
              <a:buNone/>
            </a:pPr>
            <a:endParaRPr lang="en-IN" sz="2000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135078" y="174567"/>
            <a:ext cx="171937" cy="68697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6408615" y="570523"/>
            <a:ext cx="52910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 solve this problem manually using the Poisson distribution, we can use the formula: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 smtClean="0">
                <a:solidFill>
                  <a:srgbClr val="C00000"/>
                </a:solidFill>
              </a:rPr>
              <a:t>P(X=x</a:t>
            </a:r>
            <a:r>
              <a:rPr lang="en-US" altLang="en-US" kern="0" dirty="0">
                <a:solidFill>
                  <a:srgbClr val="C00000"/>
                </a:solidFill>
              </a:rPr>
              <a:t>)= p(x) = e</a:t>
            </a:r>
            <a:r>
              <a:rPr lang="en-US" altLang="en-US" kern="0" baseline="30000" dirty="0">
                <a:solidFill>
                  <a:srgbClr val="C00000"/>
                </a:solidFill>
              </a:rPr>
              <a:t>-</a:t>
            </a:r>
            <a:r>
              <a:rPr lang="en-US" altLang="en-US" kern="0" baseline="30000" dirty="0">
                <a:solidFill>
                  <a:srgbClr val="C00000"/>
                </a:solidFill>
                <a:latin typeface="Symbol" panose="05050102010706020507" pitchFamily="18" charset="2"/>
              </a:rPr>
              <a:t>l</a:t>
            </a:r>
            <a:r>
              <a:rPr lang="en-US" altLang="en-US" kern="0" dirty="0">
                <a:solidFill>
                  <a:srgbClr val="C00000"/>
                </a:solidFill>
              </a:rPr>
              <a:t> </a:t>
            </a:r>
            <a:r>
              <a:rPr lang="en-US" altLang="en-US" kern="0" dirty="0">
                <a:solidFill>
                  <a:srgbClr val="C00000"/>
                </a:solidFill>
                <a:latin typeface="Symbol" panose="05050102010706020507" pitchFamily="18" charset="2"/>
              </a:rPr>
              <a:t>l</a:t>
            </a:r>
            <a:r>
              <a:rPr lang="en-US" altLang="en-US" kern="0" baseline="30000" dirty="0">
                <a:solidFill>
                  <a:srgbClr val="C00000"/>
                </a:solidFill>
              </a:rPr>
              <a:t>x</a:t>
            </a:r>
            <a:r>
              <a:rPr lang="en-US" altLang="en-US" kern="0" dirty="0">
                <a:solidFill>
                  <a:srgbClr val="C00000"/>
                </a:solidFill>
              </a:rPr>
              <a:t> / x! </a:t>
            </a:r>
            <a:endParaRPr lang="en-US" altLang="en-US" kern="0" dirty="0" smtClean="0">
              <a:solidFill>
                <a:srgbClr val="C00000"/>
              </a:solidFill>
            </a:endParaRP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>
                <a:solidFill>
                  <a:srgbClr val="C00000"/>
                </a:solidFill>
              </a:rPr>
              <a:t>where λ is the average rate of events per hour and </a:t>
            </a:r>
            <a:r>
              <a:rPr lang="en-US" altLang="en-US" kern="0" dirty="0" smtClean="0">
                <a:solidFill>
                  <a:srgbClr val="C00000"/>
                </a:solidFill>
              </a:rPr>
              <a:t>x </a:t>
            </a:r>
            <a:r>
              <a:rPr lang="en-US" altLang="en-US" kern="0" dirty="0">
                <a:solidFill>
                  <a:srgbClr val="C00000"/>
                </a:solidFill>
              </a:rPr>
              <a:t>is the number of events.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 smtClean="0">
                <a:solidFill>
                  <a:srgbClr val="C00000"/>
                </a:solidFill>
              </a:rPr>
              <a:t>To </a:t>
            </a:r>
            <a:r>
              <a:rPr lang="en-US" altLang="en-US" kern="0" dirty="0">
                <a:solidFill>
                  <a:srgbClr val="C00000"/>
                </a:solidFill>
              </a:rPr>
              <a:t>find the probability of 4 or fewer births in an hour, we need to calculate the probabilities for k = 0, 1, 2, 3, and 4, and add them up: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 smtClean="0">
                <a:solidFill>
                  <a:srgbClr val="C00000"/>
                </a:solidFill>
              </a:rPr>
              <a:t>P(0</a:t>
            </a:r>
            <a:r>
              <a:rPr lang="en-US" altLang="en-US" kern="0" dirty="0">
                <a:solidFill>
                  <a:srgbClr val="C00000"/>
                </a:solidFill>
              </a:rPr>
              <a:t>) = (</a:t>
            </a:r>
            <a:r>
              <a:rPr lang="en-US" altLang="en-US" kern="0" dirty="0" smtClean="0">
                <a:solidFill>
                  <a:srgbClr val="C00000"/>
                </a:solidFill>
              </a:rPr>
              <a:t>4</a:t>
            </a:r>
            <a:r>
              <a:rPr lang="en-US" altLang="en-US" kern="0" baseline="30000" dirty="0" smtClean="0">
                <a:solidFill>
                  <a:srgbClr val="C00000"/>
                </a:solidFill>
              </a:rPr>
              <a:t>0</a:t>
            </a:r>
            <a:r>
              <a:rPr lang="en-US" altLang="en-US" kern="0" dirty="0" smtClean="0">
                <a:solidFill>
                  <a:srgbClr val="C00000"/>
                </a:solidFill>
              </a:rPr>
              <a:t> </a:t>
            </a:r>
            <a:r>
              <a:rPr lang="en-US" altLang="en-US" kern="0" dirty="0">
                <a:solidFill>
                  <a:srgbClr val="C00000"/>
                </a:solidFill>
              </a:rPr>
              <a:t>* </a:t>
            </a:r>
            <a:r>
              <a:rPr lang="en-US" altLang="en-US" kern="0" dirty="0" smtClean="0">
                <a:solidFill>
                  <a:srgbClr val="C00000"/>
                </a:solidFill>
              </a:rPr>
              <a:t>e </a:t>
            </a:r>
            <a:r>
              <a:rPr lang="en-US" altLang="en-US" kern="0" baseline="30000" dirty="0" smtClean="0">
                <a:solidFill>
                  <a:srgbClr val="C00000"/>
                </a:solidFill>
              </a:rPr>
              <a:t>(-4) </a:t>
            </a:r>
            <a:r>
              <a:rPr lang="en-US" altLang="en-US" kern="0" dirty="0" smtClean="0">
                <a:solidFill>
                  <a:srgbClr val="C00000"/>
                </a:solidFill>
              </a:rPr>
              <a:t>)/ </a:t>
            </a:r>
            <a:r>
              <a:rPr lang="en-US" altLang="en-US" kern="0" dirty="0">
                <a:solidFill>
                  <a:srgbClr val="C00000"/>
                </a:solidFill>
              </a:rPr>
              <a:t>0! = 0.0183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>
                <a:solidFill>
                  <a:srgbClr val="C00000"/>
                </a:solidFill>
              </a:rPr>
              <a:t>P(1) = (</a:t>
            </a:r>
            <a:r>
              <a:rPr lang="en-US" altLang="en-US" kern="0" dirty="0" smtClean="0">
                <a:solidFill>
                  <a:srgbClr val="C00000"/>
                </a:solidFill>
              </a:rPr>
              <a:t>4</a:t>
            </a:r>
            <a:r>
              <a:rPr lang="en-US" altLang="en-US" kern="0" baseline="30000" dirty="0" smtClean="0">
                <a:solidFill>
                  <a:srgbClr val="C00000"/>
                </a:solidFill>
              </a:rPr>
              <a:t>1</a:t>
            </a:r>
            <a:r>
              <a:rPr lang="en-US" altLang="en-US" kern="0" dirty="0" smtClean="0">
                <a:solidFill>
                  <a:srgbClr val="C00000"/>
                </a:solidFill>
              </a:rPr>
              <a:t> </a:t>
            </a:r>
            <a:r>
              <a:rPr lang="en-US" altLang="en-US" kern="0" dirty="0">
                <a:solidFill>
                  <a:srgbClr val="C00000"/>
                </a:solidFill>
              </a:rPr>
              <a:t>* </a:t>
            </a:r>
            <a:r>
              <a:rPr lang="en-US" altLang="en-US" kern="0" dirty="0" smtClean="0">
                <a:solidFill>
                  <a:srgbClr val="C00000"/>
                </a:solidFill>
              </a:rPr>
              <a:t>e </a:t>
            </a:r>
            <a:r>
              <a:rPr lang="en-US" altLang="en-US" kern="0" baseline="30000" dirty="0" smtClean="0">
                <a:solidFill>
                  <a:srgbClr val="C00000"/>
                </a:solidFill>
              </a:rPr>
              <a:t>(-</a:t>
            </a:r>
            <a:r>
              <a:rPr lang="en-US" altLang="en-US" kern="0" baseline="30000" dirty="0">
                <a:solidFill>
                  <a:srgbClr val="C00000"/>
                </a:solidFill>
              </a:rPr>
              <a:t>4</a:t>
            </a:r>
            <a:r>
              <a:rPr lang="en-US" altLang="en-US" kern="0" baseline="30000" dirty="0" smtClean="0">
                <a:solidFill>
                  <a:srgbClr val="C00000"/>
                </a:solidFill>
              </a:rPr>
              <a:t>)</a:t>
            </a:r>
            <a:r>
              <a:rPr lang="en-US" altLang="en-US" kern="0" dirty="0" smtClean="0">
                <a:solidFill>
                  <a:srgbClr val="C00000"/>
                </a:solidFill>
              </a:rPr>
              <a:t>)</a:t>
            </a:r>
            <a:r>
              <a:rPr lang="en-US" altLang="en-US" kern="0" baseline="30000" dirty="0" smtClean="0">
                <a:solidFill>
                  <a:srgbClr val="C00000"/>
                </a:solidFill>
              </a:rPr>
              <a:t> </a:t>
            </a:r>
            <a:r>
              <a:rPr lang="en-US" altLang="en-US" kern="0" dirty="0">
                <a:solidFill>
                  <a:srgbClr val="C00000"/>
                </a:solidFill>
              </a:rPr>
              <a:t>/ 1! = 0.0733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>
                <a:solidFill>
                  <a:srgbClr val="C00000"/>
                </a:solidFill>
              </a:rPr>
              <a:t>P(2) = (</a:t>
            </a:r>
            <a:r>
              <a:rPr lang="en-US" altLang="en-US" kern="0" dirty="0" smtClean="0">
                <a:solidFill>
                  <a:srgbClr val="C00000"/>
                </a:solidFill>
              </a:rPr>
              <a:t>4 </a:t>
            </a:r>
            <a:r>
              <a:rPr lang="en-US" altLang="en-US" kern="0" baseline="30000" dirty="0" smtClean="0">
                <a:solidFill>
                  <a:srgbClr val="C00000"/>
                </a:solidFill>
              </a:rPr>
              <a:t>2</a:t>
            </a:r>
            <a:r>
              <a:rPr lang="en-US" altLang="en-US" kern="0" dirty="0" smtClean="0">
                <a:solidFill>
                  <a:srgbClr val="C00000"/>
                </a:solidFill>
              </a:rPr>
              <a:t> </a:t>
            </a:r>
            <a:r>
              <a:rPr lang="en-US" altLang="en-US" kern="0" dirty="0">
                <a:solidFill>
                  <a:srgbClr val="C00000"/>
                </a:solidFill>
              </a:rPr>
              <a:t>* e </a:t>
            </a:r>
            <a:r>
              <a:rPr lang="en-US" altLang="en-US" kern="0" baseline="30000" dirty="0">
                <a:solidFill>
                  <a:srgbClr val="C00000"/>
                </a:solidFill>
              </a:rPr>
              <a:t>(-4) </a:t>
            </a:r>
            <a:r>
              <a:rPr lang="en-US" altLang="en-US" kern="0" dirty="0" smtClean="0">
                <a:solidFill>
                  <a:srgbClr val="C00000"/>
                </a:solidFill>
              </a:rPr>
              <a:t>) </a:t>
            </a:r>
            <a:r>
              <a:rPr lang="en-US" altLang="en-US" kern="0" dirty="0">
                <a:solidFill>
                  <a:srgbClr val="C00000"/>
                </a:solidFill>
              </a:rPr>
              <a:t>/ 2! = 0.1465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>
                <a:solidFill>
                  <a:srgbClr val="C00000"/>
                </a:solidFill>
              </a:rPr>
              <a:t>P(3) = (</a:t>
            </a:r>
            <a:r>
              <a:rPr lang="en-US" altLang="en-US" kern="0" dirty="0" smtClean="0">
                <a:solidFill>
                  <a:srgbClr val="C00000"/>
                </a:solidFill>
              </a:rPr>
              <a:t>4</a:t>
            </a:r>
            <a:r>
              <a:rPr lang="en-US" altLang="en-US" kern="0" baseline="30000" dirty="0" smtClean="0">
                <a:solidFill>
                  <a:srgbClr val="C00000"/>
                </a:solidFill>
              </a:rPr>
              <a:t>3</a:t>
            </a:r>
            <a:r>
              <a:rPr lang="en-US" altLang="en-US" kern="0" dirty="0" smtClean="0">
                <a:solidFill>
                  <a:srgbClr val="C00000"/>
                </a:solidFill>
              </a:rPr>
              <a:t> </a:t>
            </a:r>
            <a:r>
              <a:rPr lang="en-US" altLang="en-US" kern="0" dirty="0">
                <a:solidFill>
                  <a:srgbClr val="C00000"/>
                </a:solidFill>
              </a:rPr>
              <a:t>* </a:t>
            </a:r>
            <a:r>
              <a:rPr lang="en-US" altLang="en-US" kern="0" dirty="0" smtClean="0">
                <a:solidFill>
                  <a:srgbClr val="C00000"/>
                </a:solidFill>
              </a:rPr>
              <a:t>e </a:t>
            </a:r>
            <a:r>
              <a:rPr lang="en-US" altLang="en-US" kern="0" baseline="30000" dirty="0">
                <a:solidFill>
                  <a:srgbClr val="C00000"/>
                </a:solidFill>
              </a:rPr>
              <a:t>(-4) </a:t>
            </a:r>
            <a:r>
              <a:rPr lang="en-US" altLang="en-US" kern="0" dirty="0" smtClean="0">
                <a:solidFill>
                  <a:srgbClr val="C00000"/>
                </a:solidFill>
              </a:rPr>
              <a:t>) </a:t>
            </a:r>
            <a:r>
              <a:rPr lang="en-US" altLang="en-US" kern="0" dirty="0">
                <a:solidFill>
                  <a:srgbClr val="C00000"/>
                </a:solidFill>
              </a:rPr>
              <a:t>/ 3! = 0.1953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>
                <a:solidFill>
                  <a:srgbClr val="C00000"/>
                </a:solidFill>
              </a:rPr>
              <a:t>P(4) = (</a:t>
            </a:r>
            <a:r>
              <a:rPr lang="en-US" altLang="en-US" kern="0" dirty="0" smtClean="0">
                <a:solidFill>
                  <a:srgbClr val="C00000"/>
                </a:solidFill>
              </a:rPr>
              <a:t>4 </a:t>
            </a:r>
            <a:r>
              <a:rPr lang="en-US" altLang="en-US" kern="0" baseline="30000" dirty="0" smtClean="0">
                <a:solidFill>
                  <a:srgbClr val="C00000"/>
                </a:solidFill>
              </a:rPr>
              <a:t>4</a:t>
            </a:r>
            <a:r>
              <a:rPr lang="en-US" altLang="en-US" kern="0" dirty="0" smtClean="0">
                <a:solidFill>
                  <a:srgbClr val="C00000"/>
                </a:solidFill>
              </a:rPr>
              <a:t> </a:t>
            </a:r>
            <a:r>
              <a:rPr lang="en-US" altLang="en-US" kern="0" dirty="0">
                <a:solidFill>
                  <a:srgbClr val="C00000"/>
                </a:solidFill>
              </a:rPr>
              <a:t>* e </a:t>
            </a:r>
            <a:r>
              <a:rPr lang="en-US" altLang="en-US" kern="0" baseline="30000" dirty="0">
                <a:solidFill>
                  <a:srgbClr val="C00000"/>
                </a:solidFill>
              </a:rPr>
              <a:t>(-4) </a:t>
            </a:r>
            <a:r>
              <a:rPr lang="en-US" altLang="en-US" kern="0" dirty="0" smtClean="0">
                <a:solidFill>
                  <a:srgbClr val="C00000"/>
                </a:solidFill>
              </a:rPr>
              <a:t>) </a:t>
            </a:r>
            <a:r>
              <a:rPr lang="en-US" altLang="en-US" kern="0" dirty="0">
                <a:solidFill>
                  <a:srgbClr val="C00000"/>
                </a:solidFill>
              </a:rPr>
              <a:t>/ 4! = 0.1953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 smtClean="0">
                <a:solidFill>
                  <a:srgbClr val="C00000"/>
                </a:solidFill>
              </a:rPr>
              <a:t>Therefore</a:t>
            </a:r>
            <a:r>
              <a:rPr lang="en-US" altLang="en-US" kern="0" dirty="0">
                <a:solidFill>
                  <a:srgbClr val="C00000"/>
                </a:solidFill>
              </a:rPr>
              <a:t>, the probability of 4 or fewer births in an hour is: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kern="0" dirty="0" smtClean="0">
                <a:solidFill>
                  <a:srgbClr val="C00000"/>
                </a:solidFill>
              </a:rPr>
              <a:t>P(0 </a:t>
            </a:r>
            <a:r>
              <a:rPr lang="en-US" altLang="en-US" kern="0" dirty="0">
                <a:solidFill>
                  <a:srgbClr val="C00000"/>
                </a:solidFill>
              </a:rPr>
              <a:t>or 1 or 2 or 3 or 4) = P(0) + P(1) + P(2) + P(3) + P(4) = 0.6287</a:t>
            </a:r>
          </a:p>
        </p:txBody>
      </p:sp>
    </p:spTree>
    <p:extLst>
      <p:ext uri="{BB962C8B-B14F-4D97-AF65-F5344CB8AC3E}">
        <p14:creationId xmlns:p14="http://schemas.microsoft.com/office/powerpoint/2010/main" val="403087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probability distributions in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295" y="1338348"/>
            <a:ext cx="11433975" cy="517882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Many statistical tools and techniques used in data analysis are based on probability. </a:t>
            </a:r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/>
              <a:t>measures how likely it is for an event to occur on a scale from 0 (the event never occurs) to 1 (the event always occurs). </a:t>
            </a:r>
            <a:endParaRPr lang="en-US" dirty="0" smtClean="0"/>
          </a:p>
          <a:p>
            <a:r>
              <a:rPr lang="en-US" dirty="0"/>
              <a:t>A probability distribution describes how a random variable is distributed; it tells us which values a random variable is most likely to take on and which values are less likely</a:t>
            </a:r>
            <a:r>
              <a:rPr lang="en-US" dirty="0" smtClean="0"/>
              <a:t>.</a:t>
            </a:r>
          </a:p>
          <a:p>
            <a:r>
              <a:rPr lang="en-US" dirty="0"/>
              <a:t>R comes with built-in implementations of many probability distributions. </a:t>
            </a:r>
            <a:endParaRPr lang="en-US" dirty="0" smtClean="0"/>
          </a:p>
          <a:p>
            <a:r>
              <a:rPr lang="en-US" dirty="0"/>
              <a:t>Each probability distribution in R is associated with </a:t>
            </a:r>
            <a:r>
              <a:rPr lang="en-US" dirty="0">
                <a:solidFill>
                  <a:srgbClr val="C00000"/>
                </a:solidFill>
              </a:rPr>
              <a:t>four functions which follow a naming convention: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The d-prefix</a:t>
            </a:r>
            <a:r>
              <a:rPr lang="en-US" dirty="0">
                <a:solidFill>
                  <a:srgbClr val="6600FF"/>
                </a:solidFill>
              </a:rPr>
              <a:t> function calculates the </a:t>
            </a:r>
            <a:r>
              <a:rPr lang="en-US" dirty="0">
                <a:solidFill>
                  <a:srgbClr val="C00000"/>
                </a:solidFill>
              </a:rPr>
              <a:t>probability density function (PDF) of a continuous probability distribution, or the probability mass function (PMF) of a discrete probability distribution</a:t>
            </a:r>
            <a:r>
              <a:rPr lang="en-US" dirty="0">
                <a:solidFill>
                  <a:srgbClr val="6600FF"/>
                </a:solidFill>
              </a:rPr>
              <a:t>, at a specific value of the random variable</a:t>
            </a:r>
            <a:r>
              <a:rPr lang="en-US" dirty="0" smtClean="0">
                <a:solidFill>
                  <a:srgbClr val="6600FF"/>
                </a:solidFill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</a:rPr>
              <a:t>The p-prefix</a:t>
            </a:r>
            <a:r>
              <a:rPr lang="en-US" dirty="0">
                <a:solidFill>
                  <a:srgbClr val="6600FF"/>
                </a:solidFill>
              </a:rPr>
              <a:t> function calculates the </a:t>
            </a:r>
            <a:r>
              <a:rPr lang="en-US" dirty="0">
                <a:solidFill>
                  <a:srgbClr val="C00000"/>
                </a:solidFill>
              </a:rPr>
              <a:t>cumulative distribution function (CDF) </a:t>
            </a:r>
            <a:r>
              <a:rPr lang="en-US" dirty="0">
                <a:solidFill>
                  <a:srgbClr val="6600FF"/>
                </a:solidFill>
              </a:rPr>
              <a:t>of a probability distribution, which gives the probability of observing a value less than or equal to a given value of the random </a:t>
            </a:r>
            <a:r>
              <a:rPr lang="en-US" dirty="0" smtClean="0">
                <a:solidFill>
                  <a:srgbClr val="6600FF"/>
                </a:solidFill>
              </a:rPr>
              <a:t>variable</a:t>
            </a:r>
          </a:p>
          <a:p>
            <a:r>
              <a:rPr lang="en-US" dirty="0">
                <a:solidFill>
                  <a:srgbClr val="C00000"/>
                </a:solidFill>
              </a:rPr>
              <a:t>The q-prefix </a:t>
            </a:r>
            <a:r>
              <a:rPr lang="en-US" dirty="0">
                <a:solidFill>
                  <a:srgbClr val="6600FF"/>
                </a:solidFill>
              </a:rPr>
              <a:t>function calculates the </a:t>
            </a:r>
            <a:r>
              <a:rPr lang="en-US" dirty="0">
                <a:solidFill>
                  <a:srgbClr val="C00000"/>
                </a:solidFill>
              </a:rPr>
              <a:t>quantile of a probability distribution, which is the inverse of the CDF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</a:rPr>
              <a:t>The r-prefix </a:t>
            </a:r>
            <a:r>
              <a:rPr lang="en-US" dirty="0">
                <a:solidFill>
                  <a:srgbClr val="6600FF"/>
                </a:solidFill>
              </a:rPr>
              <a:t>function </a:t>
            </a:r>
            <a:r>
              <a:rPr lang="en-US" dirty="0">
                <a:solidFill>
                  <a:srgbClr val="C00000"/>
                </a:solidFill>
              </a:rPr>
              <a:t>generates random numbers from a probability distribution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13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246" y="324196"/>
            <a:ext cx="11290626" cy="6397036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</a:rPr>
              <a:t>Qpois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 dirty="0" err="1">
                <a:solidFill>
                  <a:srgbClr val="C00000"/>
                </a:solidFill>
              </a:rPr>
              <a:t>qpois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/>
              <a:t>is a function in the R programming language </a:t>
            </a:r>
            <a:r>
              <a:rPr lang="en-US" sz="2000" b="1" dirty="0">
                <a:solidFill>
                  <a:srgbClr val="C00000"/>
                </a:solidFill>
              </a:rPr>
              <a:t>that calculates the inverse cumulative distribution function (also known as the quantile function) </a:t>
            </a:r>
            <a:r>
              <a:rPr lang="en-US" sz="2000" b="1" dirty="0"/>
              <a:t>for the Poisson distribution. 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</a:rPr>
              <a:t>qpois</a:t>
            </a:r>
            <a:r>
              <a:rPr lang="en-US" sz="2000" b="1" dirty="0" smtClean="0">
                <a:solidFill>
                  <a:srgbClr val="C00000"/>
                </a:solidFill>
              </a:rPr>
              <a:t>(p</a:t>
            </a:r>
            <a:r>
              <a:rPr lang="en-US" sz="2000" b="1" dirty="0">
                <a:solidFill>
                  <a:srgbClr val="C00000"/>
                </a:solidFill>
              </a:rPr>
              <a:t>, lambda)</a:t>
            </a:r>
            <a:r>
              <a:rPr lang="en-US" sz="2000" b="1" dirty="0"/>
              <a:t> 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6600FF"/>
                </a:solidFill>
              </a:rPr>
              <a:t>p</a:t>
            </a:r>
            <a:r>
              <a:rPr lang="en-US" sz="2000" b="1" dirty="0">
                <a:solidFill>
                  <a:srgbClr val="6600FF"/>
                </a:solidFill>
              </a:rPr>
              <a:t>:</a:t>
            </a:r>
            <a:r>
              <a:rPr lang="en-US" sz="2000" b="1" dirty="0"/>
              <a:t> </a:t>
            </a:r>
            <a:r>
              <a:rPr lang="en-US" sz="2000" dirty="0"/>
              <a:t> the probability value for which you want to find the </a:t>
            </a:r>
            <a:r>
              <a:rPr lang="en-US" sz="2000" dirty="0" smtClean="0"/>
              <a:t>Inverse CDF.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6600FF"/>
                </a:solidFill>
              </a:rPr>
              <a:t>lambda</a:t>
            </a:r>
            <a:r>
              <a:rPr lang="en-US" sz="2000" b="1" dirty="0">
                <a:solidFill>
                  <a:srgbClr val="6600FF"/>
                </a:solidFill>
              </a:rPr>
              <a:t>:</a:t>
            </a:r>
            <a:r>
              <a:rPr lang="en-US" sz="2000" b="1" dirty="0"/>
              <a:t> </a:t>
            </a:r>
            <a:r>
              <a:rPr lang="en-US" sz="2000" dirty="0"/>
              <a:t>the average rate of events per unit time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1800" b="1" dirty="0" smtClean="0"/>
              <a:t>Example:</a:t>
            </a:r>
          </a:p>
          <a:p>
            <a:pPr marL="0" indent="0">
              <a:buNone/>
            </a:pPr>
            <a:r>
              <a:rPr lang="en-US" sz="1800" dirty="0"/>
              <a:t>Suppose that the number of people who visit a website in a day follows a Poisson distribution with a mean of 500 people. What is the minimum number of people that we can expect to visit the website in a day with a probability of at least 95</a:t>
            </a:r>
            <a:r>
              <a:rPr lang="en-US" sz="1800" dirty="0" smtClean="0"/>
              <a:t>%?</a:t>
            </a:r>
          </a:p>
          <a:p>
            <a:pPr marL="0" indent="0">
              <a:buNone/>
            </a:pPr>
            <a:r>
              <a:rPr lang="en-US" sz="1800" dirty="0"/>
              <a:t>To solve this problem using </a:t>
            </a:r>
            <a:r>
              <a:rPr lang="en-US" sz="1800" dirty="0" err="1"/>
              <a:t>qpois</a:t>
            </a:r>
            <a:r>
              <a:rPr lang="en-US" sz="1800" dirty="0"/>
              <a:t>, we can first find the Poisson distribution value that corresponds to a </a:t>
            </a:r>
            <a:r>
              <a:rPr lang="en-US" sz="1800" dirty="0">
                <a:solidFill>
                  <a:srgbClr val="C00000"/>
                </a:solidFill>
              </a:rPr>
              <a:t>probability of 0.95 </a:t>
            </a:r>
            <a:r>
              <a:rPr lang="en-US" sz="1800" dirty="0"/>
              <a:t>using the </a:t>
            </a:r>
            <a:r>
              <a:rPr lang="en-US" sz="1800" dirty="0" err="1"/>
              <a:t>qpois</a:t>
            </a:r>
            <a:r>
              <a:rPr lang="en-US" sz="1800" dirty="0"/>
              <a:t> function and the </a:t>
            </a:r>
            <a:r>
              <a:rPr lang="en-US" sz="1800" dirty="0">
                <a:solidFill>
                  <a:srgbClr val="C00000"/>
                </a:solidFill>
              </a:rPr>
              <a:t>mean value of 500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C00000"/>
                </a:solidFill>
              </a:rPr>
              <a:t>&gt; qpois(0.95</a:t>
            </a:r>
            <a:r>
              <a:rPr lang="pt-BR" sz="2000" dirty="0" smtClean="0">
                <a:solidFill>
                  <a:srgbClr val="C00000"/>
                </a:solidFill>
              </a:rPr>
              <a:t>, </a:t>
            </a:r>
            <a:r>
              <a:rPr lang="pt-BR" sz="2000" dirty="0">
                <a:solidFill>
                  <a:srgbClr val="C00000"/>
                </a:solidFill>
              </a:rPr>
              <a:t>500)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C00000"/>
                </a:solidFill>
              </a:rPr>
              <a:t>[1] </a:t>
            </a:r>
            <a:r>
              <a:rPr lang="pt-BR" sz="2000" dirty="0" smtClean="0">
                <a:solidFill>
                  <a:srgbClr val="C00000"/>
                </a:solidFill>
              </a:rPr>
              <a:t>537</a:t>
            </a:r>
          </a:p>
          <a:p>
            <a:pPr marL="0" indent="0">
              <a:buNone/>
            </a:pPr>
            <a:r>
              <a:rPr lang="en-US" sz="1800" dirty="0"/>
              <a:t>This means that we can expect at least 537 people to visit the website in a day with a probability of at least 95</a:t>
            </a:r>
            <a:r>
              <a:rPr lang="en-US" sz="1800" dirty="0" smtClean="0"/>
              <a:t>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1437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526" y="299258"/>
            <a:ext cx="10907346" cy="579674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solidFill>
                  <a:srgbClr val="C00000"/>
                </a:solidFill>
              </a:rPr>
              <a:t>rpois</a:t>
            </a:r>
            <a:endParaRPr lang="en-US" sz="2000" b="1" dirty="0">
              <a:solidFill>
                <a:srgbClr val="C00000"/>
              </a:solidFill>
            </a:endParaRPr>
          </a:p>
          <a:p>
            <a:r>
              <a:rPr lang="en-US" sz="2000" dirty="0" err="1"/>
              <a:t>rpois</a:t>
            </a:r>
            <a:r>
              <a:rPr lang="en-US" sz="2000" dirty="0"/>
              <a:t> is a function in R that generates random numbers from a Poisson distribution with a specified mean. The function takes two arguments: the number of random numbers to generate (n) and the mean of the Poisson distribution (lambda</a:t>
            </a:r>
            <a:r>
              <a:rPr lang="en-US" sz="2000" dirty="0" smtClean="0"/>
              <a:t>).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6600FF"/>
                </a:solidFill>
              </a:rPr>
              <a:t>rpois</a:t>
            </a:r>
            <a:r>
              <a:rPr lang="en-US" sz="2000" b="1" dirty="0" smtClean="0">
                <a:solidFill>
                  <a:srgbClr val="6600FF"/>
                </a:solidFill>
              </a:rPr>
              <a:t>(n</a:t>
            </a:r>
            <a:r>
              <a:rPr lang="en-US" sz="2000" b="1" dirty="0">
                <a:solidFill>
                  <a:srgbClr val="6600FF"/>
                </a:solidFill>
              </a:rPr>
              <a:t>, lambda) </a:t>
            </a:r>
            <a:endParaRPr lang="en-US" sz="2000" dirty="0">
              <a:solidFill>
                <a:srgbClr val="6600FF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6600FF"/>
                </a:solidFill>
              </a:rPr>
              <a:t>n</a:t>
            </a:r>
            <a:r>
              <a:rPr lang="en-US" sz="2000" b="1" dirty="0">
                <a:solidFill>
                  <a:srgbClr val="6600FF"/>
                </a:solidFill>
              </a:rPr>
              <a:t>:</a:t>
            </a:r>
            <a:r>
              <a:rPr lang="en-US" sz="2000" b="1" dirty="0"/>
              <a:t> </a:t>
            </a:r>
            <a:r>
              <a:rPr lang="en-US" sz="2000" dirty="0"/>
              <a:t>number of random variables to generate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6600FF"/>
                </a:solidFill>
              </a:rPr>
              <a:t>lambda:</a:t>
            </a:r>
            <a:r>
              <a:rPr lang="en-US" sz="2000" b="1" dirty="0"/>
              <a:t> </a:t>
            </a:r>
            <a:r>
              <a:rPr lang="en-US" sz="2000" dirty="0" smtClean="0"/>
              <a:t>mean of the Poisson distribution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Example:</a:t>
            </a:r>
          </a:p>
          <a:p>
            <a:pPr marL="0" indent="0">
              <a:buNone/>
            </a:pPr>
            <a:r>
              <a:rPr lang="en-US" sz="2000" b="1" dirty="0"/>
              <a:t> suppose we want to generate 10 random numbers from a Poisson distribution with a mean of </a:t>
            </a:r>
            <a:r>
              <a:rPr lang="en-US" sz="2000" b="1" dirty="0" smtClean="0"/>
              <a:t>5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B02BE"/>
                </a:solidFill>
              </a:rPr>
              <a:t>&gt; rpois(10, 5)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B02BE"/>
                </a:solidFill>
              </a:rPr>
              <a:t> [1] 5 3 8 2 6 6 4 2 3 8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231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16" y="0"/>
            <a:ext cx="10925256" cy="847898"/>
          </a:xfrm>
        </p:spPr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The Normal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985" y="847897"/>
            <a:ext cx="6791569" cy="5857703"/>
          </a:xfrm>
        </p:spPr>
        <p:txBody>
          <a:bodyPr/>
          <a:lstStyle/>
          <a:p>
            <a:r>
              <a:rPr lang="en-US" sz="2200" dirty="0"/>
              <a:t>In probability theory and statistics, the Normal Distribution, also called the </a:t>
            </a:r>
            <a:r>
              <a:rPr lang="en-US" sz="2200" dirty="0">
                <a:solidFill>
                  <a:srgbClr val="C00000"/>
                </a:solidFill>
              </a:rPr>
              <a:t>Gaussian Distribution</a:t>
            </a:r>
            <a:r>
              <a:rPr lang="en-US" sz="2200" dirty="0"/>
              <a:t>, is the most significant </a:t>
            </a:r>
            <a:r>
              <a:rPr lang="en-US" sz="2200" dirty="0">
                <a:solidFill>
                  <a:srgbClr val="C00000"/>
                </a:solidFill>
              </a:rPr>
              <a:t>continuous probability distribution</a:t>
            </a:r>
            <a:r>
              <a:rPr lang="en-US" sz="22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US" sz="2200" dirty="0"/>
              <a:t>The normal distribution is a </a:t>
            </a:r>
            <a:r>
              <a:rPr lang="en-US" sz="2200" dirty="0">
                <a:solidFill>
                  <a:srgbClr val="C00000"/>
                </a:solidFill>
              </a:rPr>
              <a:t>bell-shaped, symmetrical </a:t>
            </a:r>
            <a:r>
              <a:rPr lang="en-US" sz="2200" dirty="0" smtClean="0">
                <a:solidFill>
                  <a:srgbClr val="C00000"/>
                </a:solidFill>
              </a:rPr>
              <a:t>distribution(</a:t>
            </a:r>
            <a:r>
              <a:rPr lang="en-US" sz="2400" dirty="0">
                <a:solidFill>
                  <a:srgbClr val="6600FF"/>
                </a:solidFill>
              </a:rPr>
              <a:t>the values to the left of the mean are a mirror image of the values to the right of the mean</a:t>
            </a:r>
            <a:r>
              <a:rPr lang="en-US" sz="2400" dirty="0" smtClean="0">
                <a:solidFill>
                  <a:srgbClr val="6600FF"/>
                </a:solidFill>
              </a:rPr>
              <a:t>.</a:t>
            </a:r>
            <a:r>
              <a:rPr lang="en-US" sz="2400" dirty="0" smtClean="0"/>
              <a:t>)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/>
              <a:t>in which the </a:t>
            </a:r>
            <a:r>
              <a:rPr lang="en-US" sz="2200" dirty="0">
                <a:solidFill>
                  <a:srgbClr val="C00000"/>
                </a:solidFill>
              </a:rPr>
              <a:t>mean, median and mode are all equal. </a:t>
            </a:r>
            <a:endParaRPr lang="en-US" sz="2200" dirty="0" smtClean="0">
              <a:solidFill>
                <a:srgbClr val="C00000"/>
              </a:solidFill>
            </a:endParaRPr>
          </a:p>
          <a:p>
            <a:r>
              <a:rPr lang="en-US" sz="2200" dirty="0" smtClean="0">
                <a:solidFill>
                  <a:srgbClr val="C00000"/>
                </a:solidFill>
              </a:rPr>
              <a:t>If </a:t>
            </a:r>
            <a:r>
              <a:rPr lang="en-US" sz="2200" dirty="0">
                <a:solidFill>
                  <a:srgbClr val="C00000"/>
                </a:solidFill>
              </a:rPr>
              <a:t>the mean, median and mode are unequal, </a:t>
            </a:r>
            <a:r>
              <a:rPr lang="en-US" sz="2200" dirty="0"/>
              <a:t>the distribution will be either </a:t>
            </a:r>
            <a:r>
              <a:rPr lang="en-US" sz="2200" dirty="0">
                <a:solidFill>
                  <a:srgbClr val="C00000"/>
                </a:solidFill>
              </a:rPr>
              <a:t>positively or negatively skewed.</a:t>
            </a:r>
            <a:endParaRPr lang="en-US" sz="2200" dirty="0" smtClean="0">
              <a:solidFill>
                <a:srgbClr val="C00000"/>
              </a:solidFill>
            </a:endParaRPr>
          </a:p>
          <a:p>
            <a:r>
              <a:rPr lang="en-US" sz="2200" dirty="0" smtClean="0"/>
              <a:t>A </a:t>
            </a:r>
            <a:r>
              <a:rPr lang="en-US" sz="2200" dirty="0"/>
              <a:t>continuous random variable X having the bell-shaped distribution is called a normal random variable.</a:t>
            </a:r>
            <a:br>
              <a:rPr lang="en-US" sz="2200" dirty="0"/>
            </a:br>
            <a:endParaRPr lang="en-US" sz="2200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830" y="1009820"/>
            <a:ext cx="4416115" cy="305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430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526" y="623455"/>
            <a:ext cx="10907346" cy="6068290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	A random variable X is said to have a Normal distribution with parameters </a:t>
            </a:r>
            <a:r>
              <a:rPr lang="en-US" dirty="0" smtClean="0"/>
              <a:t> with mean μ and  variance 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if its probability density function is given by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It is denoted by X ~ N (μ, </a:t>
            </a:r>
            <a:r>
              <a:rPr lang="en-US" dirty="0">
                <a:solidFill>
                  <a:prstClr val="black"/>
                </a:solidFill>
                <a:latin typeface="Century Schoolbook" panose="02040604050505020304" pitchFamily="18" charset="0"/>
              </a:rPr>
              <a:t> </a:t>
            </a:r>
            <a:r>
              <a:rPr lang="en-US" sz="2800" baseline="30000" dirty="0" smtClean="0"/>
              <a:t>2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Where</a:t>
            </a:r>
          </a:p>
          <a:p>
            <a:pPr marL="0" indent="0">
              <a:buNone/>
            </a:pPr>
            <a:r>
              <a:rPr lang="en-US" dirty="0"/>
              <a:t>f(x)	=	frequency of random variable </a:t>
            </a:r>
            <a:r>
              <a:rPr lang="en-US" dirty="0" smtClean="0"/>
              <a:t>x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entury Schoolbook" panose="02040604050505020304" pitchFamily="18" charset="0"/>
              </a:rPr>
              <a:t>  </a:t>
            </a:r>
            <a:r>
              <a:rPr lang="en-US" dirty="0"/>
              <a:t>	=	3.14159;     e = </a:t>
            </a:r>
            <a:r>
              <a:rPr lang="en-US" dirty="0" smtClean="0"/>
              <a:t>2.71828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entury Schoolbook" panose="02040604050505020304" pitchFamily="18" charset="0"/>
              </a:rPr>
              <a:t> </a:t>
            </a:r>
            <a:r>
              <a:rPr lang="en-US" dirty="0"/>
              <a:t>	=	population standard deviation </a:t>
            </a:r>
            <a:r>
              <a:rPr lang="en-US" dirty="0" smtClean="0"/>
              <a:t>(</a:t>
            </a:r>
            <a:r>
              <a:rPr lang="en-US" dirty="0">
                <a:solidFill>
                  <a:prstClr val="black"/>
                </a:solidFill>
                <a:latin typeface="Century Schoolbook" panose="02040604050505020304" pitchFamily="18" charset="0"/>
              </a:rPr>
              <a:t> </a:t>
            </a:r>
            <a:r>
              <a:rPr lang="en-IN" dirty="0" smtClean="0"/>
              <a:t>&gt; </a:t>
            </a:r>
            <a:r>
              <a:rPr lang="en-IN" dirty="0"/>
              <a:t>0 </a:t>
            </a:r>
            <a:r>
              <a:rPr lang="en-IN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x	=	value of random variable -∞ &lt; x &lt;∞ </a:t>
            </a:r>
          </a:p>
          <a:p>
            <a:pPr marL="0" indent="0">
              <a:buNone/>
            </a:pPr>
            <a:r>
              <a:rPr lang="en-US" dirty="0"/>
              <a:t>µ	=	population </a:t>
            </a:r>
            <a:r>
              <a:rPr lang="en-US" dirty="0" smtClean="0"/>
              <a:t>mean(</a:t>
            </a:r>
            <a:r>
              <a:rPr lang="en-IN" dirty="0"/>
              <a:t>-∞&lt; </a:t>
            </a:r>
            <a:r>
              <a:rPr lang="el-GR" dirty="0"/>
              <a:t>μ &lt;∞</a:t>
            </a:r>
            <a:r>
              <a:rPr lang="en-US" dirty="0"/>
              <a:t> 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033" y="1356827"/>
            <a:ext cx="3487967" cy="106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86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16" y="0"/>
            <a:ext cx="10925256" cy="1005840"/>
          </a:xfrm>
        </p:spPr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Properties of Normal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36062" y="1005840"/>
                <a:ext cx="11282810" cy="5731022"/>
              </a:xfrm>
            </p:spPr>
            <p:txBody>
              <a:bodyPr/>
              <a:lstStyle/>
              <a:p>
                <a:pPr marL="457200" indent="-457200">
                  <a:buClr>
                    <a:srgbClr val="C00000"/>
                  </a:buClr>
                  <a:buFont typeface="+mj-lt"/>
                  <a:buAutoNum type="arabicPeriod"/>
                </a:pPr>
                <a:r>
                  <a:rPr lang="en-US" sz="2000" dirty="0"/>
                  <a:t>It is a continuous </a:t>
                </a:r>
                <a:r>
                  <a:rPr lang="en-US" sz="2000" dirty="0" smtClean="0"/>
                  <a:t>distribution</a:t>
                </a:r>
              </a:p>
              <a:p>
                <a:pPr marL="457200" indent="-457200">
                  <a:buClr>
                    <a:srgbClr val="C00000"/>
                  </a:buClr>
                  <a:buFont typeface="+mj-lt"/>
                  <a:buAutoNum type="arabicPeriod"/>
                </a:pPr>
                <a:r>
                  <a:rPr lang="en-US" sz="2000" dirty="0"/>
                  <a:t>The normal distribution curve is bell-shaped.</a:t>
                </a:r>
              </a:p>
              <a:p>
                <a:pPr marL="457200" indent="-457200">
                  <a:buClr>
                    <a:srgbClr val="C00000"/>
                  </a:buClr>
                  <a:buFont typeface="+mj-lt"/>
                  <a:buAutoNum type="arabicPeriod"/>
                </a:pPr>
                <a:r>
                  <a:rPr lang="en-US" sz="2000" dirty="0"/>
                  <a:t> The mean, median, and mode are </a:t>
                </a:r>
                <a:r>
                  <a:rPr lang="en-US" sz="2000" dirty="0" smtClean="0"/>
                  <a:t>equal(</a:t>
                </a:r>
                <a:r>
                  <a:rPr lang="en-IN" sz="2000" dirty="0"/>
                  <a:t>Mean = Median = Mode = </a:t>
                </a:r>
                <a:r>
                  <a:rPr lang="el-GR" sz="2000" i="1" dirty="0"/>
                  <a:t>μ </a:t>
                </a:r>
                <a:r>
                  <a:rPr lang="en-US" sz="2000" i="1" dirty="0" smtClean="0"/>
                  <a:t>) 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and located at the center of the distribution.</a:t>
                </a:r>
              </a:p>
              <a:p>
                <a:pPr marL="457200" indent="-457200">
                  <a:buClr>
                    <a:srgbClr val="C00000"/>
                  </a:buClr>
                  <a:buFont typeface="+mj-lt"/>
                  <a:buAutoNum type="arabicPeriod"/>
                </a:pPr>
                <a:r>
                  <a:rPr lang="en-US" sz="2000" dirty="0"/>
                  <a:t> The normal distribution curve is unimodal (single mode).</a:t>
                </a:r>
              </a:p>
              <a:p>
                <a:pPr marL="457200" indent="-457200">
                  <a:buClr>
                    <a:srgbClr val="C00000"/>
                  </a:buClr>
                  <a:buFont typeface="+mj-lt"/>
                  <a:buAutoNum type="arabicPeriod"/>
                </a:pPr>
                <a:r>
                  <a:rPr lang="en-US" sz="2000" dirty="0"/>
                  <a:t> The curve is symmetrical about the mean</a:t>
                </a:r>
                <a:r>
                  <a:rPr lang="en-US" sz="2000" dirty="0" smtClean="0"/>
                  <a:t>.  (</a:t>
                </a:r>
                <a:r>
                  <a:rPr lang="en-US" sz="2000" dirty="0" err="1"/>
                  <a:t>ie</a:t>
                </a:r>
                <a:r>
                  <a:rPr lang="en-US" sz="2000" dirty="0"/>
                  <a:t>) Each half of the distribution is a mirror image of the other half.</a:t>
                </a:r>
              </a:p>
              <a:p>
                <a:pPr marL="457200" indent="-457200">
                  <a:buClr>
                    <a:srgbClr val="C00000"/>
                  </a:buClr>
                  <a:buFont typeface="+mj-lt"/>
                  <a:buAutoNum type="arabicPeriod"/>
                </a:pPr>
                <a:r>
                  <a:rPr lang="en-US" sz="2000" dirty="0" smtClean="0"/>
                  <a:t>It </a:t>
                </a:r>
                <a:r>
                  <a:rPr lang="en-US" sz="2000" dirty="0"/>
                  <a:t>is asymptotic to the horizontal axis. That is, it does not touch the x-axis and it goes on forever in each direction.</a:t>
                </a:r>
              </a:p>
              <a:p>
                <a:pPr marL="457200" indent="-457200">
                  <a:buClr>
                    <a:srgbClr val="C00000"/>
                  </a:buClr>
                  <a:buFont typeface="+mj-lt"/>
                  <a:buAutoNum type="arabicPeriod"/>
                </a:pPr>
                <a:r>
                  <a:rPr lang="en-US" sz="2000" dirty="0" smtClean="0"/>
                  <a:t>The </a:t>
                </a:r>
                <a:r>
                  <a:rPr lang="en-US" sz="2000" dirty="0"/>
                  <a:t>random variable 𝑥 can take any value from −∞ 𝑡𝑜 ∞</a:t>
                </a:r>
                <a:r>
                  <a:rPr lang="en-US" sz="2000" dirty="0" smtClean="0"/>
                  <a:t>.</a:t>
                </a:r>
              </a:p>
              <a:p>
                <a:pPr marL="457200" indent="-457200">
                  <a:buClr>
                    <a:srgbClr val="C00000"/>
                  </a:buClr>
                  <a:buFont typeface="+mj-lt"/>
                  <a:buAutoNum type="arabicPeriod"/>
                </a:pPr>
                <a:r>
                  <a:rPr lang="en-US" sz="2000" dirty="0"/>
                  <a:t>The total area under the normal distribution curve is equal to 1 or 100</a:t>
                </a:r>
                <a:r>
                  <a:rPr lang="en-US" sz="2000" dirty="0" smtClean="0"/>
                  <a:t>%.(</a:t>
                </a:r>
                <a:r>
                  <a:rPr lang="en-US" sz="2000" dirty="0" err="1" smtClean="0"/>
                  <a:t>ie</a:t>
                </a:r>
                <a:r>
                  <a:rPr lang="en-US" sz="2000" dirty="0" smtClean="0"/>
                  <a:t>)</a:t>
                </a:r>
                <a:endParaRPr lang="en-US" sz="2000" dirty="0"/>
              </a:p>
              <a:p>
                <a:pPr marL="0" lvl="2" indent="0">
                  <a:lnSpc>
                    <a:spcPct val="100000"/>
                  </a:lnSpc>
                  <a:spcBef>
                    <a:spcPct val="50000"/>
                  </a:spcBef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  <m:rad>
                              <m:radPr>
                                <m:degHide m:val="on"/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</m:rad>
                            <m:r>
                              <m:rPr>
                                <m:nor/>
                              </m:rPr>
                              <a:rPr lang="en-US" sz="18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den>
                        </m:f>
                        <m:nary>
                          <m:naryPr>
                            <m:limLoc m:val="undOvr"/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∞</m:t>
                            </m:r>
                          </m:sub>
                          <m:sup>
                            <m:r>
                              <m:rPr>
                                <m:brk m:alnAt="24"/>
                              </m:r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∞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𝜇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sup>
                            </m:sSup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</m:e>
                        </m:nary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18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IN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6062" y="1005840"/>
                <a:ext cx="11282810" cy="5731022"/>
              </a:xfrm>
              <a:blipFill>
                <a:blip r:embed="rId2"/>
                <a:stretch>
                  <a:fillRect l="-324" t="-42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39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1025" y="406136"/>
            <a:ext cx="9705225" cy="608144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IN" sz="2400" dirty="0">
                <a:solidFill>
                  <a:srgbClr val="C00000"/>
                </a:solidFill>
              </a:rPr>
              <a:t>Standard Normal Distribution</a:t>
            </a:r>
            <a:r>
              <a:rPr lang="en-US" sz="2083" dirty="0" smtClean="0"/>
              <a:t> </a:t>
            </a:r>
          </a:p>
          <a:p>
            <a:pPr marL="0" indent="0">
              <a:buNone/>
              <a:defRPr/>
            </a:pPr>
            <a:r>
              <a:rPr lang="en-US" sz="2083" dirty="0"/>
              <a:t>The simplest case of a normal distribution is known as the standard normal distribution. </a:t>
            </a:r>
            <a:endParaRPr lang="en-US" sz="2083" dirty="0" smtClean="0"/>
          </a:p>
          <a:p>
            <a:pPr marL="0" indent="0">
              <a:buNone/>
              <a:defRPr/>
            </a:pPr>
            <a:r>
              <a:rPr lang="en-US" sz="2083" dirty="0" smtClean="0"/>
              <a:t>This </a:t>
            </a:r>
            <a:r>
              <a:rPr lang="en-US" sz="2083" dirty="0"/>
              <a:t>is a special case when </a:t>
            </a:r>
            <a:r>
              <a:rPr lang="en-US" sz="2083" dirty="0" smtClean="0"/>
              <a:t>µ=0 </a:t>
            </a:r>
            <a:r>
              <a:rPr lang="en-US" sz="2083" dirty="0"/>
              <a:t>and </a:t>
            </a:r>
            <a:r>
              <a:rPr lang="en-US" sz="2083" dirty="0" smtClean="0"/>
              <a:t>=</a:t>
            </a:r>
            <a:r>
              <a:rPr lang="en-US" sz="2083" dirty="0"/>
              <a:t>1, and it is described by this probability density </a:t>
            </a:r>
            <a:r>
              <a:rPr lang="en-US" sz="2083" dirty="0" smtClean="0"/>
              <a:t>function.</a:t>
            </a:r>
          </a:p>
          <a:p>
            <a:pPr marL="0" indent="0">
              <a:buNone/>
              <a:defRPr/>
            </a:pPr>
            <a:r>
              <a:rPr lang="en-US" sz="2083" dirty="0" smtClean="0"/>
              <a:t>If </a:t>
            </a:r>
            <a:r>
              <a:rPr lang="en-US" sz="2083" dirty="0"/>
              <a:t>X ~ N(µ, σ</a:t>
            </a:r>
            <a:r>
              <a:rPr lang="en-US" sz="2083" baseline="30000" dirty="0"/>
              <a:t>2</a:t>
            </a:r>
            <a:r>
              <a:rPr lang="en-US" sz="2083" dirty="0"/>
              <a:t>), let Z = (X - µ) / σ, [Z-transformation]   </a:t>
            </a:r>
            <a:r>
              <a:rPr lang="pl-PL" sz="2083" dirty="0"/>
              <a:t>then </a:t>
            </a:r>
            <a:endParaRPr lang="en-US" sz="2083" dirty="0"/>
          </a:p>
          <a:p>
            <a:pPr marL="0" indent="0">
              <a:buNone/>
              <a:defRPr/>
            </a:pPr>
            <a:r>
              <a:rPr lang="pl-PL" sz="2083" dirty="0"/>
              <a:t>E(Z) = 0, V (Z) = 1.</a:t>
            </a:r>
            <a:endParaRPr lang="en-US" sz="2083" dirty="0"/>
          </a:p>
          <a:p>
            <a:pPr marL="0" indent="0">
              <a:buNone/>
              <a:defRPr/>
            </a:pPr>
            <a:r>
              <a:rPr lang="en-US" sz="2083" dirty="0" smtClean="0"/>
              <a:t> </a:t>
            </a:r>
            <a:endParaRPr lang="en-US" sz="2083" dirty="0"/>
          </a:p>
          <a:p>
            <a:pPr marL="359161" indent="-359161">
              <a:buNone/>
              <a:defRPr/>
            </a:pPr>
            <a:r>
              <a:rPr lang="en-US" sz="2083" dirty="0"/>
              <a:t>(</a:t>
            </a:r>
            <a:r>
              <a:rPr lang="en-US" sz="2083" dirty="0" err="1"/>
              <a:t>i.e</a:t>
            </a:r>
            <a:r>
              <a:rPr lang="en-US" sz="2083" dirty="0"/>
              <a:t>)Z ~ N(0, 1), Z is said to have a standard normal distribution.</a:t>
            </a:r>
          </a:p>
          <a:p>
            <a:pPr marL="359161" indent="-359161">
              <a:buNone/>
              <a:defRPr/>
            </a:pPr>
            <a:endParaRPr lang="en-US" sz="2083" dirty="0"/>
          </a:p>
          <a:p>
            <a:pPr marL="0" indent="0">
              <a:buNone/>
              <a:defRPr/>
            </a:pPr>
            <a:endParaRPr lang="en-US" sz="2083" dirty="0"/>
          </a:p>
        </p:txBody>
      </p:sp>
      <p:pic>
        <p:nvPicPr>
          <p:cNvPr id="55299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0070" y="4032981"/>
            <a:ext cx="4491303" cy="611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2855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C00000"/>
                </a:solidFill>
              </a:rPr>
              <a:t>Probability Computations Related to Normal  Distributions in R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d</a:t>
            </a:r>
            <a:r>
              <a:rPr lang="en-US" dirty="0">
                <a:solidFill>
                  <a:srgbClr val="C00000"/>
                </a:solidFill>
              </a:rPr>
              <a:t>norm:</a:t>
            </a:r>
            <a:r>
              <a:rPr lang="en-US" dirty="0"/>
              <a:t> </a:t>
            </a:r>
            <a:r>
              <a:rPr lang="en-US" b="1" dirty="0"/>
              <a:t>density function</a:t>
            </a:r>
            <a:r>
              <a:rPr lang="en-US" dirty="0"/>
              <a:t> of the normal distribution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p</a:t>
            </a:r>
            <a:r>
              <a:rPr lang="en-US" dirty="0" err="1">
                <a:solidFill>
                  <a:srgbClr val="C00000"/>
                </a:solidFill>
              </a:rPr>
              <a:t>norm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en-US" dirty="0"/>
              <a:t> </a:t>
            </a:r>
            <a:r>
              <a:rPr lang="en-US" b="1" dirty="0"/>
              <a:t>cumulative density function</a:t>
            </a:r>
            <a:r>
              <a:rPr lang="en-US" dirty="0"/>
              <a:t> of the normal distribution</a:t>
            </a:r>
          </a:p>
          <a:p>
            <a:r>
              <a:rPr lang="en-US" b="1" dirty="0">
                <a:solidFill>
                  <a:srgbClr val="C00000"/>
                </a:solidFill>
              </a:rPr>
              <a:t>q</a:t>
            </a:r>
            <a:r>
              <a:rPr lang="en-US" dirty="0">
                <a:solidFill>
                  <a:srgbClr val="C00000"/>
                </a:solidFill>
              </a:rPr>
              <a:t>norm:</a:t>
            </a:r>
            <a:r>
              <a:rPr lang="en-US" dirty="0"/>
              <a:t> </a:t>
            </a:r>
            <a:r>
              <a:rPr lang="en-US" b="1" dirty="0"/>
              <a:t>quantile function</a:t>
            </a:r>
            <a:r>
              <a:rPr lang="en-US" dirty="0"/>
              <a:t> of the normal distribution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r</a:t>
            </a:r>
            <a:r>
              <a:rPr lang="en-US" dirty="0" err="1">
                <a:solidFill>
                  <a:srgbClr val="C00000"/>
                </a:solidFill>
              </a:rPr>
              <a:t>norm</a:t>
            </a:r>
            <a:r>
              <a:rPr lang="en-US" dirty="0"/>
              <a:t>: </a:t>
            </a:r>
            <a:r>
              <a:rPr lang="en-US" b="1" dirty="0"/>
              <a:t>random sampling</a:t>
            </a:r>
            <a:r>
              <a:rPr lang="en-US" dirty="0"/>
              <a:t> from the normal distribution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8895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93616" y="0"/>
            <a:ext cx="10925256" cy="789709"/>
          </a:xfrm>
        </p:spPr>
        <p:txBody>
          <a:bodyPr/>
          <a:lstStyle/>
          <a:p>
            <a:r>
              <a:rPr lang="en-US" sz="2400" b="1" dirty="0">
                <a:solidFill>
                  <a:srgbClr val="C00000"/>
                </a:solidFill>
              </a:rPr>
              <a:t>Normal probabilities using </a:t>
            </a:r>
            <a:r>
              <a:rPr lang="en-US" sz="2400" b="1" dirty="0" err="1">
                <a:solidFill>
                  <a:srgbClr val="C00000"/>
                </a:solidFill>
              </a:rPr>
              <a:t>dnorm</a:t>
            </a:r>
            <a:r>
              <a:rPr lang="en-US" sz="2400" b="1" dirty="0">
                <a:solidFill>
                  <a:srgbClr val="C00000"/>
                </a:solidFill>
              </a:rPr>
              <a:t>() function in R</a:t>
            </a:r>
            <a:endParaRPr lang="en-IN" sz="2400" b="1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12615" y="625231"/>
            <a:ext cx="7791940" cy="6232769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dnorm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function </a:t>
            </a:r>
            <a:r>
              <a:rPr lang="en-US" sz="1800" b="1" dirty="0"/>
              <a:t>dnorm</a:t>
            </a:r>
            <a:r>
              <a:rPr lang="en-US" sz="1800" dirty="0"/>
              <a:t> returns the value of </a:t>
            </a:r>
            <a:r>
              <a:rPr lang="en-US" sz="1800" dirty="0">
                <a:solidFill>
                  <a:srgbClr val="C00000"/>
                </a:solidFill>
              </a:rPr>
              <a:t>the probability density function (pdf) of the normal distribution </a:t>
            </a:r>
            <a:r>
              <a:rPr lang="en-US" sz="1800" dirty="0"/>
              <a:t>given a certain random variable </a:t>
            </a:r>
            <a:r>
              <a:rPr lang="en-US" sz="1800" i="1" dirty="0">
                <a:solidFill>
                  <a:srgbClr val="6600FF"/>
                </a:solidFill>
              </a:rPr>
              <a:t>x</a:t>
            </a:r>
            <a:r>
              <a:rPr lang="en-US" sz="1800" dirty="0"/>
              <a:t>, a population mean </a:t>
            </a:r>
            <a:r>
              <a:rPr lang="en-US" sz="1800" i="1" dirty="0">
                <a:solidFill>
                  <a:srgbClr val="6600FF"/>
                </a:solidFill>
              </a:rPr>
              <a:t>μ</a:t>
            </a:r>
            <a:r>
              <a:rPr lang="en-US" sz="1800" i="1" dirty="0"/>
              <a:t> </a:t>
            </a:r>
            <a:r>
              <a:rPr lang="en-US" sz="1800" dirty="0"/>
              <a:t>and population standard deviation </a:t>
            </a:r>
            <a:r>
              <a:rPr lang="en-US" sz="1800" i="1" dirty="0">
                <a:solidFill>
                  <a:srgbClr val="6600FF"/>
                </a:solidFill>
              </a:rPr>
              <a:t>σ</a:t>
            </a:r>
            <a:r>
              <a:rPr lang="en-US" sz="1800" dirty="0"/>
              <a:t>.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syntax for using dnorm is as follows:</a:t>
            </a:r>
          </a:p>
          <a:p>
            <a:r>
              <a:rPr lang="en-US" sz="1800" b="1" dirty="0" err="1">
                <a:solidFill>
                  <a:srgbClr val="6600FF"/>
                </a:solidFill>
              </a:rPr>
              <a:t>dnorm</a:t>
            </a:r>
            <a:r>
              <a:rPr lang="en-US" sz="1800" b="1" dirty="0">
                <a:solidFill>
                  <a:srgbClr val="6600FF"/>
                </a:solidFill>
              </a:rPr>
              <a:t>(x, mean, </a:t>
            </a:r>
            <a:r>
              <a:rPr lang="en-US" sz="1800" b="1" dirty="0" err="1">
                <a:solidFill>
                  <a:srgbClr val="6600FF"/>
                </a:solidFill>
              </a:rPr>
              <a:t>sd</a:t>
            </a:r>
            <a:r>
              <a:rPr lang="en-US" sz="1800" b="1" dirty="0">
                <a:solidFill>
                  <a:srgbClr val="6600FF"/>
                </a:solidFill>
              </a:rPr>
              <a:t>) </a:t>
            </a:r>
            <a:endParaRPr lang="en-US" sz="1800" b="1" dirty="0" smtClean="0">
              <a:solidFill>
                <a:srgbClr val="6600FF"/>
              </a:solidFill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6600FF"/>
                </a:solidFill>
              </a:rPr>
              <a:t>Example:</a:t>
            </a:r>
          </a:p>
          <a:p>
            <a:pPr marL="0" indent="0">
              <a:buNone/>
            </a:pPr>
            <a:r>
              <a:rPr lang="en-US" sz="1800" dirty="0"/>
              <a:t>The </a:t>
            </a:r>
            <a:r>
              <a:rPr lang="en-US" sz="1800" dirty="0" smtClean="0"/>
              <a:t>GRE(</a:t>
            </a:r>
            <a:r>
              <a:rPr lang="en-IN" sz="1800" dirty="0"/>
              <a:t>Graduate Record Examinations </a:t>
            </a:r>
            <a:r>
              <a:rPr lang="en-IN" sz="1800" dirty="0" smtClean="0"/>
              <a:t>)</a:t>
            </a:r>
            <a:r>
              <a:rPr lang="en-US" sz="1800" dirty="0" smtClean="0"/>
              <a:t> </a:t>
            </a:r>
            <a:r>
              <a:rPr lang="en-US" sz="1800" dirty="0"/>
              <a:t>is widely used to help predict the performance of applicants to graduate schools. The range of possible scores on a GRE is 200 to 900. The psychology department at a university finds that the students in their department have scores with a mean of 544 and standard deviation of 103. </a:t>
            </a:r>
            <a:r>
              <a:rPr lang="en-US" sz="1800" dirty="0">
                <a:solidFill>
                  <a:srgbClr val="6600FF"/>
                </a:solidFill>
              </a:rPr>
              <a:t>Find the value of the density function at x=550</a:t>
            </a:r>
          </a:p>
          <a:p>
            <a:pPr marL="0" indent="0">
              <a:buNone/>
            </a:pPr>
            <a:r>
              <a:rPr lang="en-IN" sz="1800" dirty="0"/>
              <a:t>&gt; </a:t>
            </a:r>
            <a:r>
              <a:rPr lang="en-IN" sz="1800" dirty="0" err="1"/>
              <a:t>dnorm</a:t>
            </a:r>
            <a:r>
              <a:rPr lang="en-IN" sz="1800" dirty="0"/>
              <a:t>(550,544,103)</a:t>
            </a:r>
          </a:p>
          <a:p>
            <a:pPr marL="0" indent="0">
              <a:buNone/>
            </a:pPr>
            <a:r>
              <a:rPr lang="en-IN" sz="1800" dirty="0"/>
              <a:t>[1] 0.00386666</a:t>
            </a:r>
          </a:p>
          <a:p>
            <a:pPr marL="0" indent="0">
              <a:buNone/>
            </a:pPr>
            <a:endParaRPr lang="en-IN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1201" y="2899127"/>
            <a:ext cx="3626338" cy="118050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885722" y="2295392"/>
            <a:ext cx="39467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6600FF"/>
                </a:solidFill>
              </a:rPr>
              <a:t>Manual verification</a:t>
            </a:r>
          </a:p>
          <a:p>
            <a:r>
              <a:rPr lang="en-US" dirty="0" smtClean="0"/>
              <a:t>The </a:t>
            </a:r>
            <a:r>
              <a:rPr lang="en-US" dirty="0"/>
              <a:t>value of the density function at </a:t>
            </a:r>
            <a:r>
              <a:rPr lang="en-US" dirty="0" smtClean="0"/>
              <a:t>x=550  </a:t>
            </a:r>
            <a:r>
              <a:rPr lang="en-US" dirty="0"/>
              <a:t>is</a:t>
            </a:r>
            <a:endParaRPr lang="en-IN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7951304" y="1001612"/>
            <a:ext cx="39757" cy="55820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853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92" y="357447"/>
            <a:ext cx="11165580" cy="642630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</a:rPr>
              <a:t>Normal cumulative </a:t>
            </a:r>
            <a:r>
              <a:rPr lang="en-US" sz="2000" b="1" dirty="0" smtClean="0">
                <a:solidFill>
                  <a:srgbClr val="C00000"/>
                </a:solidFill>
              </a:rPr>
              <a:t>Density Function </a:t>
            </a:r>
            <a:r>
              <a:rPr lang="en-US" sz="2000" b="1" dirty="0">
                <a:solidFill>
                  <a:srgbClr val="C00000"/>
                </a:solidFill>
              </a:rPr>
              <a:t>using </a:t>
            </a:r>
            <a:r>
              <a:rPr lang="en-US" sz="2000" b="1" dirty="0" err="1">
                <a:solidFill>
                  <a:srgbClr val="C00000"/>
                </a:solidFill>
              </a:rPr>
              <a:t>pnorm</a:t>
            </a:r>
            <a:r>
              <a:rPr lang="en-US" sz="2000" b="1" dirty="0">
                <a:solidFill>
                  <a:srgbClr val="C00000"/>
                </a:solidFill>
              </a:rPr>
              <a:t>() function in </a:t>
            </a:r>
            <a:r>
              <a:rPr lang="en-US" sz="2000" b="1" dirty="0" smtClean="0">
                <a:solidFill>
                  <a:srgbClr val="C00000"/>
                </a:solidFill>
              </a:rPr>
              <a:t>R</a:t>
            </a:r>
            <a:endParaRPr lang="en-US" sz="2000" b="1" dirty="0">
              <a:solidFill>
                <a:srgbClr val="C00000"/>
              </a:solidFill>
            </a:endParaRPr>
          </a:p>
          <a:p>
            <a:r>
              <a:rPr lang="en-US" sz="2000" dirty="0"/>
              <a:t>The function </a:t>
            </a:r>
            <a:r>
              <a:rPr lang="en-US" sz="2000" b="1" dirty="0" err="1"/>
              <a:t>pnorm</a:t>
            </a:r>
            <a:r>
              <a:rPr lang="en-US" sz="2000" dirty="0"/>
              <a:t> returns the value of the </a:t>
            </a:r>
            <a:r>
              <a:rPr lang="en-US" sz="2000" dirty="0" smtClean="0"/>
              <a:t>Cumulative Density Function (CDF) </a:t>
            </a:r>
            <a:r>
              <a:rPr lang="en-US" sz="2000" dirty="0"/>
              <a:t>of the normal distribution given a certain random variable </a:t>
            </a:r>
            <a:r>
              <a:rPr lang="en-US" sz="2000" i="1" dirty="0">
                <a:solidFill>
                  <a:srgbClr val="6600FF"/>
                </a:solidFill>
              </a:rPr>
              <a:t>q</a:t>
            </a:r>
            <a:r>
              <a:rPr lang="en-US" sz="2000" dirty="0"/>
              <a:t>, a population mean </a:t>
            </a:r>
            <a:r>
              <a:rPr lang="en-US" sz="2000" i="1" dirty="0">
                <a:solidFill>
                  <a:srgbClr val="6600FF"/>
                </a:solidFill>
              </a:rPr>
              <a:t>μ</a:t>
            </a:r>
            <a:r>
              <a:rPr lang="en-US" sz="2000" i="1" dirty="0"/>
              <a:t> </a:t>
            </a:r>
            <a:r>
              <a:rPr lang="en-US" sz="2000" dirty="0"/>
              <a:t>and population standard deviation </a:t>
            </a:r>
            <a:r>
              <a:rPr lang="en-US" sz="2000" i="1" dirty="0">
                <a:solidFill>
                  <a:srgbClr val="6600FF"/>
                </a:solidFill>
              </a:rPr>
              <a:t>σ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syntax for using </a:t>
            </a:r>
            <a:r>
              <a:rPr lang="en-US" sz="2000" dirty="0" err="1"/>
              <a:t>pnorm</a:t>
            </a:r>
            <a:r>
              <a:rPr lang="en-US" sz="2000" dirty="0"/>
              <a:t> is as follows:</a:t>
            </a:r>
          </a:p>
          <a:p>
            <a:pPr marL="0" indent="0">
              <a:buNone/>
            </a:pPr>
            <a:r>
              <a:rPr lang="en-US" sz="2000" b="1" dirty="0" err="1">
                <a:solidFill>
                  <a:srgbClr val="6600FF"/>
                </a:solidFill>
              </a:rPr>
              <a:t>pnorm</a:t>
            </a:r>
            <a:r>
              <a:rPr lang="en-US" sz="2000" b="1" dirty="0">
                <a:solidFill>
                  <a:srgbClr val="6600FF"/>
                </a:solidFill>
              </a:rPr>
              <a:t>(q, mean, </a:t>
            </a:r>
            <a:r>
              <a:rPr lang="en-US" sz="2000" b="1" dirty="0" err="1">
                <a:solidFill>
                  <a:srgbClr val="6600FF"/>
                </a:solidFill>
              </a:rPr>
              <a:t>sd</a:t>
            </a:r>
            <a:r>
              <a:rPr lang="en-US" sz="2000" b="1" dirty="0">
                <a:solidFill>
                  <a:srgbClr val="6600FF"/>
                </a:solidFill>
              </a:rPr>
              <a:t>) </a:t>
            </a:r>
            <a:endParaRPr lang="en-US" sz="2000" dirty="0">
              <a:solidFill>
                <a:srgbClr val="6600FF"/>
              </a:solidFill>
            </a:endParaRP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ie</a:t>
            </a:r>
            <a:r>
              <a:rPr lang="en-US" sz="2000" dirty="0" smtClean="0"/>
              <a:t>) </a:t>
            </a:r>
            <a:r>
              <a:rPr lang="en-US" sz="2000" dirty="0" err="1" smtClean="0"/>
              <a:t>pnorm</a:t>
            </a:r>
            <a:r>
              <a:rPr lang="en-US" sz="2000" dirty="0" smtClean="0"/>
              <a:t> </a:t>
            </a:r>
            <a:r>
              <a:rPr lang="en-US" sz="2000" dirty="0"/>
              <a:t>is the cumulative </a:t>
            </a:r>
            <a:r>
              <a:rPr lang="en-US" sz="2000" dirty="0" smtClean="0"/>
              <a:t>density </a:t>
            </a:r>
            <a:r>
              <a:rPr lang="en-US" sz="2000" dirty="0"/>
              <a:t>function for the normal distribution. By definition </a:t>
            </a:r>
            <a:r>
              <a:rPr lang="en-US" sz="2000" dirty="0" err="1"/>
              <a:t>pnorm</a:t>
            </a:r>
            <a:r>
              <a:rPr lang="en-US" sz="2000" dirty="0"/>
              <a:t>(x) = P(X ≤ x) 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b="1" dirty="0"/>
              <a:t>Example </a:t>
            </a:r>
            <a:r>
              <a:rPr lang="en-US" sz="2000" b="1" dirty="0" smtClean="0"/>
              <a:t>:</a:t>
            </a:r>
            <a:r>
              <a:rPr lang="en-US" sz="2000" i="1" dirty="0"/>
              <a:t>  The GRE(Graduate Record Examinations ) is widely used to help predict the performance of applicants to graduate schools. The range of possible scores on a GRE is 200 to 900. The psychology department at a university finds that the students in their department have scores with a mean of 544 and standard deviation of 103. </a:t>
            </a:r>
            <a:r>
              <a:rPr lang="en-US" sz="2000" i="1" dirty="0">
                <a:solidFill>
                  <a:srgbClr val="6600FF"/>
                </a:solidFill>
              </a:rPr>
              <a:t>Find the probability that a student in psychology department has a score less than </a:t>
            </a:r>
            <a:r>
              <a:rPr lang="en-US" sz="2000" i="1" dirty="0" smtClean="0">
                <a:solidFill>
                  <a:srgbClr val="6600FF"/>
                </a:solidFill>
              </a:rPr>
              <a:t>480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6600FF"/>
                </a:solidFill>
              </a:rPr>
              <a:t>we need to find the probability P(X≤480)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6600FF"/>
                </a:solidFill>
              </a:rPr>
              <a:t>&gt;</a:t>
            </a:r>
            <a:r>
              <a:rPr lang="en-US" sz="2000" dirty="0" smtClean="0">
                <a:solidFill>
                  <a:srgbClr val="6600FF"/>
                </a:solidFill>
              </a:rPr>
              <a:t> </a:t>
            </a:r>
            <a:r>
              <a:rPr lang="en-US" sz="2000" dirty="0" err="1">
                <a:solidFill>
                  <a:srgbClr val="6600FF"/>
                </a:solidFill>
              </a:rPr>
              <a:t>pnorm</a:t>
            </a:r>
            <a:r>
              <a:rPr lang="en-US" sz="2000" dirty="0">
                <a:solidFill>
                  <a:srgbClr val="6600FF"/>
                </a:solidFill>
              </a:rPr>
              <a:t>(480,544,103)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6600FF"/>
                </a:solidFill>
              </a:rPr>
              <a:t>[1] 0.2671816</a:t>
            </a:r>
          </a:p>
          <a:p>
            <a:pPr marL="0" indent="0">
              <a:buNone/>
            </a:pPr>
            <a:endParaRPr lang="en-US" sz="2000" dirty="0">
              <a:solidFill>
                <a:srgbClr val="6600FF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9938" y="5279625"/>
            <a:ext cx="5697416" cy="150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457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169" y="257908"/>
            <a:ext cx="11329703" cy="629138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Normal Distribution Quantiles using </a:t>
            </a:r>
            <a:r>
              <a:rPr lang="en-US" b="1" dirty="0" err="1">
                <a:solidFill>
                  <a:srgbClr val="C00000"/>
                </a:solidFill>
              </a:rPr>
              <a:t>qnorm</a:t>
            </a:r>
            <a:r>
              <a:rPr lang="en-US" b="1" dirty="0">
                <a:solidFill>
                  <a:srgbClr val="C00000"/>
                </a:solidFill>
              </a:rPr>
              <a:t>() in R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qnorm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sz="2000" dirty="0"/>
              <a:t>The function </a:t>
            </a:r>
            <a:r>
              <a:rPr lang="en-US" sz="2000" b="1" dirty="0"/>
              <a:t>qnorm</a:t>
            </a:r>
            <a:r>
              <a:rPr lang="en-US" sz="2000" dirty="0"/>
              <a:t> returns the value of the inverse cumulative density function (</a:t>
            </a:r>
            <a:r>
              <a:rPr lang="en-US" sz="2000" dirty="0" err="1"/>
              <a:t>cdf</a:t>
            </a:r>
            <a:r>
              <a:rPr lang="en-US" sz="2000" dirty="0"/>
              <a:t>) of the normal distribution given a certain random variable </a:t>
            </a:r>
            <a:r>
              <a:rPr lang="en-US" sz="2000" i="1" dirty="0">
                <a:solidFill>
                  <a:srgbClr val="6600FF"/>
                </a:solidFill>
              </a:rPr>
              <a:t>p</a:t>
            </a:r>
            <a:r>
              <a:rPr lang="en-US" sz="2000" dirty="0"/>
              <a:t>, a population mean </a:t>
            </a:r>
            <a:r>
              <a:rPr lang="en-US" sz="2000" i="1" dirty="0">
                <a:solidFill>
                  <a:srgbClr val="6600FF"/>
                </a:solidFill>
              </a:rPr>
              <a:t>μ</a:t>
            </a:r>
            <a:r>
              <a:rPr lang="en-US" sz="2000" i="1" dirty="0"/>
              <a:t> </a:t>
            </a:r>
            <a:r>
              <a:rPr lang="en-US" sz="2000" dirty="0"/>
              <a:t>and population standard deviation </a:t>
            </a:r>
            <a:r>
              <a:rPr lang="en-US" sz="2000" i="1" dirty="0">
                <a:solidFill>
                  <a:srgbClr val="6600FF"/>
                </a:solidFill>
              </a:rPr>
              <a:t>σ</a:t>
            </a:r>
            <a:r>
              <a:rPr lang="en-US" sz="2000" dirty="0"/>
              <a:t>. The syntax for using qnorm is as follows:</a:t>
            </a:r>
          </a:p>
          <a:p>
            <a:pPr marL="0" indent="0">
              <a:buNone/>
            </a:pPr>
            <a:r>
              <a:rPr lang="en-US" sz="2000" b="1" dirty="0" err="1"/>
              <a:t>qnorm</a:t>
            </a:r>
            <a:r>
              <a:rPr lang="en-US" sz="2000" b="1" dirty="0"/>
              <a:t>(p, mean, </a:t>
            </a:r>
            <a:r>
              <a:rPr lang="en-US" sz="2000" b="1" dirty="0" err="1"/>
              <a:t>sd</a:t>
            </a:r>
            <a:r>
              <a:rPr lang="en-US" sz="2000" b="1" dirty="0"/>
              <a:t>) </a:t>
            </a:r>
            <a:endParaRPr lang="en-US" sz="2000" dirty="0"/>
          </a:p>
          <a:p>
            <a:r>
              <a:rPr lang="cs-CZ" sz="2000" dirty="0" smtClean="0">
                <a:solidFill>
                  <a:srgbClr val="6600FF"/>
                </a:solidFill>
              </a:rPr>
              <a:t>qnorm </a:t>
            </a:r>
            <a:r>
              <a:rPr lang="cs-CZ" sz="2000" dirty="0">
                <a:solidFill>
                  <a:srgbClr val="6600FF"/>
                </a:solidFill>
              </a:rPr>
              <a:t>is the inverse function for pnorm. </a:t>
            </a:r>
            <a:endParaRPr lang="en-US" sz="2000" dirty="0" smtClean="0">
              <a:solidFill>
                <a:srgbClr val="6600FF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Example:</a:t>
            </a:r>
          </a:p>
          <a:p>
            <a:pPr marL="0" indent="0">
              <a:buNone/>
            </a:pPr>
            <a:r>
              <a:rPr lang="en-US" sz="2000" dirty="0"/>
              <a:t> Suppose that the heights of a certain population follow a normal distribution with a mean of 170 cm and a standard deviation of 5 cm. What is the height below which 90% of the population lies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r>
              <a:rPr lang="en-IN" sz="2000" dirty="0"/>
              <a:t>&gt; </a:t>
            </a:r>
            <a:r>
              <a:rPr lang="en-IN" sz="2000" dirty="0" err="1"/>
              <a:t>qnorm</a:t>
            </a:r>
            <a:r>
              <a:rPr lang="en-IN" sz="2000" dirty="0"/>
              <a:t>(0.9,170,5)</a:t>
            </a:r>
          </a:p>
          <a:p>
            <a:pPr marL="0" indent="0">
              <a:buNone/>
            </a:pPr>
            <a:r>
              <a:rPr lang="en-IN" sz="2000" dirty="0"/>
              <a:t>[1] </a:t>
            </a:r>
            <a:r>
              <a:rPr lang="en-IN" sz="2000" dirty="0" smtClean="0"/>
              <a:t>176.4078</a:t>
            </a:r>
          </a:p>
          <a:p>
            <a:pPr marL="0" indent="0">
              <a:buNone/>
            </a:pPr>
            <a:r>
              <a:rPr lang="en-US" sz="2000" dirty="0"/>
              <a:t>So the height below which 90% of the population lies is approximately 178.16 cm.</a:t>
            </a: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321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563" y="217714"/>
            <a:ext cx="8876771" cy="870858"/>
          </a:xfrm>
        </p:spPr>
        <p:txBody>
          <a:bodyPr/>
          <a:lstStyle/>
          <a:p>
            <a:r>
              <a:rPr lang="en-US" sz="4500" b="1" dirty="0">
                <a:solidFill>
                  <a:srgbClr val="C00000"/>
                </a:solidFill>
                <a:latin typeface="Times New Roman" pitchFamily="18" charset="0"/>
              </a:rPr>
              <a:t>Binomial Distribution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85" y="1016001"/>
            <a:ext cx="11301046" cy="5080000"/>
          </a:xfrm>
        </p:spPr>
        <p:txBody>
          <a:bodyPr/>
          <a:lstStyle/>
          <a:p>
            <a:pPr marL="0">
              <a:buNone/>
            </a:pPr>
            <a:r>
              <a:rPr lang="en-US" sz="2333" dirty="0"/>
              <a:t>The binomial distribution is a discrete probability distribution that </a:t>
            </a:r>
            <a:r>
              <a:rPr lang="en-US" sz="2333" dirty="0">
                <a:solidFill>
                  <a:srgbClr val="C00000"/>
                </a:solidFill>
              </a:rPr>
              <a:t>describes the number of successes in a fixed number of independent trials with two possible outcomes (success or failure) </a:t>
            </a:r>
            <a:r>
              <a:rPr lang="en-US" sz="2333" dirty="0"/>
              <a:t>and a constant probability of success for each trial</a:t>
            </a:r>
            <a:r>
              <a:rPr lang="en-US" sz="2333" dirty="0" smtClean="0"/>
              <a:t>.</a:t>
            </a:r>
          </a:p>
          <a:p>
            <a:pPr marL="0">
              <a:buNone/>
            </a:pPr>
            <a:r>
              <a:rPr lang="en-US" altLang="en-US" sz="2600" dirty="0" smtClean="0">
                <a:cs typeface="Times New Roman" panose="02020603050405020304" pitchFamily="18" charset="0"/>
              </a:rPr>
              <a:t>A </a:t>
            </a:r>
            <a:r>
              <a:rPr lang="en-US" altLang="en-US" sz="2600" u="sng" dirty="0">
                <a:cs typeface="Times New Roman" panose="02020603050405020304" pitchFamily="18" charset="0"/>
              </a:rPr>
              <a:t>binomial experiment</a:t>
            </a:r>
            <a:r>
              <a:rPr lang="en-US" altLang="en-US" sz="2600" dirty="0">
                <a:cs typeface="Times New Roman" panose="02020603050405020304" pitchFamily="18" charset="0"/>
              </a:rPr>
              <a:t> has the following properties:</a:t>
            </a:r>
          </a:p>
          <a:p>
            <a:pPr lvl="1" algn="just"/>
            <a:r>
              <a:rPr lang="en-US" altLang="en-US" sz="2200" dirty="0">
                <a:cs typeface="Times New Roman" panose="02020603050405020304" pitchFamily="18" charset="0"/>
              </a:rPr>
              <a:t>experiment consists of n identical and independent trials</a:t>
            </a:r>
          </a:p>
          <a:p>
            <a:pPr lvl="1" algn="just"/>
            <a:r>
              <a:rPr lang="en-US" altLang="en-US" sz="2200" dirty="0" smtClean="0">
                <a:cs typeface="Times New Roman" panose="02020603050405020304" pitchFamily="18" charset="0"/>
              </a:rPr>
              <a:t>each </a:t>
            </a:r>
            <a:r>
              <a:rPr lang="en-US" altLang="en-US" sz="2200" dirty="0">
                <a:cs typeface="Times New Roman" panose="02020603050405020304" pitchFamily="18" charset="0"/>
              </a:rPr>
              <a:t>trial results in one of two outcomes: success or failure</a:t>
            </a:r>
          </a:p>
          <a:p>
            <a:pPr lvl="2" algn="just"/>
            <a:r>
              <a:rPr lang="en-US" altLang="en-US" sz="2200" dirty="0">
                <a:cs typeface="Times New Roman" panose="02020603050405020304" pitchFamily="18" charset="0"/>
              </a:rPr>
              <a:t>P(success) = </a:t>
            </a:r>
            <a:r>
              <a:rPr lang="en-US" altLang="en-US" sz="2200" dirty="0">
                <a:solidFill>
                  <a:srgbClr val="6600FF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</a:p>
          <a:p>
            <a:pPr lvl="2" algn="just"/>
            <a:r>
              <a:rPr lang="en-US" altLang="en-US" sz="2200" dirty="0">
                <a:cs typeface="Times New Roman" panose="02020603050405020304" pitchFamily="18" charset="0"/>
              </a:rPr>
              <a:t>P(failure) = </a:t>
            </a:r>
            <a:r>
              <a:rPr lang="en-US" altLang="en-US" sz="2200" dirty="0">
                <a:solidFill>
                  <a:srgbClr val="6600FF"/>
                </a:solidFill>
                <a:cs typeface="Times New Roman" panose="02020603050405020304" pitchFamily="18" charset="0"/>
              </a:rPr>
              <a:t>q = 1 - p </a:t>
            </a:r>
            <a:r>
              <a:rPr lang="en-US" altLang="en-US" sz="2200" dirty="0">
                <a:cs typeface="Times New Roman" panose="02020603050405020304" pitchFamily="18" charset="0"/>
              </a:rPr>
              <a:t>for all trials</a:t>
            </a:r>
          </a:p>
          <a:p>
            <a:pPr lvl="1" algn="just"/>
            <a:r>
              <a:rPr lang="en-US" altLang="en-US" sz="2200" dirty="0" smtClean="0">
                <a:cs typeface="Times New Roman" panose="02020603050405020304" pitchFamily="18" charset="0"/>
              </a:rPr>
              <a:t>The </a:t>
            </a:r>
            <a:r>
              <a:rPr lang="en-US" altLang="en-US" sz="2200" dirty="0">
                <a:cs typeface="Times New Roman" panose="02020603050405020304" pitchFamily="18" charset="0"/>
              </a:rPr>
              <a:t>random variable of interest, </a:t>
            </a:r>
            <a:r>
              <a:rPr lang="en-US" altLang="en-US" sz="2200" dirty="0">
                <a:solidFill>
                  <a:srgbClr val="66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cs typeface="Times New Roman" panose="02020603050405020304" pitchFamily="18" charset="0"/>
              </a:rPr>
              <a:t>, is the number of successes in the n trials.</a:t>
            </a:r>
          </a:p>
          <a:p>
            <a:pPr lvl="1" algn="just"/>
            <a:r>
              <a:rPr lang="en-US" altLang="en-US" sz="2200" dirty="0" smtClean="0">
                <a:solidFill>
                  <a:srgbClr val="66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cs typeface="Times New Roman" panose="02020603050405020304" pitchFamily="18" charset="0"/>
              </a:rPr>
              <a:t>has a </a:t>
            </a:r>
            <a:r>
              <a:rPr lang="en-US" altLang="en-US" sz="2200" u="sng" dirty="0">
                <a:cs typeface="Times New Roman" panose="02020603050405020304" pitchFamily="18" charset="0"/>
              </a:rPr>
              <a:t>binomial distribution with parameters </a:t>
            </a:r>
            <a:r>
              <a:rPr lang="en-US" altLang="en-US" sz="2200" u="sng" dirty="0">
                <a:solidFill>
                  <a:srgbClr val="6600FF"/>
                </a:solidFill>
                <a:cs typeface="Times New Roman" panose="02020603050405020304" pitchFamily="18" charset="0"/>
              </a:rPr>
              <a:t>n and p</a:t>
            </a:r>
            <a:endParaRPr lang="en-US" altLang="en-US" sz="2200" dirty="0">
              <a:solidFill>
                <a:srgbClr val="6600FF"/>
              </a:solidFill>
            </a:endParaRPr>
          </a:p>
          <a:p>
            <a:pPr marL="638581" indent="-638581">
              <a:buFontTx/>
              <a:buAutoNum type="arabicPeriod"/>
            </a:pPr>
            <a:endParaRPr lang="en-US" sz="2333" dirty="0" smtClean="0"/>
          </a:p>
          <a:p>
            <a:pPr marL="0">
              <a:buNone/>
            </a:pPr>
            <a:endParaRPr lang="en-US" sz="1500" dirty="0"/>
          </a:p>
          <a:p>
            <a:pPr>
              <a:buNone/>
            </a:pPr>
            <a:endParaRPr lang="en-US" sz="1500" strike="sngStrike" dirty="0"/>
          </a:p>
        </p:txBody>
      </p:sp>
    </p:spTree>
    <p:extLst>
      <p:ext uri="{BB962C8B-B14F-4D97-AF65-F5344CB8AC3E}">
        <p14:creationId xmlns:p14="http://schemas.microsoft.com/office/powerpoint/2010/main" val="24332741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846" y="224444"/>
            <a:ext cx="11433908" cy="630936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Simulating Normal random variable using </a:t>
            </a:r>
            <a:r>
              <a:rPr lang="en-US" b="1" dirty="0" err="1">
                <a:solidFill>
                  <a:srgbClr val="C00000"/>
                </a:solidFill>
              </a:rPr>
              <a:t>rnorm</a:t>
            </a:r>
            <a:r>
              <a:rPr lang="en-US" b="1" dirty="0">
                <a:solidFill>
                  <a:srgbClr val="C00000"/>
                </a:solidFill>
              </a:rPr>
              <a:t>() function in R</a:t>
            </a:r>
          </a:p>
          <a:p>
            <a:r>
              <a:rPr lang="en-US" sz="2000" dirty="0" err="1"/>
              <a:t>rnorm</a:t>
            </a:r>
            <a:r>
              <a:rPr lang="en-US" sz="2000" dirty="0"/>
              <a:t> is a function in R that generates random numbers from a normal distribution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6600FF"/>
                </a:solidFill>
              </a:rPr>
              <a:t>rnorm</a:t>
            </a:r>
            <a:r>
              <a:rPr lang="en-US" sz="2000" b="1" dirty="0" smtClean="0">
                <a:solidFill>
                  <a:srgbClr val="6600FF"/>
                </a:solidFill>
              </a:rPr>
              <a:t>(n</a:t>
            </a:r>
            <a:r>
              <a:rPr lang="en-US" sz="2000" b="1" dirty="0">
                <a:solidFill>
                  <a:srgbClr val="6600FF"/>
                </a:solidFill>
              </a:rPr>
              <a:t>, mean, </a:t>
            </a:r>
            <a:r>
              <a:rPr lang="en-US" sz="2000" b="1" dirty="0" err="1">
                <a:solidFill>
                  <a:srgbClr val="6600FF"/>
                </a:solidFill>
              </a:rPr>
              <a:t>sd</a:t>
            </a:r>
            <a:r>
              <a:rPr lang="en-US" sz="2000" b="1" dirty="0">
                <a:solidFill>
                  <a:srgbClr val="6600FF"/>
                </a:solidFill>
              </a:rPr>
              <a:t>) </a:t>
            </a:r>
            <a:endParaRPr lang="en-US" sz="2000" b="1" dirty="0" smtClean="0">
              <a:solidFill>
                <a:srgbClr val="6600FF"/>
              </a:solidFill>
            </a:endParaRPr>
          </a:p>
          <a:p>
            <a:pPr marL="0" indent="0">
              <a:buNone/>
            </a:pPr>
            <a:r>
              <a:rPr lang="en-US" sz="2000" b="1" dirty="0" smtClean="0"/>
              <a:t>This </a:t>
            </a:r>
            <a:r>
              <a:rPr lang="en-US" sz="2000" b="1" dirty="0"/>
              <a:t>function </a:t>
            </a:r>
            <a:r>
              <a:rPr lang="en-US" sz="2000" b="1" dirty="0" smtClean="0"/>
              <a:t>generates </a:t>
            </a:r>
            <a:r>
              <a:rPr lang="en-US" sz="2000" b="1" dirty="0"/>
              <a:t>n random numbers from Normal distribution with given mean and </a:t>
            </a:r>
            <a:r>
              <a:rPr lang="en-US" sz="2000" b="1" dirty="0" err="1"/>
              <a:t>sd</a:t>
            </a:r>
            <a:endParaRPr lang="en-US" sz="2000" b="1" dirty="0" smtClean="0"/>
          </a:p>
          <a:p>
            <a:r>
              <a:rPr lang="cs-CZ" sz="2000" dirty="0"/>
              <a:t>rnorm generates random values from a standard normal distribution. The required argument is a number specifying the number of normal variates to produce.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Example:</a:t>
            </a:r>
          </a:p>
          <a:p>
            <a:pPr marL="0" indent="0">
              <a:buNone/>
            </a:pPr>
            <a:r>
              <a:rPr lang="en-US" sz="2000" dirty="0"/>
              <a:t>generate 10 random numbers from a normal distribution with a mean of 5 and a standard deviation of 2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B02BE"/>
                </a:solidFill>
              </a:rPr>
              <a:t>&gt; </a:t>
            </a:r>
            <a:r>
              <a:rPr lang="pt-BR" sz="2000" dirty="0" smtClean="0">
                <a:solidFill>
                  <a:srgbClr val="0B02BE"/>
                </a:solidFill>
              </a:rPr>
              <a:t>rnorm( 10</a:t>
            </a:r>
            <a:r>
              <a:rPr lang="pt-BR" sz="2000" dirty="0">
                <a:solidFill>
                  <a:srgbClr val="0B02BE"/>
                </a:solidFill>
              </a:rPr>
              <a:t>, 5, 2)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B02BE"/>
                </a:solidFill>
              </a:rPr>
              <a:t> [1] 7.448164 5.719628 5.801543 5.221365 3.888318 8.573826 5.995701 1.066766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B02BE"/>
                </a:solidFill>
              </a:rPr>
              <a:t> [9] 6.402712 4.054417</a:t>
            </a: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22089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563" y="241905"/>
            <a:ext cx="8876771" cy="870857"/>
          </a:xfrm>
        </p:spPr>
        <p:txBody>
          <a:bodyPr/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</a:rPr>
              <a:t>Binomial Distribution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892" y="1263385"/>
            <a:ext cx="11063980" cy="5324983"/>
          </a:xfrm>
        </p:spPr>
        <p:txBody>
          <a:bodyPr/>
          <a:lstStyle/>
          <a:p>
            <a:pPr marL="0">
              <a:buNone/>
            </a:pPr>
            <a:r>
              <a:rPr lang="en-US" dirty="0" smtClean="0"/>
              <a:t>If the probability of success in each trial is given by p , then the probability of getting exactly x successful events among n trials is given by the Binomial PMF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dirty="0"/>
              <a:t> </a:t>
            </a:r>
            <a:r>
              <a:rPr lang="en-US" dirty="0" smtClean="0"/>
              <a:t>or</a:t>
            </a:r>
          </a:p>
          <a:p>
            <a:pPr marL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-n </a:t>
            </a:r>
            <a:r>
              <a:rPr lang="en-US" dirty="0"/>
              <a:t>is the total number of trials</a:t>
            </a:r>
          </a:p>
          <a:p>
            <a:pPr>
              <a:buNone/>
            </a:pPr>
            <a:r>
              <a:rPr lang="en-US" dirty="0" smtClean="0"/>
              <a:t>-x </a:t>
            </a:r>
            <a:r>
              <a:rPr lang="en-US" dirty="0"/>
              <a:t>is the number of </a:t>
            </a:r>
            <a:r>
              <a:rPr lang="en-US" dirty="0" smtClean="0"/>
              <a:t>successes</a:t>
            </a:r>
          </a:p>
          <a:p>
            <a:pPr>
              <a:buNone/>
            </a:pPr>
            <a:r>
              <a:rPr lang="en-US" dirty="0"/>
              <a:t>-p is the probability of success on each trial.</a:t>
            </a:r>
          </a:p>
        </p:txBody>
      </p:sp>
      <p:graphicFrame>
        <p:nvGraphicFramePr>
          <p:cNvPr id="1095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880654"/>
              </p:ext>
            </p:extLst>
          </p:nvPr>
        </p:nvGraphicFramePr>
        <p:xfrm>
          <a:off x="2145540" y="3395207"/>
          <a:ext cx="4701646" cy="711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2768400" imgH="419040" progId="Equation.3">
                  <p:embed/>
                </p:oleObj>
              </mc:Choice>
              <mc:Fallback>
                <p:oleObj name="Equation" r:id="rId3" imgW="2768400" imgH="419040" progId="Equation.3">
                  <p:embed/>
                  <p:pic>
                    <p:nvPicPr>
                      <p:cNvPr id="1095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5540" y="3395207"/>
                        <a:ext cx="4701646" cy="7117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0830" y="2592125"/>
            <a:ext cx="2561791" cy="80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48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37771" y="826823"/>
            <a:ext cx="8998479" cy="5864921"/>
          </a:xfrm>
        </p:spPr>
        <p:txBody>
          <a:bodyPr/>
          <a:lstStyle/>
          <a:p>
            <a:pPr marL="478880" lvl="1" indent="0">
              <a:buNone/>
              <a:defRPr/>
            </a:pPr>
            <a:r>
              <a:rPr lang="en-US" sz="1917" b="1" dirty="0" smtClean="0"/>
              <a:t>Mean , variance and Standard deviation of Binomial Distribution</a:t>
            </a:r>
          </a:p>
          <a:p>
            <a:pPr marL="778181" lvl="1" indent="-299301">
              <a:defRPr/>
            </a:pPr>
            <a:r>
              <a:rPr lang="en-US" sz="1917" b="1" dirty="0" smtClean="0"/>
              <a:t>The </a:t>
            </a:r>
            <a:r>
              <a:rPr lang="en-US" sz="1917" b="1" dirty="0"/>
              <a:t>mean, </a:t>
            </a:r>
            <a:r>
              <a:rPr lang="en-US" sz="1917" b="1" i="1" dirty="0"/>
              <a:t>E(X) = p + p + … + p = n*p</a:t>
            </a:r>
          </a:p>
          <a:p>
            <a:pPr marL="778181" lvl="1" indent="-299301">
              <a:defRPr/>
            </a:pPr>
            <a:r>
              <a:rPr lang="en-US" sz="1917" b="1" dirty="0"/>
              <a:t>The variance, </a:t>
            </a:r>
            <a:r>
              <a:rPr lang="en-US" sz="1917" b="1" i="1" dirty="0"/>
              <a:t>V(X) = </a:t>
            </a:r>
            <a:r>
              <a:rPr lang="en-US" sz="1917" b="1" i="1" dirty="0" err="1"/>
              <a:t>pq</a:t>
            </a:r>
            <a:r>
              <a:rPr lang="en-US" sz="1917" b="1" i="1" dirty="0"/>
              <a:t> + </a:t>
            </a:r>
            <a:r>
              <a:rPr lang="en-US" sz="1917" b="1" i="1" dirty="0" err="1"/>
              <a:t>pq</a:t>
            </a:r>
            <a:r>
              <a:rPr lang="en-US" sz="1917" b="1" i="1" dirty="0"/>
              <a:t> + … + </a:t>
            </a:r>
            <a:r>
              <a:rPr lang="en-US" sz="1917" b="1" i="1" dirty="0" err="1"/>
              <a:t>pq</a:t>
            </a:r>
            <a:r>
              <a:rPr lang="en-US" sz="1917" b="1" i="1" dirty="0"/>
              <a:t> = n*</a:t>
            </a:r>
            <a:r>
              <a:rPr lang="en-US" sz="1917" b="1" i="1" dirty="0" err="1"/>
              <a:t>pq</a:t>
            </a:r>
            <a:r>
              <a:rPr lang="en-US" sz="1917" b="1" i="1" dirty="0"/>
              <a:t> </a:t>
            </a:r>
            <a:endParaRPr lang="en-US" sz="1917" b="1" i="1" dirty="0" smtClean="0"/>
          </a:p>
          <a:p>
            <a:pPr marL="778181" lvl="1" indent="-299301">
              <a:defRPr/>
            </a:pPr>
            <a:r>
              <a:rPr lang="en-US" sz="1917" b="1" i="1" dirty="0" smtClean="0"/>
              <a:t>The standard deviation =  </a:t>
            </a:r>
            <a:endParaRPr lang="en-US" sz="1917" b="1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126" y="1837018"/>
            <a:ext cx="635529" cy="39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804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16" y="0"/>
            <a:ext cx="10925256" cy="1070708"/>
          </a:xfrm>
        </p:spPr>
        <p:txBody>
          <a:bodyPr/>
          <a:lstStyle/>
          <a:p>
            <a:r>
              <a:rPr lang="en-US" sz="2400" b="1" dirty="0">
                <a:solidFill>
                  <a:srgbClr val="C00000"/>
                </a:solidFill>
              </a:rPr>
              <a:t>Probability Computations Related to Binomial Distributions</a:t>
            </a:r>
            <a:endParaRPr lang="en-IN" sz="2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3" y="797169"/>
            <a:ext cx="11574584" cy="595532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 has several functions related to the binomial distribution. Here are some commonly used ones: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b="1" dirty="0" smtClean="0"/>
              <a:t>1. </a:t>
            </a:r>
            <a:r>
              <a:rPr lang="en-US" sz="2000" b="1" dirty="0" err="1" smtClean="0">
                <a:solidFill>
                  <a:srgbClr val="C00000"/>
                </a:solidFill>
              </a:rPr>
              <a:t>dbinom</a:t>
            </a:r>
            <a:r>
              <a:rPr lang="en-US" sz="2000" b="1" dirty="0" smtClean="0">
                <a:solidFill>
                  <a:srgbClr val="C00000"/>
                </a:solidFill>
              </a:rPr>
              <a:t>(x</a:t>
            </a:r>
            <a:r>
              <a:rPr lang="en-US" sz="2000" b="1" dirty="0">
                <a:solidFill>
                  <a:srgbClr val="C00000"/>
                </a:solidFill>
              </a:rPr>
              <a:t>, size, </a:t>
            </a:r>
            <a:r>
              <a:rPr lang="en-US" sz="2000" b="1" dirty="0" err="1">
                <a:solidFill>
                  <a:srgbClr val="C00000"/>
                </a:solidFill>
              </a:rPr>
              <a:t>prob</a:t>
            </a:r>
            <a:r>
              <a:rPr lang="en-US" sz="2000" b="1" dirty="0">
                <a:solidFill>
                  <a:srgbClr val="C00000"/>
                </a:solidFill>
              </a:rPr>
              <a:t>) </a:t>
            </a:r>
            <a:r>
              <a:rPr lang="en-US" sz="2000" dirty="0"/>
              <a:t>- </a:t>
            </a:r>
            <a:r>
              <a:rPr lang="en-US" sz="2000" b="1" dirty="0" smtClean="0">
                <a:solidFill>
                  <a:srgbClr val="6600FF"/>
                </a:solidFill>
              </a:rPr>
              <a:t>Probability Mass Function (PMF) or probability distribution  </a:t>
            </a:r>
            <a:r>
              <a:rPr lang="en-US" sz="2000" dirty="0" smtClean="0">
                <a:solidFill>
                  <a:srgbClr val="6600FF"/>
                </a:solidFill>
              </a:rPr>
              <a:t>of </a:t>
            </a:r>
            <a:r>
              <a:rPr lang="en-US" sz="2000" dirty="0">
                <a:solidFill>
                  <a:srgbClr val="6600FF"/>
                </a:solidFill>
              </a:rPr>
              <a:t>the binomial distribution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0B02BE"/>
                </a:solidFill>
              </a:rPr>
              <a:t>Calculates the probability of getting </a:t>
            </a:r>
            <a:r>
              <a:rPr lang="en-US" sz="2000" b="1" dirty="0">
                <a:solidFill>
                  <a:srgbClr val="C00000"/>
                </a:solidFill>
              </a:rPr>
              <a:t>exactly x successes </a:t>
            </a:r>
            <a:r>
              <a:rPr lang="en-US" sz="2000" dirty="0" smtClean="0">
                <a:solidFill>
                  <a:srgbClr val="0B02BE"/>
                </a:solidFill>
              </a:rPr>
              <a:t>in </a:t>
            </a:r>
            <a:r>
              <a:rPr lang="en-US" sz="2000" dirty="0">
                <a:solidFill>
                  <a:srgbClr val="0B02BE"/>
                </a:solidFill>
              </a:rPr>
              <a:t>size trials, given a probability </a:t>
            </a:r>
            <a:r>
              <a:rPr lang="en-US" sz="2000" dirty="0" err="1">
                <a:solidFill>
                  <a:srgbClr val="0B02BE"/>
                </a:solidFill>
              </a:rPr>
              <a:t>prob</a:t>
            </a:r>
            <a:r>
              <a:rPr lang="en-US" sz="2000" dirty="0">
                <a:solidFill>
                  <a:srgbClr val="0B02BE"/>
                </a:solidFill>
              </a:rPr>
              <a:t> of success on each trial</a:t>
            </a:r>
            <a:r>
              <a:rPr lang="en-US" sz="2000" dirty="0" smtClean="0">
                <a:solidFill>
                  <a:srgbClr val="0B02BE"/>
                </a:solidFill>
              </a:rPr>
              <a:t>.</a:t>
            </a:r>
            <a:endParaRPr lang="en-US" sz="2000" dirty="0">
              <a:solidFill>
                <a:srgbClr val="0B02BE"/>
              </a:solidFill>
            </a:endParaRPr>
          </a:p>
          <a:p>
            <a:pPr marL="0" indent="0">
              <a:buNone/>
            </a:pPr>
            <a:r>
              <a:rPr lang="en-US" sz="2000" b="1" dirty="0" smtClean="0"/>
              <a:t>2.  </a:t>
            </a:r>
            <a:r>
              <a:rPr lang="en-US" sz="2000" b="1" dirty="0" err="1" smtClean="0">
                <a:solidFill>
                  <a:srgbClr val="C00000"/>
                </a:solidFill>
              </a:rPr>
              <a:t>pbinom</a:t>
            </a:r>
            <a:r>
              <a:rPr lang="en-US" sz="2000" b="1" dirty="0" smtClean="0">
                <a:solidFill>
                  <a:srgbClr val="C00000"/>
                </a:solidFill>
              </a:rPr>
              <a:t>(q</a:t>
            </a:r>
            <a:r>
              <a:rPr lang="en-US" sz="2000" b="1" dirty="0">
                <a:solidFill>
                  <a:srgbClr val="C00000"/>
                </a:solidFill>
              </a:rPr>
              <a:t>, size, </a:t>
            </a:r>
            <a:r>
              <a:rPr lang="en-US" sz="2000" b="1" dirty="0" err="1">
                <a:solidFill>
                  <a:srgbClr val="C00000"/>
                </a:solidFill>
              </a:rPr>
              <a:t>prob</a:t>
            </a:r>
            <a:r>
              <a:rPr lang="en-US" sz="2000" b="1" dirty="0">
                <a:solidFill>
                  <a:srgbClr val="C00000"/>
                </a:solidFill>
              </a:rPr>
              <a:t>) </a:t>
            </a:r>
            <a:r>
              <a:rPr lang="en-US" sz="2000" dirty="0">
                <a:solidFill>
                  <a:srgbClr val="C00000"/>
                </a:solidFill>
              </a:rPr>
              <a:t>- </a:t>
            </a:r>
            <a:r>
              <a:rPr lang="en-US" sz="2000" dirty="0">
                <a:solidFill>
                  <a:srgbClr val="6600FF"/>
                </a:solidFill>
              </a:rPr>
              <a:t>Cumulative Distribution Function (CDF) of the binomial distribution. </a:t>
            </a:r>
            <a:r>
              <a:rPr lang="en-US" sz="2000" dirty="0">
                <a:solidFill>
                  <a:srgbClr val="0B02BE"/>
                </a:solidFill>
              </a:rPr>
              <a:t>Calculates the </a:t>
            </a:r>
            <a:r>
              <a:rPr lang="en-US" sz="2000" dirty="0">
                <a:solidFill>
                  <a:srgbClr val="C00000"/>
                </a:solidFill>
              </a:rPr>
              <a:t>probability of getting up to q successes </a:t>
            </a:r>
            <a:r>
              <a:rPr lang="en-US" sz="2000" dirty="0">
                <a:solidFill>
                  <a:srgbClr val="0B02BE"/>
                </a:solidFill>
              </a:rPr>
              <a:t>in size trials, given a probability </a:t>
            </a:r>
            <a:r>
              <a:rPr lang="en-US" sz="2000" dirty="0" err="1">
                <a:solidFill>
                  <a:srgbClr val="0B02BE"/>
                </a:solidFill>
              </a:rPr>
              <a:t>prob</a:t>
            </a:r>
            <a:r>
              <a:rPr lang="en-US" sz="2000" dirty="0">
                <a:solidFill>
                  <a:srgbClr val="0B02BE"/>
                </a:solidFill>
              </a:rPr>
              <a:t> of success on each trial</a:t>
            </a:r>
            <a:r>
              <a:rPr lang="en-US" sz="2000" dirty="0" smtClean="0">
                <a:solidFill>
                  <a:srgbClr val="0B02BE"/>
                </a:solidFill>
              </a:rPr>
              <a:t>.</a:t>
            </a:r>
            <a:endParaRPr lang="en-US" sz="2000" dirty="0">
              <a:solidFill>
                <a:srgbClr val="0B02BE"/>
              </a:solidFill>
            </a:endParaRPr>
          </a:p>
          <a:p>
            <a:pPr marL="0" indent="0">
              <a:buNone/>
            </a:pPr>
            <a:r>
              <a:rPr lang="en-US" sz="2000" b="1" dirty="0" smtClean="0"/>
              <a:t>3. </a:t>
            </a:r>
            <a:r>
              <a:rPr lang="en-US" sz="2000" b="1" dirty="0">
                <a:solidFill>
                  <a:srgbClr val="C00000"/>
                </a:solidFill>
              </a:rPr>
              <a:t>qbinom(p, size, </a:t>
            </a:r>
            <a:r>
              <a:rPr lang="en-US" sz="2000" b="1" dirty="0" err="1">
                <a:solidFill>
                  <a:srgbClr val="C00000"/>
                </a:solidFill>
              </a:rPr>
              <a:t>prob</a:t>
            </a:r>
            <a:r>
              <a:rPr lang="en-US" sz="2000" b="1" dirty="0">
                <a:solidFill>
                  <a:srgbClr val="C00000"/>
                </a:solidFill>
              </a:rPr>
              <a:t>) </a:t>
            </a:r>
            <a:r>
              <a:rPr lang="en-US" sz="2000" dirty="0"/>
              <a:t>- </a:t>
            </a:r>
            <a:r>
              <a:rPr lang="en-US" sz="2000" dirty="0">
                <a:solidFill>
                  <a:srgbClr val="6600FF"/>
                </a:solidFill>
              </a:rPr>
              <a:t>Inverse CDF of the binomial distribution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0B02BE"/>
                </a:solidFill>
              </a:rPr>
              <a:t>Calculates </a:t>
            </a:r>
            <a:r>
              <a:rPr lang="en-US" sz="2000" dirty="0">
                <a:solidFill>
                  <a:srgbClr val="C00000"/>
                </a:solidFill>
              </a:rPr>
              <a:t>the smallest number q such that the CDF is less than or equal to p</a:t>
            </a:r>
            <a:r>
              <a:rPr lang="en-US" sz="2000" dirty="0">
                <a:solidFill>
                  <a:srgbClr val="0B02BE"/>
                </a:solidFill>
              </a:rPr>
              <a:t>, given size trials and a probability </a:t>
            </a:r>
            <a:r>
              <a:rPr lang="en-US" sz="2000" dirty="0" err="1">
                <a:solidFill>
                  <a:srgbClr val="0B02BE"/>
                </a:solidFill>
              </a:rPr>
              <a:t>prob</a:t>
            </a:r>
            <a:r>
              <a:rPr lang="en-US" sz="2000" dirty="0">
                <a:solidFill>
                  <a:srgbClr val="0B02BE"/>
                </a:solidFill>
              </a:rPr>
              <a:t> of success on each trial</a:t>
            </a:r>
            <a:r>
              <a:rPr lang="en-US" sz="2000" dirty="0" smtClean="0">
                <a:solidFill>
                  <a:srgbClr val="0B02BE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B02BE"/>
                </a:solidFill>
              </a:rPr>
              <a:t>(</a:t>
            </a:r>
            <a:r>
              <a:rPr lang="en-US" sz="2000" dirty="0" err="1" smtClean="0">
                <a:solidFill>
                  <a:srgbClr val="0B02BE"/>
                </a:solidFill>
              </a:rPr>
              <a:t>ie</a:t>
            </a:r>
            <a:r>
              <a:rPr lang="en-US" sz="2000" dirty="0">
                <a:solidFill>
                  <a:srgbClr val="0B02BE"/>
                </a:solidFill>
              </a:rPr>
              <a:t>) This function takes the probability value and gives a number whose cumulative value matches the </a:t>
            </a:r>
            <a:r>
              <a:rPr lang="en-US" sz="2000" dirty="0" smtClean="0">
                <a:solidFill>
                  <a:srgbClr val="0B02BE"/>
                </a:solidFill>
              </a:rPr>
              <a:t>probability</a:t>
            </a:r>
            <a:endParaRPr lang="en-US" sz="2000" dirty="0">
              <a:solidFill>
                <a:srgbClr val="0B02BE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b="1" dirty="0" smtClean="0"/>
              <a:t>4. </a:t>
            </a:r>
            <a:r>
              <a:rPr lang="en-US" sz="2000" b="1" dirty="0" err="1">
                <a:solidFill>
                  <a:srgbClr val="C00000"/>
                </a:solidFill>
              </a:rPr>
              <a:t>rbinom</a:t>
            </a:r>
            <a:r>
              <a:rPr lang="en-US" sz="2000" b="1" dirty="0">
                <a:solidFill>
                  <a:srgbClr val="C00000"/>
                </a:solidFill>
              </a:rPr>
              <a:t>(n, size, </a:t>
            </a:r>
            <a:r>
              <a:rPr lang="en-US" sz="2000" b="1" dirty="0" err="1">
                <a:solidFill>
                  <a:srgbClr val="C00000"/>
                </a:solidFill>
              </a:rPr>
              <a:t>prob</a:t>
            </a:r>
            <a:r>
              <a:rPr lang="en-US" sz="2000" b="1" dirty="0"/>
              <a:t>) </a:t>
            </a:r>
            <a:r>
              <a:rPr lang="en-US" sz="2000" dirty="0"/>
              <a:t>- </a:t>
            </a:r>
            <a:r>
              <a:rPr lang="en-US" sz="2000" dirty="0">
                <a:solidFill>
                  <a:srgbClr val="6600FF"/>
                </a:solidFill>
              </a:rPr>
              <a:t>Random number generator for the binomial distribution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C00000"/>
                </a:solidFill>
              </a:rPr>
              <a:t>Generates n random samples from a binomial distribution</a:t>
            </a:r>
            <a:r>
              <a:rPr lang="en-US" sz="2000" dirty="0">
                <a:solidFill>
                  <a:srgbClr val="0B02BE"/>
                </a:solidFill>
              </a:rPr>
              <a:t> with size trials and a probability </a:t>
            </a:r>
            <a:r>
              <a:rPr lang="en-US" sz="2000" dirty="0" err="1">
                <a:solidFill>
                  <a:srgbClr val="0B02BE"/>
                </a:solidFill>
              </a:rPr>
              <a:t>prob</a:t>
            </a:r>
            <a:r>
              <a:rPr lang="en-US" sz="2000" dirty="0">
                <a:solidFill>
                  <a:srgbClr val="0B02BE"/>
                </a:solidFill>
              </a:rPr>
              <a:t> of success on each trial</a:t>
            </a:r>
            <a:r>
              <a:rPr lang="en-US" sz="2000" dirty="0" smtClean="0">
                <a:solidFill>
                  <a:srgbClr val="0B02BE"/>
                </a:solidFill>
              </a:rPr>
              <a:t>.</a:t>
            </a:r>
          </a:p>
          <a:p>
            <a:pPr marL="0" indent="0">
              <a:buNone/>
            </a:pPr>
            <a:endParaRPr lang="en-IN" sz="2000" dirty="0" smtClean="0">
              <a:solidFill>
                <a:srgbClr val="0B02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5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16" y="336062"/>
            <a:ext cx="10925256" cy="55489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Binomial </a:t>
            </a:r>
            <a:r>
              <a:rPr lang="en-US" sz="2800" dirty="0">
                <a:solidFill>
                  <a:srgbClr val="C00000"/>
                </a:solidFill>
              </a:rPr>
              <a:t>probabilities using </a:t>
            </a:r>
            <a:r>
              <a:rPr lang="en-US" sz="2800" dirty="0" err="1">
                <a:solidFill>
                  <a:srgbClr val="C00000"/>
                </a:solidFill>
              </a:rPr>
              <a:t>dbinom</a:t>
            </a:r>
            <a:r>
              <a:rPr lang="en-US" sz="2800" dirty="0">
                <a:solidFill>
                  <a:srgbClr val="C00000"/>
                </a:solidFill>
              </a:rPr>
              <a:t>() function in R</a:t>
            </a:r>
            <a:br>
              <a:rPr lang="en-US" sz="2800" dirty="0">
                <a:solidFill>
                  <a:srgbClr val="C00000"/>
                </a:solidFill>
              </a:rPr>
            </a:br>
            <a:endParaRPr lang="en-IN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54" y="1263386"/>
            <a:ext cx="11235918" cy="508270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dbinom</a:t>
            </a:r>
            <a:r>
              <a:rPr lang="en-US" sz="2000" dirty="0"/>
              <a:t> is the function used to </a:t>
            </a:r>
            <a:r>
              <a:rPr lang="en-US" sz="2000" dirty="0" smtClean="0"/>
              <a:t>find the  </a:t>
            </a:r>
            <a:r>
              <a:rPr lang="en-US" sz="2000" dirty="0">
                <a:solidFill>
                  <a:srgbClr val="C00000"/>
                </a:solidFill>
              </a:rPr>
              <a:t>probability mass function for the </a:t>
            </a:r>
            <a:r>
              <a:rPr lang="en-US" sz="2000" dirty="0" smtClean="0">
                <a:solidFill>
                  <a:srgbClr val="C00000"/>
                </a:solidFill>
              </a:rPr>
              <a:t>binomial </a:t>
            </a:r>
            <a:r>
              <a:rPr lang="en-US" sz="2000" dirty="0">
                <a:solidFill>
                  <a:srgbClr val="C00000"/>
                </a:solidFill>
              </a:rPr>
              <a:t>distribution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/>
              <a:t>The function ‘</a:t>
            </a:r>
            <a:r>
              <a:rPr lang="en-US" sz="2000" dirty="0" err="1"/>
              <a:t>dbinom</a:t>
            </a:r>
            <a:r>
              <a:rPr lang="en-US" sz="2000" dirty="0"/>
              <a:t>’ is used to obtain the exact probability using Binomial distribution, i.e. P(X=x).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syntax to compute the probability at x for binomial distribution using R is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</a:rPr>
              <a:t>dbinom</a:t>
            </a:r>
            <a:r>
              <a:rPr lang="en-US" sz="2000" b="1" dirty="0" smtClean="0">
                <a:solidFill>
                  <a:srgbClr val="C00000"/>
                </a:solidFill>
              </a:rPr>
              <a:t>(</a:t>
            </a:r>
            <a:r>
              <a:rPr lang="en-US" sz="2000" b="1" dirty="0" err="1" smtClean="0">
                <a:solidFill>
                  <a:srgbClr val="C00000"/>
                </a:solidFill>
              </a:rPr>
              <a:t>x,size,prob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000" dirty="0" smtClean="0"/>
              <a:t>where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/>
              <a:t>x : the value(s) of the variable,</a:t>
            </a:r>
          </a:p>
          <a:p>
            <a:pPr marL="0" indent="0">
              <a:buNone/>
            </a:pPr>
            <a:r>
              <a:rPr lang="en-US" sz="2000" dirty="0"/>
              <a:t>    size : the number of trials, and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prob</a:t>
            </a:r>
            <a:r>
              <a:rPr lang="en-US" sz="2000" dirty="0"/>
              <a:t> : the probability of success (</a:t>
            </a:r>
            <a:r>
              <a:rPr lang="en-US" sz="2000" dirty="0" err="1"/>
              <a:t>prob</a:t>
            </a:r>
            <a:r>
              <a:rPr lang="en-US" sz="2000" dirty="0"/>
              <a:t>).</a:t>
            </a:r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 err="1"/>
              <a:t>dbinom</a:t>
            </a:r>
            <a:r>
              <a:rPr lang="en-US" sz="2000" dirty="0"/>
              <a:t>() function gives the probability for </a:t>
            </a:r>
            <a:r>
              <a:rPr lang="en-US" sz="2000" dirty="0" smtClean="0"/>
              <a:t>given </a:t>
            </a:r>
            <a:r>
              <a:rPr lang="en-US" sz="2000" dirty="0"/>
              <a:t>value(s) x (no. of successes), size (no. of trials) and </a:t>
            </a:r>
            <a:r>
              <a:rPr lang="en-US" sz="2000" dirty="0" err="1"/>
              <a:t>prob</a:t>
            </a:r>
            <a:r>
              <a:rPr lang="en-US" sz="2000" dirty="0"/>
              <a:t> (probability of success</a:t>
            </a:r>
            <a:r>
              <a:rPr lang="en-US" sz="2000" dirty="0" smtClean="0"/>
              <a:t>).</a:t>
            </a:r>
            <a:endParaRPr lang="en-US" sz="2000" dirty="0"/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931789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92370" y="562708"/>
            <a:ext cx="5569764" cy="5931877"/>
          </a:xfrm>
        </p:spPr>
        <p:txBody>
          <a:bodyPr/>
          <a:lstStyle/>
          <a:p>
            <a:pPr marL="0" lvl="0" indent="0">
              <a:buNone/>
            </a:pPr>
            <a:r>
              <a:rPr lang="en-US" sz="2583" dirty="0">
                <a:solidFill>
                  <a:srgbClr val="C00000"/>
                </a:solidFill>
              </a:rPr>
              <a:t>Example</a:t>
            </a:r>
            <a:r>
              <a:rPr lang="en-US" sz="2583" dirty="0" smtClean="0">
                <a:solidFill>
                  <a:srgbClr val="C00000"/>
                </a:solidFill>
              </a:rPr>
              <a:t>: </a:t>
            </a:r>
            <a:r>
              <a:rPr lang="en-US" sz="2583" dirty="0" err="1" smtClean="0">
                <a:solidFill>
                  <a:srgbClr val="C00000"/>
                </a:solidFill>
              </a:rPr>
              <a:t>dbinom</a:t>
            </a:r>
            <a:endParaRPr lang="en-US" sz="2583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A </a:t>
            </a:r>
            <a:r>
              <a:rPr lang="en-US" sz="2000" dirty="0">
                <a:solidFill>
                  <a:srgbClr val="C00000"/>
                </a:solidFill>
              </a:rPr>
              <a:t>coin is tossed 5 times. What is the probability of getting one head and three heads?</a:t>
            </a:r>
          </a:p>
          <a:p>
            <a:pPr marL="0" lvl="0" indent="0">
              <a:buNone/>
            </a:pPr>
            <a:r>
              <a:rPr lang="en-US" sz="2000" dirty="0">
                <a:solidFill>
                  <a:srgbClr val="000066"/>
                </a:solidFill>
              </a:rPr>
              <a:t>To solve this problem using R language, we can use the </a:t>
            </a:r>
            <a:r>
              <a:rPr lang="en-US" sz="2000" dirty="0" err="1">
                <a:solidFill>
                  <a:srgbClr val="000066"/>
                </a:solidFill>
              </a:rPr>
              <a:t>dbinom</a:t>
            </a:r>
            <a:r>
              <a:rPr lang="en-US" sz="2000" dirty="0">
                <a:solidFill>
                  <a:srgbClr val="000066"/>
                </a:solidFill>
              </a:rPr>
              <a:t>() function, which calculates the binomial probability mass function.</a:t>
            </a:r>
          </a:p>
          <a:p>
            <a:pPr marL="0" lvl="0" indent="0">
              <a:buNone/>
            </a:pPr>
            <a:r>
              <a:rPr lang="en-IN" sz="2000" dirty="0">
                <a:solidFill>
                  <a:srgbClr val="000066"/>
                </a:solidFill>
              </a:rPr>
              <a:t>For getting one head:</a:t>
            </a:r>
          </a:p>
          <a:p>
            <a:pPr marL="0" lvl="0" indent="0">
              <a:buNone/>
            </a:pPr>
            <a:r>
              <a:rPr lang="en-IN" sz="2000" dirty="0">
                <a:solidFill>
                  <a:srgbClr val="000066"/>
                </a:solidFill>
              </a:rPr>
              <a:t>&gt; </a:t>
            </a:r>
            <a:r>
              <a:rPr lang="en-IN" sz="2000" dirty="0" err="1">
                <a:solidFill>
                  <a:srgbClr val="000066"/>
                </a:solidFill>
              </a:rPr>
              <a:t>dbinom</a:t>
            </a:r>
            <a:r>
              <a:rPr lang="en-IN" sz="2000" dirty="0">
                <a:solidFill>
                  <a:srgbClr val="000066"/>
                </a:solidFill>
              </a:rPr>
              <a:t>(1, size=5, </a:t>
            </a:r>
            <a:r>
              <a:rPr lang="en-IN" sz="2000" dirty="0" err="1">
                <a:solidFill>
                  <a:srgbClr val="000066"/>
                </a:solidFill>
              </a:rPr>
              <a:t>prob</a:t>
            </a:r>
            <a:r>
              <a:rPr lang="en-IN" sz="2000" dirty="0">
                <a:solidFill>
                  <a:srgbClr val="000066"/>
                </a:solidFill>
              </a:rPr>
              <a:t>=0.5)</a:t>
            </a:r>
          </a:p>
          <a:p>
            <a:pPr marL="0" lvl="0" indent="0">
              <a:buNone/>
            </a:pPr>
            <a:r>
              <a:rPr lang="en-IN" sz="2000" dirty="0">
                <a:solidFill>
                  <a:srgbClr val="000066"/>
                </a:solidFill>
              </a:rPr>
              <a:t>[1] 0.15625</a:t>
            </a:r>
          </a:p>
          <a:p>
            <a:pPr marL="0" lvl="0" indent="0">
              <a:buNone/>
            </a:pPr>
            <a:r>
              <a:rPr lang="en-IN" sz="2000" dirty="0">
                <a:solidFill>
                  <a:srgbClr val="000066"/>
                </a:solidFill>
              </a:rPr>
              <a:t>For getting three heads:</a:t>
            </a:r>
          </a:p>
          <a:p>
            <a:pPr marL="0" lvl="0" indent="0">
              <a:buNone/>
            </a:pPr>
            <a:r>
              <a:rPr lang="en-IN" sz="2000" dirty="0">
                <a:solidFill>
                  <a:srgbClr val="000066"/>
                </a:solidFill>
              </a:rPr>
              <a:t>&gt; </a:t>
            </a:r>
            <a:r>
              <a:rPr lang="en-IN" sz="2000" dirty="0" err="1">
                <a:solidFill>
                  <a:srgbClr val="000066"/>
                </a:solidFill>
              </a:rPr>
              <a:t>dbinom</a:t>
            </a:r>
            <a:r>
              <a:rPr lang="en-IN" sz="2000" dirty="0">
                <a:solidFill>
                  <a:srgbClr val="000066"/>
                </a:solidFill>
              </a:rPr>
              <a:t>(3, size=5, </a:t>
            </a:r>
            <a:r>
              <a:rPr lang="en-IN" sz="2000" dirty="0" err="1">
                <a:solidFill>
                  <a:srgbClr val="000066"/>
                </a:solidFill>
              </a:rPr>
              <a:t>prob</a:t>
            </a:r>
            <a:r>
              <a:rPr lang="en-IN" sz="2000" dirty="0">
                <a:solidFill>
                  <a:srgbClr val="000066"/>
                </a:solidFill>
              </a:rPr>
              <a:t>=0.5)</a:t>
            </a:r>
          </a:p>
          <a:p>
            <a:pPr marL="0" lvl="0" indent="0">
              <a:buNone/>
            </a:pPr>
            <a:r>
              <a:rPr lang="en-IN" sz="2000" dirty="0">
                <a:solidFill>
                  <a:srgbClr val="000066"/>
                </a:solidFill>
              </a:rPr>
              <a:t>[1] 0.3125</a:t>
            </a:r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65333" y="562708"/>
            <a:ext cx="5353050" cy="553329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cs typeface="Arial" panose="020B0604020202020204" pitchFamily="34" charset="0"/>
              </a:rPr>
              <a:t>Manual verification</a:t>
            </a:r>
          </a:p>
          <a:p>
            <a:pPr marL="0" indent="0">
              <a:buNone/>
            </a:pPr>
            <a:r>
              <a:rPr lang="en-US" sz="2000" dirty="0" smtClean="0">
                <a:cs typeface="Arial" panose="020B0604020202020204" pitchFamily="34" charset="0"/>
              </a:rPr>
              <a:t>The </a:t>
            </a:r>
            <a:r>
              <a:rPr lang="en-US" sz="2000" dirty="0">
                <a:cs typeface="Arial" panose="020B0604020202020204" pitchFamily="34" charset="0"/>
              </a:rPr>
              <a:t>probability of getting a head on a single coin toss is 1/2, and the probability of getting a tail is also 1/2.</a:t>
            </a:r>
          </a:p>
          <a:p>
            <a:pPr marL="0" indent="0">
              <a:buNone/>
            </a:pPr>
            <a:r>
              <a:rPr lang="en-US" sz="2000" dirty="0">
                <a:cs typeface="Arial" panose="020B0604020202020204" pitchFamily="34" charset="0"/>
              </a:rPr>
              <a:t>To find the probability of getting a certain number of heads in 5 coin tosses, we can use the binomial probability formula</a:t>
            </a:r>
            <a:r>
              <a:rPr lang="en-US" sz="2000" dirty="0" smtClean="0"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000" dirty="0" smtClean="0">
                <a:cs typeface="Arial" panose="020B0604020202020204" pitchFamily="34" charset="0"/>
              </a:rPr>
              <a:t>P(x) = </a:t>
            </a:r>
            <a:r>
              <a:rPr lang="en-US" sz="2000" dirty="0" err="1" smtClean="0">
                <a:cs typeface="Arial" panose="020B0604020202020204" pitchFamily="34" charset="0"/>
              </a:rPr>
              <a:t>nCx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cs typeface="Arial" panose="020B0604020202020204" pitchFamily="34" charset="0"/>
              </a:rPr>
              <a:t>p</a:t>
            </a:r>
            <a:r>
              <a:rPr lang="en-US" sz="2000" baseline="30000" dirty="0" err="1" smtClean="0">
                <a:cs typeface="Arial" panose="020B0604020202020204" pitchFamily="34" charset="0"/>
              </a:rPr>
              <a:t>x</a:t>
            </a:r>
            <a:r>
              <a:rPr lang="en-US" sz="2000" dirty="0" err="1" smtClean="0">
                <a:cs typeface="Arial" panose="020B0604020202020204" pitchFamily="34" charset="0"/>
              </a:rPr>
              <a:t>q</a:t>
            </a:r>
            <a:r>
              <a:rPr lang="en-US" sz="2000" baseline="30000" dirty="0" smtClean="0">
                <a:cs typeface="Arial" panose="020B0604020202020204" pitchFamily="34" charset="0"/>
              </a:rPr>
              <a:t>(n-x)</a:t>
            </a:r>
          </a:p>
          <a:p>
            <a:pPr marL="0" indent="0">
              <a:buNone/>
            </a:pPr>
            <a:r>
              <a:rPr lang="en-US" sz="2000" dirty="0" smtClean="0">
                <a:cs typeface="Arial" panose="020B0604020202020204" pitchFamily="34" charset="0"/>
              </a:rPr>
              <a:t>Given  </a:t>
            </a:r>
            <a:r>
              <a:rPr lang="en-US" sz="2000" dirty="0">
                <a:cs typeface="Arial" panose="020B0604020202020204" pitchFamily="34" charset="0"/>
              </a:rPr>
              <a:t>n=5, p=0.5,q=0.5</a:t>
            </a:r>
          </a:p>
          <a:p>
            <a:pPr marL="0" indent="0">
              <a:buNone/>
            </a:pPr>
            <a:endParaRPr lang="en-US" sz="24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So for getting one head, we have:</a:t>
            </a:r>
          </a:p>
          <a:p>
            <a:pPr marL="0" indent="0">
              <a:buNone/>
            </a:pP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P(X=1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) = (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5C1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) * (1/2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)^1 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* (1/2)^4 = 5/32 =0.15625</a:t>
            </a:r>
            <a:endParaRPr lang="en-US" sz="24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For getting three heads, we have:</a:t>
            </a:r>
          </a:p>
          <a:p>
            <a:pPr marL="0" indent="0">
              <a:buNone/>
            </a:pP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P(X=3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) = (5 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3) * (1/2)^3 * (1/2)^2 = 10/32 = 5/16 =0.3125</a:t>
            </a:r>
            <a:endParaRPr lang="en-IN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251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814"/>
          </a:xfrm>
        </p:spPr>
        <p:txBody>
          <a:bodyPr/>
          <a:lstStyle/>
          <a:p>
            <a:r>
              <a:rPr lang="en-US" sz="2400" b="1" dirty="0">
                <a:solidFill>
                  <a:srgbClr val="C00000"/>
                </a:solidFill>
              </a:rPr>
              <a:t>Binomial cumulative probability using pbinom() function in R</a:t>
            </a:r>
            <a:br>
              <a:rPr lang="en-US" sz="2400" b="1" dirty="0">
                <a:solidFill>
                  <a:srgbClr val="C00000"/>
                </a:solidFill>
              </a:rPr>
            </a:br>
            <a:endParaRPr lang="en-IN" sz="2400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2954" y="1263386"/>
            <a:ext cx="11235918" cy="483261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syntax to compute the cumulative probability distribution function (CDF) for binomial distribution using R is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pbinom(</a:t>
            </a:r>
            <a:r>
              <a:rPr lang="en-US" sz="2000" dirty="0" err="1" smtClean="0">
                <a:solidFill>
                  <a:srgbClr val="C00000"/>
                </a:solidFill>
              </a:rPr>
              <a:t>q,size,prob</a:t>
            </a:r>
            <a:r>
              <a:rPr lang="en-US" sz="2000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000" dirty="0"/>
              <a:t>where</a:t>
            </a:r>
          </a:p>
          <a:p>
            <a:pPr marL="0" indent="0">
              <a:buNone/>
            </a:pPr>
            <a:r>
              <a:rPr lang="en-US" sz="2000" dirty="0" smtClean="0"/>
              <a:t>q </a:t>
            </a:r>
            <a:r>
              <a:rPr lang="en-US" sz="2000" dirty="0"/>
              <a:t>: the value(s) of the variable,</a:t>
            </a:r>
          </a:p>
          <a:p>
            <a:pPr marL="0" indent="0">
              <a:buNone/>
            </a:pPr>
            <a:r>
              <a:rPr lang="en-US" sz="2000" dirty="0"/>
              <a:t>size : the number of trials, and</a:t>
            </a:r>
          </a:p>
          <a:p>
            <a:pPr marL="0" indent="0">
              <a:buNone/>
            </a:pPr>
            <a:r>
              <a:rPr lang="en-US" sz="2000" dirty="0" err="1"/>
              <a:t>prob</a:t>
            </a:r>
            <a:r>
              <a:rPr lang="en-US" sz="2000" dirty="0"/>
              <a:t> : the probability of success (</a:t>
            </a:r>
            <a:r>
              <a:rPr lang="en-US" sz="2000" dirty="0" err="1"/>
              <a:t>prob</a:t>
            </a:r>
            <a:r>
              <a:rPr lang="en-US" sz="2000" dirty="0"/>
              <a:t>).</a:t>
            </a:r>
          </a:p>
          <a:p>
            <a:pPr marL="0" indent="0">
              <a:buNone/>
            </a:pPr>
            <a:r>
              <a:rPr lang="en-US" sz="2000" dirty="0"/>
              <a:t>This function is very useful for calculating the cumulative binomial probabilities for given value(s) of q (value of the variable x), size (no. of trials) and </a:t>
            </a:r>
            <a:r>
              <a:rPr lang="en-US" sz="2000" dirty="0" err="1"/>
              <a:t>prob</a:t>
            </a:r>
            <a:r>
              <a:rPr lang="en-US" sz="2000" dirty="0"/>
              <a:t> (probability of success).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8067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2793</Words>
  <Application>Microsoft Office PowerPoint</Application>
  <PresentationFormat>Widescreen</PresentationFormat>
  <Paragraphs>291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Century Schoolbook</vt:lpstr>
      <vt:lpstr>Impact</vt:lpstr>
      <vt:lpstr>Symbol</vt:lpstr>
      <vt:lpstr>Times New Roman</vt:lpstr>
      <vt:lpstr>Office Theme</vt:lpstr>
      <vt:lpstr>Equation</vt:lpstr>
      <vt:lpstr>Basic Probability Distributions in  R Programming</vt:lpstr>
      <vt:lpstr>probability distributions in R</vt:lpstr>
      <vt:lpstr>Binomial Distribution</vt:lpstr>
      <vt:lpstr>Binomial Distribution</vt:lpstr>
      <vt:lpstr>PowerPoint Presentation</vt:lpstr>
      <vt:lpstr>Probability Computations Related to Binomial Distributions</vt:lpstr>
      <vt:lpstr> Binomial probabilities using dbinom() function in R </vt:lpstr>
      <vt:lpstr>PowerPoint Presentation</vt:lpstr>
      <vt:lpstr>Binomial cumulative probability using pbinom() function in R </vt:lpstr>
      <vt:lpstr>PowerPoint Presentation</vt:lpstr>
      <vt:lpstr>Binomial Distribution Quantiles using qbinom() in R</vt:lpstr>
      <vt:lpstr>PowerPoint Presentation</vt:lpstr>
      <vt:lpstr>Simulating Binomial random variable using rbinom() function in R  </vt:lpstr>
      <vt:lpstr>Poisson Distribution</vt:lpstr>
      <vt:lpstr>PowerPoint Presentation</vt:lpstr>
      <vt:lpstr>PowerPoint Presentation</vt:lpstr>
      <vt:lpstr>Probability Computations Related to Poisson  Distributions in R</vt:lpstr>
      <vt:lpstr>PowerPoint Presentation</vt:lpstr>
      <vt:lpstr>PowerPoint Presentation</vt:lpstr>
      <vt:lpstr>PowerPoint Presentation</vt:lpstr>
      <vt:lpstr>PowerPoint Presentation</vt:lpstr>
      <vt:lpstr>The Normal Distribution</vt:lpstr>
      <vt:lpstr>PowerPoint Presentation</vt:lpstr>
      <vt:lpstr>Properties of Normal Distribution</vt:lpstr>
      <vt:lpstr>PowerPoint Presentation</vt:lpstr>
      <vt:lpstr>Probability Computations Related to Normal  Distributions in R</vt:lpstr>
      <vt:lpstr>Normal probabilities using dnorm() function in 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Probability Distributions in  R Programming</dc:title>
  <dc:creator>MMS</dc:creator>
  <cp:lastModifiedBy>MUS</cp:lastModifiedBy>
  <cp:revision>2</cp:revision>
  <dcterms:created xsi:type="dcterms:W3CDTF">2023-04-07T12:33:05Z</dcterms:created>
  <dcterms:modified xsi:type="dcterms:W3CDTF">2023-04-10T05:36:19Z</dcterms:modified>
</cp:coreProperties>
</file>