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56" r:id="rId2"/>
    <p:sldId id="257" r:id="rId3"/>
    <p:sldId id="259" r:id="rId4"/>
    <p:sldId id="260" r:id="rId5"/>
    <p:sldId id="276" r:id="rId6"/>
    <p:sldId id="261" r:id="rId7"/>
    <p:sldId id="262" r:id="rId8"/>
    <p:sldId id="263" r:id="rId9"/>
    <p:sldId id="265" r:id="rId10"/>
    <p:sldId id="264" r:id="rId11"/>
    <p:sldId id="269" r:id="rId12"/>
    <p:sldId id="267" r:id="rId13"/>
    <p:sldId id="268" r:id="rId14"/>
    <p:sldId id="270" r:id="rId15"/>
    <p:sldId id="272" r:id="rId16"/>
    <p:sldId id="271" r:id="rId17"/>
    <p:sldId id="274" r:id="rId18"/>
    <p:sldId id="27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1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viewProps" Target="view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5/4/2022</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5/4/2022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5/4/2022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5/4/2022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5/4/2022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5/4/2022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5/4/2022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5/4/2022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5/4/2022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5/4/2022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5/4/2022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5/4/2022</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7.pn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2.xml" /><Relationship Id="rId4" Type="http://schemas.openxmlformats.org/officeDocument/2006/relationships/image" Target="../media/image5.png" /></Relationships>
</file>

<file path=ppt/slides/_rels/slide6.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DA3A4-3A59-4AA9-8DC1-07A9D289AD5C}"/>
              </a:ext>
            </a:extLst>
          </p:cNvPr>
          <p:cNvSpPr>
            <a:spLocks noGrp="1"/>
          </p:cNvSpPr>
          <p:nvPr>
            <p:ph type="ctrTitle"/>
          </p:nvPr>
        </p:nvSpPr>
        <p:spPr/>
        <p:txBody>
          <a:bodyPr/>
          <a:lstStyle/>
          <a:p>
            <a:r>
              <a:rPr lang="en-US" dirty="0"/>
              <a:t>VITAMIN C</a:t>
            </a:r>
            <a:endParaRPr lang="en-GB" dirty="0"/>
          </a:p>
        </p:txBody>
      </p:sp>
      <p:sp>
        <p:nvSpPr>
          <p:cNvPr id="3" name="Subtitle 2">
            <a:extLst>
              <a:ext uri="{FF2B5EF4-FFF2-40B4-BE49-F238E27FC236}">
                <a16:creationId xmlns:a16="http://schemas.microsoft.com/office/drawing/2014/main" id="{4FC48AF5-9CD8-4C5C-B92A-86A608CF2EF0}"/>
              </a:ext>
            </a:extLst>
          </p:cNvPr>
          <p:cNvSpPr>
            <a:spLocks noGrp="1"/>
          </p:cNvSpPr>
          <p:nvPr>
            <p:ph type="subTitle" idx="1"/>
          </p:nvPr>
        </p:nvSpPr>
        <p:spPr>
          <a:xfrm>
            <a:off x="1765189" y="3933244"/>
            <a:ext cx="8767860" cy="1388165"/>
          </a:xfrm>
        </p:spPr>
        <p:txBody>
          <a:bodyPr>
            <a:noAutofit/>
          </a:bodyPr>
          <a:lstStyle/>
          <a:p>
            <a:r>
              <a:rPr lang="en-US" sz="2000" dirty="0"/>
              <a:t>Presented by</a:t>
            </a:r>
          </a:p>
          <a:p>
            <a:r>
              <a:rPr lang="en-US" sz="2000" dirty="0" err="1"/>
              <a:t>Dr.N.PACKIALAKSHMI</a:t>
            </a:r>
            <a:endParaRPr lang="en-US" sz="2000" dirty="0"/>
          </a:p>
          <a:p>
            <a:r>
              <a:rPr lang="en-US" sz="2000" dirty="0"/>
              <a:t>ASSISTANT PROFESSOR [DEPARTMENT OF MICROBIOLOGY]</a:t>
            </a:r>
          </a:p>
          <a:p>
            <a:r>
              <a:rPr lang="en-US" sz="2000" dirty="0"/>
              <a:t>JAMAL MOHAMED COLLEGE</a:t>
            </a:r>
          </a:p>
          <a:p>
            <a:r>
              <a:rPr lang="en-US" sz="2000" dirty="0"/>
              <a:t>TRICHY-620020</a:t>
            </a:r>
            <a:endParaRPr lang="en-GB" sz="2000" dirty="0"/>
          </a:p>
        </p:txBody>
      </p:sp>
      <p:pic>
        <p:nvPicPr>
          <p:cNvPr id="4" name="Picture 3">
            <a:extLst>
              <a:ext uri="{FF2B5EF4-FFF2-40B4-BE49-F238E27FC236}">
                <a16:creationId xmlns:a16="http://schemas.microsoft.com/office/drawing/2014/main" id="{117991C0-A3EC-4D84-826D-411607A371AD}"/>
              </a:ext>
            </a:extLst>
          </p:cNvPr>
          <p:cNvPicPr>
            <a:picLocks noChangeAspect="1"/>
          </p:cNvPicPr>
          <p:nvPr/>
        </p:nvPicPr>
        <p:blipFill>
          <a:blip r:embed="rId2"/>
          <a:stretch>
            <a:fillRect/>
          </a:stretch>
        </p:blipFill>
        <p:spPr>
          <a:xfrm>
            <a:off x="5056615" y="757588"/>
            <a:ext cx="2571750" cy="1714500"/>
          </a:xfrm>
          <a:prstGeom prst="rect">
            <a:avLst/>
          </a:prstGeom>
        </p:spPr>
      </p:pic>
    </p:spTree>
    <p:extLst>
      <p:ext uri="{BB962C8B-B14F-4D97-AF65-F5344CB8AC3E}">
        <p14:creationId xmlns:p14="http://schemas.microsoft.com/office/powerpoint/2010/main" val="4116588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11E0A-20C0-4433-8111-7BB356A7A0D0}"/>
              </a:ext>
            </a:extLst>
          </p:cNvPr>
          <p:cNvSpPr>
            <a:spLocks noGrp="1"/>
          </p:cNvSpPr>
          <p:nvPr>
            <p:ph type="title"/>
          </p:nvPr>
        </p:nvSpPr>
        <p:spPr/>
        <p:txBody>
          <a:bodyPr/>
          <a:lstStyle/>
          <a:p>
            <a:r>
              <a:rPr lang="en-US" dirty="0"/>
              <a:t>FUNCTIONS OF VITAMIN C</a:t>
            </a:r>
            <a:endParaRPr lang="en-GB" dirty="0"/>
          </a:p>
        </p:txBody>
      </p:sp>
      <p:sp>
        <p:nvSpPr>
          <p:cNvPr id="3" name="Content Placeholder 2">
            <a:extLst>
              <a:ext uri="{FF2B5EF4-FFF2-40B4-BE49-F238E27FC236}">
                <a16:creationId xmlns:a16="http://schemas.microsoft.com/office/drawing/2014/main" id="{0DF3730B-8A22-4D71-A02C-A2E7D55DD224}"/>
              </a:ext>
            </a:extLst>
          </p:cNvPr>
          <p:cNvSpPr>
            <a:spLocks noGrp="1"/>
          </p:cNvSpPr>
          <p:nvPr>
            <p:ph idx="1"/>
          </p:nvPr>
        </p:nvSpPr>
        <p:spPr/>
        <p:txBody>
          <a:bodyPr/>
          <a:lstStyle/>
          <a:p>
            <a:r>
              <a:rPr lang="en-US" sz="2800" dirty="0"/>
              <a:t>Highly effective antioxidant protects proteins, lipids (fats), carbohydrates, and nucleic acid (DNA and RNA) from damage by free radicals.</a:t>
            </a:r>
          </a:p>
          <a:p>
            <a:r>
              <a:rPr lang="en-US" sz="2800" dirty="0"/>
              <a:t>Regenerates other antioxidants such as vitamin E. </a:t>
            </a:r>
          </a:p>
          <a:p>
            <a:r>
              <a:rPr lang="en-US" sz="2800" dirty="0"/>
              <a:t>Vitamin C is required for the synthesis of carnitine, a small molecule that is essential for the transport of fat to mitochondria, for conversion to energy</a:t>
            </a:r>
            <a:r>
              <a:rPr lang="en-US" dirty="0"/>
              <a:t>.</a:t>
            </a:r>
            <a:endParaRPr lang="en-GB" dirty="0"/>
          </a:p>
        </p:txBody>
      </p:sp>
    </p:spTree>
    <p:extLst>
      <p:ext uri="{BB962C8B-B14F-4D97-AF65-F5344CB8AC3E}">
        <p14:creationId xmlns:p14="http://schemas.microsoft.com/office/powerpoint/2010/main" val="2761925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AABAA-C01F-428C-B218-7AEE823C5CCB}"/>
              </a:ext>
            </a:extLst>
          </p:cNvPr>
          <p:cNvSpPr>
            <a:spLocks noGrp="1"/>
          </p:cNvSpPr>
          <p:nvPr>
            <p:ph type="title"/>
          </p:nvPr>
        </p:nvSpPr>
        <p:spPr/>
        <p:txBody>
          <a:bodyPr/>
          <a:lstStyle/>
          <a:p>
            <a:r>
              <a:rPr lang="en-US" dirty="0"/>
              <a:t>DEFICIENCY OF VITAMIN C</a:t>
            </a:r>
            <a:endParaRPr lang="en-GB" dirty="0"/>
          </a:p>
        </p:txBody>
      </p:sp>
      <p:sp>
        <p:nvSpPr>
          <p:cNvPr id="3" name="Content Placeholder 2">
            <a:extLst>
              <a:ext uri="{FF2B5EF4-FFF2-40B4-BE49-F238E27FC236}">
                <a16:creationId xmlns:a16="http://schemas.microsoft.com/office/drawing/2014/main" id="{A9B6EA47-4948-43AA-B25B-DEDAA76CDA40}"/>
              </a:ext>
            </a:extLst>
          </p:cNvPr>
          <p:cNvSpPr>
            <a:spLocks noGrp="1"/>
          </p:cNvSpPr>
          <p:nvPr>
            <p:ph idx="1"/>
          </p:nvPr>
        </p:nvSpPr>
        <p:spPr/>
        <p:txBody>
          <a:bodyPr>
            <a:normAutofit/>
          </a:bodyPr>
          <a:lstStyle/>
          <a:p>
            <a:r>
              <a:rPr lang="en-US" sz="2800" dirty="0"/>
              <a:t>Cardiovascular Disease</a:t>
            </a:r>
          </a:p>
          <a:p>
            <a:r>
              <a:rPr lang="en-US" sz="2800" dirty="0"/>
              <a:t> Stroke</a:t>
            </a:r>
          </a:p>
          <a:p>
            <a:r>
              <a:rPr lang="en-US" sz="2800" dirty="0"/>
              <a:t> Cataracts</a:t>
            </a:r>
          </a:p>
          <a:p>
            <a:r>
              <a:rPr lang="en-US" sz="2800" dirty="0"/>
              <a:t> Lead toxicity</a:t>
            </a:r>
          </a:p>
          <a:p>
            <a:r>
              <a:rPr lang="en-US" sz="2800" dirty="0"/>
              <a:t>Scurvy</a:t>
            </a:r>
            <a:endParaRPr lang="en-GB" sz="2800" dirty="0"/>
          </a:p>
        </p:txBody>
      </p:sp>
    </p:spTree>
    <p:extLst>
      <p:ext uri="{BB962C8B-B14F-4D97-AF65-F5344CB8AC3E}">
        <p14:creationId xmlns:p14="http://schemas.microsoft.com/office/powerpoint/2010/main" val="1777768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5504C-D334-4B7B-AE57-C573451B360D}"/>
              </a:ext>
            </a:extLst>
          </p:cNvPr>
          <p:cNvSpPr>
            <a:spLocks noGrp="1"/>
          </p:cNvSpPr>
          <p:nvPr>
            <p:ph type="title"/>
          </p:nvPr>
        </p:nvSpPr>
        <p:spPr/>
        <p:txBody>
          <a:bodyPr/>
          <a:lstStyle/>
          <a:p>
            <a:r>
              <a:rPr lang="en-US" dirty="0"/>
              <a:t>SCURVY</a:t>
            </a:r>
            <a:endParaRPr lang="en-GB" dirty="0"/>
          </a:p>
        </p:txBody>
      </p:sp>
      <p:sp>
        <p:nvSpPr>
          <p:cNvPr id="3" name="Content Placeholder 2">
            <a:extLst>
              <a:ext uri="{FF2B5EF4-FFF2-40B4-BE49-F238E27FC236}">
                <a16:creationId xmlns:a16="http://schemas.microsoft.com/office/drawing/2014/main" id="{EE78C827-2593-414F-B359-87E5CA26BA21}"/>
              </a:ext>
            </a:extLst>
          </p:cNvPr>
          <p:cNvSpPr>
            <a:spLocks noGrp="1"/>
          </p:cNvSpPr>
          <p:nvPr>
            <p:ph idx="1"/>
          </p:nvPr>
        </p:nvSpPr>
        <p:spPr/>
        <p:txBody>
          <a:bodyPr>
            <a:normAutofit/>
          </a:bodyPr>
          <a:lstStyle/>
          <a:p>
            <a:r>
              <a:rPr lang="en-US" sz="2800" dirty="0"/>
              <a:t>Bleeding gums</a:t>
            </a:r>
          </a:p>
          <a:p>
            <a:r>
              <a:rPr lang="en-US" sz="2800" dirty="0"/>
              <a:t> Petechiae</a:t>
            </a:r>
          </a:p>
          <a:p>
            <a:r>
              <a:rPr lang="en-US" sz="2800" dirty="0"/>
              <a:t> Easy bruising</a:t>
            </a:r>
          </a:p>
          <a:p>
            <a:r>
              <a:rPr lang="en-US" sz="2800" dirty="0"/>
              <a:t> Impaired wound healing and bone repair </a:t>
            </a:r>
          </a:p>
          <a:p>
            <a:r>
              <a:rPr lang="en-US" sz="2800" dirty="0"/>
              <a:t> Joint pain</a:t>
            </a:r>
          </a:p>
          <a:p>
            <a:r>
              <a:rPr lang="en-US" sz="2800" dirty="0"/>
              <a:t> Anemia</a:t>
            </a:r>
            <a:endParaRPr lang="en-GB" sz="2800" dirty="0"/>
          </a:p>
        </p:txBody>
      </p:sp>
      <p:pic>
        <p:nvPicPr>
          <p:cNvPr id="4" name="Picture 3">
            <a:extLst>
              <a:ext uri="{FF2B5EF4-FFF2-40B4-BE49-F238E27FC236}">
                <a16:creationId xmlns:a16="http://schemas.microsoft.com/office/drawing/2014/main" id="{71359D4A-094F-4BA6-B72F-AE7B43D3041D}"/>
              </a:ext>
            </a:extLst>
          </p:cNvPr>
          <p:cNvPicPr>
            <a:picLocks noChangeAspect="1"/>
          </p:cNvPicPr>
          <p:nvPr/>
        </p:nvPicPr>
        <p:blipFill>
          <a:blip r:embed="rId2"/>
          <a:stretch>
            <a:fillRect/>
          </a:stretch>
        </p:blipFill>
        <p:spPr>
          <a:xfrm>
            <a:off x="8476214" y="1647825"/>
            <a:ext cx="3190875" cy="1781175"/>
          </a:xfrm>
          <a:prstGeom prst="rect">
            <a:avLst/>
          </a:prstGeom>
        </p:spPr>
      </p:pic>
    </p:spTree>
    <p:extLst>
      <p:ext uri="{BB962C8B-B14F-4D97-AF65-F5344CB8AC3E}">
        <p14:creationId xmlns:p14="http://schemas.microsoft.com/office/powerpoint/2010/main" val="1778651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D895F-A1C3-4526-A283-599E6C8CC511}"/>
              </a:ext>
            </a:extLst>
          </p:cNvPr>
          <p:cNvSpPr>
            <a:spLocks noGrp="1"/>
          </p:cNvSpPr>
          <p:nvPr>
            <p:ph type="title"/>
          </p:nvPr>
        </p:nvSpPr>
        <p:spPr/>
        <p:txBody>
          <a:bodyPr/>
          <a:lstStyle/>
          <a:p>
            <a:r>
              <a:rPr lang="en-US" dirty="0"/>
              <a:t>PEOPLE AT RISK FOR SCURY</a:t>
            </a:r>
            <a:endParaRPr lang="en-GB" dirty="0"/>
          </a:p>
        </p:txBody>
      </p:sp>
      <p:sp>
        <p:nvSpPr>
          <p:cNvPr id="3" name="Content Placeholder 2">
            <a:extLst>
              <a:ext uri="{FF2B5EF4-FFF2-40B4-BE49-F238E27FC236}">
                <a16:creationId xmlns:a16="http://schemas.microsoft.com/office/drawing/2014/main" id="{76E33058-B665-4B08-BEDF-AC728873075F}"/>
              </a:ext>
            </a:extLst>
          </p:cNvPr>
          <p:cNvSpPr>
            <a:spLocks noGrp="1"/>
          </p:cNvSpPr>
          <p:nvPr>
            <p:ph idx="1"/>
          </p:nvPr>
        </p:nvSpPr>
        <p:spPr/>
        <p:txBody>
          <a:bodyPr>
            <a:normAutofit fontScale="77500" lnSpcReduction="20000"/>
          </a:bodyPr>
          <a:lstStyle/>
          <a:p>
            <a:r>
              <a:rPr lang="en-US" dirty="0"/>
              <a:t> People with chronic malnutrition or those that eat less than 2 servings of fruits/vegetables per day</a:t>
            </a:r>
          </a:p>
          <a:p>
            <a:r>
              <a:rPr lang="en-US" dirty="0"/>
              <a:t> Alcoholics</a:t>
            </a:r>
          </a:p>
          <a:p>
            <a:r>
              <a:rPr lang="en-US" dirty="0"/>
              <a:t> Elderly </a:t>
            </a:r>
          </a:p>
          <a:p>
            <a:r>
              <a:rPr lang="en-US" dirty="0"/>
              <a:t>Men who live alone (bachelor or widower scurvy) </a:t>
            </a:r>
          </a:p>
          <a:p>
            <a:r>
              <a:rPr lang="en-US" dirty="0"/>
              <a:t>Children </a:t>
            </a:r>
          </a:p>
          <a:p>
            <a:r>
              <a:rPr lang="en-US" dirty="0"/>
              <a:t>People on peculiar diets or food fads</a:t>
            </a:r>
          </a:p>
          <a:p>
            <a:r>
              <a:rPr lang="en-US" dirty="0"/>
              <a:t>People with other medical conditions that may prevent the intake and/or absorption of vitamin C </a:t>
            </a:r>
          </a:p>
          <a:p>
            <a:r>
              <a:rPr lang="en-US" dirty="0"/>
              <a:t>Dialysis patients </a:t>
            </a:r>
          </a:p>
          <a:p>
            <a:r>
              <a:rPr lang="en-US" dirty="0"/>
              <a:t>Malabsorption disorders</a:t>
            </a:r>
          </a:p>
          <a:p>
            <a:r>
              <a:rPr lang="en-GB" dirty="0"/>
              <a:t>Severe dyspepsia</a:t>
            </a:r>
          </a:p>
        </p:txBody>
      </p:sp>
    </p:spTree>
    <p:extLst>
      <p:ext uri="{BB962C8B-B14F-4D97-AF65-F5344CB8AC3E}">
        <p14:creationId xmlns:p14="http://schemas.microsoft.com/office/powerpoint/2010/main" val="2705503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C4571-AED2-4EAF-9DE7-70348A007C93}"/>
              </a:ext>
            </a:extLst>
          </p:cNvPr>
          <p:cNvSpPr>
            <a:spLocks noGrp="1"/>
          </p:cNvSpPr>
          <p:nvPr>
            <p:ph type="title"/>
          </p:nvPr>
        </p:nvSpPr>
        <p:spPr/>
        <p:txBody>
          <a:bodyPr/>
          <a:lstStyle/>
          <a:p>
            <a:r>
              <a:rPr lang="en-US" dirty="0"/>
              <a:t>COMPLICATIONS</a:t>
            </a:r>
            <a:endParaRPr lang="en-GB" dirty="0"/>
          </a:p>
        </p:txBody>
      </p:sp>
      <p:sp>
        <p:nvSpPr>
          <p:cNvPr id="3" name="Content Placeholder 2">
            <a:extLst>
              <a:ext uri="{FF2B5EF4-FFF2-40B4-BE49-F238E27FC236}">
                <a16:creationId xmlns:a16="http://schemas.microsoft.com/office/drawing/2014/main" id="{EF34FE02-F139-4404-9C09-A7A74635CE57}"/>
              </a:ext>
            </a:extLst>
          </p:cNvPr>
          <p:cNvSpPr>
            <a:spLocks noGrp="1"/>
          </p:cNvSpPr>
          <p:nvPr>
            <p:ph idx="1"/>
          </p:nvPr>
        </p:nvSpPr>
        <p:spPr/>
        <p:txBody>
          <a:bodyPr>
            <a:normAutofit/>
          </a:bodyPr>
          <a:lstStyle/>
          <a:p>
            <a:r>
              <a:rPr lang="en-US" sz="2800" u="sng" dirty="0"/>
              <a:t>Skin problems</a:t>
            </a:r>
            <a:r>
              <a:rPr lang="en-US" sz="2800" dirty="0"/>
              <a:t>: one of the first signs of scurvy is the development of perifollicular hyperkeratotic papules, These appear as reddish/bluish bruise-like spots surrounding hair follicles. The central hairs are twisted like corkscrews that may break easily. The papules may join together to form large areas of palpable purpura or ecchymoses (bruises).</a:t>
            </a:r>
            <a:endParaRPr lang="en-GB" sz="2800" dirty="0"/>
          </a:p>
        </p:txBody>
      </p:sp>
    </p:spTree>
    <p:extLst>
      <p:ext uri="{BB962C8B-B14F-4D97-AF65-F5344CB8AC3E}">
        <p14:creationId xmlns:p14="http://schemas.microsoft.com/office/powerpoint/2010/main" val="4206229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7F6FC-DCEE-4059-8228-80DD8C9D1304}"/>
              </a:ext>
            </a:extLst>
          </p:cNvPr>
          <p:cNvSpPr>
            <a:spLocks noGrp="1"/>
          </p:cNvSpPr>
          <p:nvPr>
            <p:ph type="title"/>
          </p:nvPr>
        </p:nvSpPr>
        <p:spPr/>
        <p:txBody>
          <a:bodyPr/>
          <a:lstStyle/>
          <a:p>
            <a:r>
              <a:rPr lang="en-US" dirty="0"/>
              <a:t>COMPLICATIONS</a:t>
            </a:r>
            <a:endParaRPr lang="en-GB" dirty="0"/>
          </a:p>
        </p:txBody>
      </p:sp>
      <p:sp>
        <p:nvSpPr>
          <p:cNvPr id="3" name="Content Placeholder 2">
            <a:extLst>
              <a:ext uri="{FF2B5EF4-FFF2-40B4-BE49-F238E27FC236}">
                <a16:creationId xmlns:a16="http://schemas.microsoft.com/office/drawing/2014/main" id="{FE9072FF-A6AE-41E5-8C2C-77CF0A8DA034}"/>
              </a:ext>
            </a:extLst>
          </p:cNvPr>
          <p:cNvSpPr>
            <a:spLocks noGrp="1"/>
          </p:cNvSpPr>
          <p:nvPr>
            <p:ph idx="1"/>
          </p:nvPr>
        </p:nvSpPr>
        <p:spPr/>
        <p:txBody>
          <a:bodyPr>
            <a:normAutofit/>
          </a:bodyPr>
          <a:lstStyle/>
          <a:p>
            <a:r>
              <a:rPr lang="en-US" sz="2800" u="sng" dirty="0"/>
              <a:t>Oral problems </a:t>
            </a:r>
            <a:r>
              <a:rPr lang="en-US" sz="2800" dirty="0" err="1"/>
              <a:t>problems</a:t>
            </a:r>
            <a:r>
              <a:rPr lang="en-US" sz="2800" dirty="0"/>
              <a:t>: gums may swell and become red, soft and spongy. Any slight friction may cause the gums to bleed. Often this results in poor oral hygiene and dental diseases.</a:t>
            </a:r>
            <a:endParaRPr lang="en-GB" sz="2800" dirty="0"/>
          </a:p>
        </p:txBody>
      </p:sp>
    </p:spTree>
    <p:extLst>
      <p:ext uri="{BB962C8B-B14F-4D97-AF65-F5344CB8AC3E}">
        <p14:creationId xmlns:p14="http://schemas.microsoft.com/office/powerpoint/2010/main" val="1908509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8F491-AAB4-452D-B8F1-546CBF403F4D}"/>
              </a:ext>
            </a:extLst>
          </p:cNvPr>
          <p:cNvSpPr>
            <a:spLocks noGrp="1"/>
          </p:cNvSpPr>
          <p:nvPr>
            <p:ph type="title"/>
          </p:nvPr>
        </p:nvSpPr>
        <p:spPr/>
        <p:txBody>
          <a:bodyPr/>
          <a:lstStyle/>
          <a:p>
            <a:r>
              <a:rPr lang="en-US" dirty="0"/>
              <a:t>COMPLICATIONS</a:t>
            </a:r>
            <a:endParaRPr lang="en-GB" dirty="0"/>
          </a:p>
        </p:txBody>
      </p:sp>
      <p:sp>
        <p:nvSpPr>
          <p:cNvPr id="3" name="Content Placeholder 2">
            <a:extLst>
              <a:ext uri="{FF2B5EF4-FFF2-40B4-BE49-F238E27FC236}">
                <a16:creationId xmlns:a16="http://schemas.microsoft.com/office/drawing/2014/main" id="{8E27AE41-E6BA-417B-87B2-583934BD9B7E}"/>
              </a:ext>
            </a:extLst>
          </p:cNvPr>
          <p:cNvSpPr>
            <a:spLocks noGrp="1"/>
          </p:cNvSpPr>
          <p:nvPr>
            <p:ph idx="1"/>
          </p:nvPr>
        </p:nvSpPr>
        <p:spPr/>
        <p:txBody>
          <a:bodyPr>
            <a:normAutofit/>
          </a:bodyPr>
          <a:lstStyle/>
          <a:p>
            <a:r>
              <a:rPr lang="en-US" sz="2800" u="sng" dirty="0"/>
              <a:t>Musculoskeletal problems</a:t>
            </a:r>
            <a:r>
              <a:rPr lang="en-US" sz="2800" dirty="0"/>
              <a:t>: bleeding in the joints causes extreme discomfort and pain. Joints may be swollen and tender and the pain can be so severe that patients cannot walk.</a:t>
            </a:r>
          </a:p>
          <a:p>
            <a:r>
              <a:rPr lang="en-US" sz="2800" u="sng" dirty="0"/>
              <a:t>Heart and lung problems</a:t>
            </a:r>
            <a:r>
              <a:rPr lang="en-US" sz="2800" dirty="0"/>
              <a:t>: shortness of breath, low blood pressure, and chest pain leading to shock and death. </a:t>
            </a:r>
            <a:endParaRPr lang="en-GB" sz="2800" dirty="0"/>
          </a:p>
        </p:txBody>
      </p:sp>
    </p:spTree>
    <p:extLst>
      <p:ext uri="{BB962C8B-B14F-4D97-AF65-F5344CB8AC3E}">
        <p14:creationId xmlns:p14="http://schemas.microsoft.com/office/powerpoint/2010/main" val="2943403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896FA-2F03-44BA-8512-4A462EE8D3BD}"/>
              </a:ext>
            </a:extLst>
          </p:cNvPr>
          <p:cNvSpPr>
            <a:spLocks noGrp="1"/>
          </p:cNvSpPr>
          <p:nvPr>
            <p:ph type="title"/>
          </p:nvPr>
        </p:nvSpPr>
        <p:spPr/>
        <p:txBody>
          <a:bodyPr/>
          <a:lstStyle/>
          <a:p>
            <a:r>
              <a:rPr lang="en-US" dirty="0"/>
              <a:t>TREATMENT AND PREVENTION</a:t>
            </a:r>
            <a:endParaRPr lang="en-GB" dirty="0"/>
          </a:p>
        </p:txBody>
      </p:sp>
      <p:sp>
        <p:nvSpPr>
          <p:cNvPr id="3" name="Content Placeholder 2">
            <a:extLst>
              <a:ext uri="{FF2B5EF4-FFF2-40B4-BE49-F238E27FC236}">
                <a16:creationId xmlns:a16="http://schemas.microsoft.com/office/drawing/2014/main" id="{E727E482-4A51-423A-AB5A-F203EAEF30A6}"/>
              </a:ext>
            </a:extLst>
          </p:cNvPr>
          <p:cNvSpPr>
            <a:spLocks noGrp="1"/>
          </p:cNvSpPr>
          <p:nvPr>
            <p:ph idx="1"/>
          </p:nvPr>
        </p:nvSpPr>
        <p:spPr/>
        <p:txBody>
          <a:bodyPr/>
          <a:lstStyle/>
          <a:p>
            <a:r>
              <a:rPr lang="en-US" dirty="0"/>
              <a:t>Treatment is simply with vitamin C supplements taken orally. </a:t>
            </a:r>
          </a:p>
          <a:p>
            <a:r>
              <a:rPr lang="en-US" dirty="0"/>
              <a:t>The adult dose is 800-1000mg/day for at least 1 week, then 400mg/day until complete recovery. </a:t>
            </a:r>
          </a:p>
          <a:p>
            <a:r>
              <a:rPr lang="en-US" dirty="0"/>
              <a:t>In the U.S., the recommended dietary allowance (RDA) for vitamin </a:t>
            </a:r>
            <a:r>
              <a:rPr lang="en-US" dirty="0" err="1"/>
              <a:t>vitamin</a:t>
            </a:r>
            <a:r>
              <a:rPr lang="en-US" dirty="0"/>
              <a:t> C was recently </a:t>
            </a:r>
            <a:r>
              <a:rPr lang="en-US" dirty="0" err="1"/>
              <a:t>recently</a:t>
            </a:r>
            <a:r>
              <a:rPr lang="en-US" dirty="0"/>
              <a:t> revised </a:t>
            </a:r>
            <a:r>
              <a:rPr lang="en-US" dirty="0" err="1"/>
              <a:t>revised</a:t>
            </a:r>
            <a:r>
              <a:rPr lang="en-US" dirty="0"/>
              <a:t> upward from 60 mg daily for men and women. The RDA continues to be based primarily on the prevention of deficiency disease, rather than the prevention of chronic disease and the promotion of optimum health.</a:t>
            </a:r>
          </a:p>
          <a:p>
            <a:r>
              <a:rPr lang="en-US" dirty="0"/>
              <a:t> Infants who are being weaned from breast milk to cow's milk need a supplement containing vitamin C. </a:t>
            </a:r>
            <a:endParaRPr lang="en-GB" dirty="0"/>
          </a:p>
        </p:txBody>
      </p:sp>
    </p:spTree>
    <p:extLst>
      <p:ext uri="{BB962C8B-B14F-4D97-AF65-F5344CB8AC3E}">
        <p14:creationId xmlns:p14="http://schemas.microsoft.com/office/powerpoint/2010/main" val="1914955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B125E-38AF-4D46-AE28-C1B5E155020A}"/>
              </a:ext>
            </a:extLst>
          </p:cNvPr>
          <p:cNvSpPr>
            <a:spLocks noGrp="1"/>
          </p:cNvSpPr>
          <p:nvPr>
            <p:ph type="title"/>
          </p:nvPr>
        </p:nvSpPr>
        <p:spPr/>
        <p:txBody>
          <a:bodyPr/>
          <a:lstStyle/>
          <a:p>
            <a:r>
              <a:rPr lang="en-US" dirty="0"/>
              <a:t>TOXICITY OF VITAMIN C</a:t>
            </a:r>
            <a:endParaRPr lang="en-GB" dirty="0"/>
          </a:p>
        </p:txBody>
      </p:sp>
      <p:sp>
        <p:nvSpPr>
          <p:cNvPr id="3" name="Content Placeholder 2">
            <a:extLst>
              <a:ext uri="{FF2B5EF4-FFF2-40B4-BE49-F238E27FC236}">
                <a16:creationId xmlns:a16="http://schemas.microsoft.com/office/drawing/2014/main" id="{60BEC2CE-5EC7-4493-9B81-48883AF14370}"/>
              </a:ext>
            </a:extLst>
          </p:cNvPr>
          <p:cNvSpPr>
            <a:spLocks noGrp="1"/>
          </p:cNvSpPr>
          <p:nvPr>
            <p:ph idx="1"/>
          </p:nvPr>
        </p:nvSpPr>
        <p:spPr/>
        <p:txBody>
          <a:bodyPr/>
          <a:lstStyle/>
          <a:p>
            <a:r>
              <a:rPr lang="en-GB" dirty="0"/>
              <a:t>UL adults: 2000mg/d </a:t>
            </a:r>
          </a:p>
          <a:p>
            <a:r>
              <a:rPr lang="en-GB" dirty="0"/>
              <a:t>Osmotic </a:t>
            </a:r>
            <a:r>
              <a:rPr lang="en-GB" dirty="0" err="1"/>
              <a:t>diarrhea</a:t>
            </a:r>
            <a:endParaRPr lang="en-GB" dirty="0"/>
          </a:p>
          <a:p>
            <a:r>
              <a:rPr lang="en-GB" dirty="0"/>
              <a:t>Oxalate kidney stones</a:t>
            </a:r>
          </a:p>
          <a:p>
            <a:r>
              <a:rPr lang="en-GB" dirty="0"/>
              <a:t>Decreases uric acid reabsorption resulting in increased risk of gout</a:t>
            </a:r>
          </a:p>
          <a:p>
            <a:r>
              <a:rPr lang="en-GB" dirty="0"/>
              <a:t>Affects diagnostic tests in </a:t>
            </a:r>
            <a:r>
              <a:rPr lang="en-GB" dirty="0" err="1"/>
              <a:t>feces</a:t>
            </a:r>
            <a:r>
              <a:rPr lang="en-GB" dirty="0"/>
              <a:t> and gout – </a:t>
            </a:r>
            <a:r>
              <a:rPr lang="en-GB" dirty="0" err="1"/>
              <a:t>fecal</a:t>
            </a:r>
            <a:r>
              <a:rPr lang="en-GB" dirty="0"/>
              <a:t> blood – urinary glucose</a:t>
            </a:r>
          </a:p>
        </p:txBody>
      </p:sp>
    </p:spTree>
    <p:extLst>
      <p:ext uri="{BB962C8B-B14F-4D97-AF65-F5344CB8AC3E}">
        <p14:creationId xmlns:p14="http://schemas.microsoft.com/office/powerpoint/2010/main" val="1664202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62321-E254-4D7C-974E-8EE5A6A7A825}"/>
              </a:ext>
            </a:extLst>
          </p:cNvPr>
          <p:cNvSpPr>
            <a:spLocks noGrp="1"/>
          </p:cNvSpPr>
          <p:nvPr>
            <p:ph type="title"/>
          </p:nvPr>
        </p:nvSpPr>
        <p:spPr/>
        <p:txBody>
          <a:bodyPr/>
          <a:lstStyle/>
          <a:p>
            <a:r>
              <a:rPr lang="en-US" dirty="0"/>
              <a:t>INTRODUCTION</a:t>
            </a:r>
            <a:endParaRPr lang="en-GB" dirty="0"/>
          </a:p>
        </p:txBody>
      </p:sp>
      <p:sp>
        <p:nvSpPr>
          <p:cNvPr id="3" name="Content Placeholder 2">
            <a:extLst>
              <a:ext uri="{FF2B5EF4-FFF2-40B4-BE49-F238E27FC236}">
                <a16:creationId xmlns:a16="http://schemas.microsoft.com/office/drawing/2014/main" id="{0AF81AD3-AA3A-456B-AD98-230BC82DD91A}"/>
              </a:ext>
            </a:extLst>
          </p:cNvPr>
          <p:cNvSpPr>
            <a:spLocks noGrp="1"/>
          </p:cNvSpPr>
          <p:nvPr>
            <p:ph idx="1"/>
          </p:nvPr>
        </p:nvSpPr>
        <p:spPr/>
        <p:txBody>
          <a:bodyPr>
            <a:normAutofit/>
          </a:bodyPr>
          <a:lstStyle/>
          <a:p>
            <a:r>
              <a:rPr lang="en-US" sz="2800" dirty="0"/>
              <a:t>Vitamin C -known as ascorbic acid - is a water-soluble vitamin. </a:t>
            </a:r>
          </a:p>
          <a:p>
            <a:r>
              <a:rPr lang="en-US" sz="2800" dirty="0"/>
              <a:t> Unlike most mammals, humans do not have the ability to make their own vitamin C. Therefore, we must obtain vitamin C through our diet. </a:t>
            </a:r>
          </a:p>
          <a:p>
            <a:r>
              <a:rPr lang="en-US" sz="2800" dirty="0"/>
              <a:t> Fun fact: "ascorbic acid" comes from the New Latin "</a:t>
            </a:r>
            <a:r>
              <a:rPr lang="en-US" sz="2800" dirty="0" err="1"/>
              <a:t>scorbutus</a:t>
            </a:r>
            <a:r>
              <a:rPr lang="en-US" sz="2800" dirty="0"/>
              <a:t>" meaning scurvy!</a:t>
            </a:r>
            <a:endParaRPr lang="en-GB" sz="2800" dirty="0"/>
          </a:p>
        </p:txBody>
      </p:sp>
    </p:spTree>
    <p:extLst>
      <p:ext uri="{BB962C8B-B14F-4D97-AF65-F5344CB8AC3E}">
        <p14:creationId xmlns:p14="http://schemas.microsoft.com/office/powerpoint/2010/main" val="3213459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7E026-787F-42AA-A369-D148B2DD30E7}"/>
              </a:ext>
            </a:extLst>
          </p:cNvPr>
          <p:cNvSpPr>
            <a:spLocks noGrp="1"/>
          </p:cNvSpPr>
          <p:nvPr>
            <p:ph type="title"/>
          </p:nvPr>
        </p:nvSpPr>
        <p:spPr/>
        <p:txBody>
          <a:bodyPr/>
          <a:lstStyle/>
          <a:p>
            <a:r>
              <a:rPr lang="en-US" dirty="0"/>
              <a:t>Structure and metabolism</a:t>
            </a:r>
            <a:endParaRPr lang="en-GB" dirty="0"/>
          </a:p>
        </p:txBody>
      </p:sp>
      <p:sp>
        <p:nvSpPr>
          <p:cNvPr id="3" name="Content Placeholder 2">
            <a:extLst>
              <a:ext uri="{FF2B5EF4-FFF2-40B4-BE49-F238E27FC236}">
                <a16:creationId xmlns:a16="http://schemas.microsoft.com/office/drawing/2014/main" id="{66141581-1822-4772-85DB-C08C6C062338}"/>
              </a:ext>
            </a:extLst>
          </p:cNvPr>
          <p:cNvSpPr>
            <a:spLocks noGrp="1"/>
          </p:cNvSpPr>
          <p:nvPr>
            <p:ph idx="1"/>
          </p:nvPr>
        </p:nvSpPr>
        <p:spPr/>
        <p:txBody>
          <a:bodyPr>
            <a:normAutofit/>
          </a:bodyPr>
          <a:lstStyle/>
          <a:p>
            <a:r>
              <a:rPr lang="en-GB" sz="2800" dirty="0"/>
              <a:t>Metabolism – oxidation/reduction – dehydroascorbic acid – </a:t>
            </a:r>
            <a:r>
              <a:rPr lang="en-GB" sz="2800" dirty="0" err="1"/>
              <a:t>dehydroascorbate</a:t>
            </a:r>
            <a:r>
              <a:rPr lang="en-GB" sz="2800" dirty="0"/>
              <a:t> reductase – glutathione (GSH)</a:t>
            </a:r>
          </a:p>
          <a:p>
            <a:r>
              <a:rPr lang="en-GB" sz="2800" dirty="0"/>
              <a:t>Glutamate-cysteine glycine</a:t>
            </a:r>
          </a:p>
        </p:txBody>
      </p:sp>
      <p:pic>
        <p:nvPicPr>
          <p:cNvPr id="4" name="Picture 3">
            <a:extLst>
              <a:ext uri="{FF2B5EF4-FFF2-40B4-BE49-F238E27FC236}">
                <a16:creationId xmlns:a16="http://schemas.microsoft.com/office/drawing/2014/main" id="{C0942AAF-3032-4EA5-8175-16858450C80B}"/>
              </a:ext>
            </a:extLst>
          </p:cNvPr>
          <p:cNvPicPr>
            <a:picLocks noChangeAspect="1"/>
          </p:cNvPicPr>
          <p:nvPr/>
        </p:nvPicPr>
        <p:blipFill>
          <a:blip r:embed="rId2"/>
          <a:stretch>
            <a:fillRect/>
          </a:stretch>
        </p:blipFill>
        <p:spPr>
          <a:xfrm>
            <a:off x="7336818" y="3429000"/>
            <a:ext cx="2305050" cy="1571625"/>
          </a:xfrm>
          <a:prstGeom prst="rect">
            <a:avLst/>
          </a:prstGeom>
        </p:spPr>
      </p:pic>
    </p:spTree>
    <p:extLst>
      <p:ext uri="{BB962C8B-B14F-4D97-AF65-F5344CB8AC3E}">
        <p14:creationId xmlns:p14="http://schemas.microsoft.com/office/powerpoint/2010/main" val="1712637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7A362-7D68-4EAC-A925-0086A7B8ED37}"/>
              </a:ext>
            </a:extLst>
          </p:cNvPr>
          <p:cNvSpPr>
            <a:spLocks noGrp="1"/>
          </p:cNvSpPr>
          <p:nvPr>
            <p:ph type="title"/>
          </p:nvPr>
        </p:nvSpPr>
        <p:spPr/>
        <p:txBody>
          <a:bodyPr/>
          <a:lstStyle/>
          <a:p>
            <a:r>
              <a:rPr lang="en-US" dirty="0"/>
              <a:t>RDA FOR VITAMIN C</a:t>
            </a:r>
            <a:endParaRPr lang="en-GB" dirty="0"/>
          </a:p>
        </p:txBody>
      </p:sp>
      <p:sp>
        <p:nvSpPr>
          <p:cNvPr id="3" name="Content Placeholder 2">
            <a:extLst>
              <a:ext uri="{FF2B5EF4-FFF2-40B4-BE49-F238E27FC236}">
                <a16:creationId xmlns:a16="http://schemas.microsoft.com/office/drawing/2014/main" id="{EB37CFBB-2F7D-4C2C-BD45-1116A6735381}"/>
              </a:ext>
            </a:extLst>
          </p:cNvPr>
          <p:cNvSpPr>
            <a:spLocks noGrp="1"/>
          </p:cNvSpPr>
          <p:nvPr>
            <p:ph idx="1"/>
          </p:nvPr>
        </p:nvSpPr>
        <p:spPr/>
        <p:txBody>
          <a:bodyPr/>
          <a:lstStyle/>
          <a:p>
            <a:r>
              <a:rPr lang="en-US" sz="2800" dirty="0"/>
              <a:t>10 mg/day prevents scurvy</a:t>
            </a:r>
          </a:p>
          <a:p>
            <a:r>
              <a:rPr lang="en-US" sz="2800" dirty="0"/>
              <a:t> Historic RDA’s 45-70 mg (60mg in 1989), 75mg in 20</a:t>
            </a:r>
            <a:r>
              <a:rPr lang="en-US" dirty="0"/>
              <a:t>00</a:t>
            </a:r>
            <a:endParaRPr lang="en-GB" dirty="0"/>
          </a:p>
        </p:txBody>
      </p:sp>
    </p:spTree>
    <p:extLst>
      <p:ext uri="{BB962C8B-B14F-4D97-AF65-F5344CB8AC3E}">
        <p14:creationId xmlns:p14="http://schemas.microsoft.com/office/powerpoint/2010/main" val="3450720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0C175-F700-46F9-808F-12B33C30C313}"/>
              </a:ext>
            </a:extLst>
          </p:cNvPr>
          <p:cNvSpPr>
            <a:spLocks noGrp="1"/>
          </p:cNvSpPr>
          <p:nvPr>
            <p:ph type="title"/>
          </p:nvPr>
        </p:nvSpPr>
        <p:spPr/>
        <p:txBody>
          <a:bodyPr/>
          <a:lstStyle/>
          <a:p>
            <a:r>
              <a:rPr lang="en-US" dirty="0"/>
              <a:t>SOURCES OF VITAMIN C</a:t>
            </a:r>
            <a:endParaRPr lang="en-GB" dirty="0"/>
          </a:p>
        </p:txBody>
      </p:sp>
      <p:pic>
        <p:nvPicPr>
          <p:cNvPr id="7" name="Content Placeholder 6">
            <a:extLst>
              <a:ext uri="{FF2B5EF4-FFF2-40B4-BE49-F238E27FC236}">
                <a16:creationId xmlns:a16="http://schemas.microsoft.com/office/drawing/2014/main" id="{7FBB1690-B5B3-42C1-8A80-28542A08449F}"/>
              </a:ext>
            </a:extLst>
          </p:cNvPr>
          <p:cNvPicPr>
            <a:picLocks noGrp="1" noChangeAspect="1"/>
          </p:cNvPicPr>
          <p:nvPr>
            <p:ph idx="1"/>
          </p:nvPr>
        </p:nvPicPr>
        <p:blipFill>
          <a:blip r:embed="rId2"/>
          <a:stretch>
            <a:fillRect/>
          </a:stretch>
        </p:blipFill>
        <p:spPr>
          <a:xfrm>
            <a:off x="636106" y="2719346"/>
            <a:ext cx="5033176" cy="3005593"/>
          </a:xfrm>
          <a:prstGeom prst="rect">
            <a:avLst/>
          </a:prstGeom>
        </p:spPr>
      </p:pic>
      <p:pic>
        <p:nvPicPr>
          <p:cNvPr id="9" name="Picture 8">
            <a:extLst>
              <a:ext uri="{FF2B5EF4-FFF2-40B4-BE49-F238E27FC236}">
                <a16:creationId xmlns:a16="http://schemas.microsoft.com/office/drawing/2014/main" id="{DACA418F-E8F4-41E0-807F-AB08A9E8D1B1}"/>
              </a:ext>
            </a:extLst>
          </p:cNvPr>
          <p:cNvPicPr>
            <a:picLocks noChangeAspect="1"/>
          </p:cNvPicPr>
          <p:nvPr/>
        </p:nvPicPr>
        <p:blipFill>
          <a:blip r:embed="rId3"/>
          <a:stretch>
            <a:fillRect/>
          </a:stretch>
        </p:blipFill>
        <p:spPr>
          <a:xfrm>
            <a:off x="8258175" y="742453"/>
            <a:ext cx="2790825" cy="1600200"/>
          </a:xfrm>
          <a:prstGeom prst="rect">
            <a:avLst/>
          </a:prstGeom>
        </p:spPr>
      </p:pic>
      <p:pic>
        <p:nvPicPr>
          <p:cNvPr id="10" name="Picture 9">
            <a:extLst>
              <a:ext uri="{FF2B5EF4-FFF2-40B4-BE49-F238E27FC236}">
                <a16:creationId xmlns:a16="http://schemas.microsoft.com/office/drawing/2014/main" id="{4E3236FB-04A1-4AA7-9153-52259995E463}"/>
              </a:ext>
            </a:extLst>
          </p:cNvPr>
          <p:cNvPicPr>
            <a:picLocks noChangeAspect="1"/>
          </p:cNvPicPr>
          <p:nvPr/>
        </p:nvPicPr>
        <p:blipFill>
          <a:blip r:embed="rId4"/>
          <a:stretch>
            <a:fillRect/>
          </a:stretch>
        </p:blipFill>
        <p:spPr>
          <a:xfrm>
            <a:off x="6933538" y="2719347"/>
            <a:ext cx="4115462" cy="3005592"/>
          </a:xfrm>
          <a:prstGeom prst="rect">
            <a:avLst/>
          </a:prstGeom>
        </p:spPr>
      </p:pic>
    </p:spTree>
    <p:extLst>
      <p:ext uri="{BB962C8B-B14F-4D97-AF65-F5344CB8AC3E}">
        <p14:creationId xmlns:p14="http://schemas.microsoft.com/office/powerpoint/2010/main" val="1904432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F1C75-9DF5-47E0-BAF5-A6A392A0C8C4}"/>
              </a:ext>
            </a:extLst>
          </p:cNvPr>
          <p:cNvSpPr>
            <a:spLocks noGrp="1"/>
          </p:cNvSpPr>
          <p:nvPr>
            <p:ph type="title"/>
          </p:nvPr>
        </p:nvSpPr>
        <p:spPr/>
        <p:txBody>
          <a:bodyPr/>
          <a:lstStyle/>
          <a:p>
            <a:r>
              <a:rPr lang="en-US" dirty="0"/>
              <a:t>HISTORY OF VITAMIN C</a:t>
            </a:r>
            <a:endParaRPr lang="en-GB" dirty="0"/>
          </a:p>
        </p:txBody>
      </p:sp>
      <p:sp>
        <p:nvSpPr>
          <p:cNvPr id="3" name="Content Placeholder 2">
            <a:extLst>
              <a:ext uri="{FF2B5EF4-FFF2-40B4-BE49-F238E27FC236}">
                <a16:creationId xmlns:a16="http://schemas.microsoft.com/office/drawing/2014/main" id="{47E92818-1997-4EC5-BE26-1881911179D0}"/>
              </a:ext>
            </a:extLst>
          </p:cNvPr>
          <p:cNvSpPr>
            <a:spLocks noGrp="1"/>
          </p:cNvSpPr>
          <p:nvPr>
            <p:ph idx="1"/>
          </p:nvPr>
        </p:nvSpPr>
        <p:spPr/>
        <p:txBody>
          <a:bodyPr>
            <a:normAutofit/>
          </a:bodyPr>
          <a:lstStyle/>
          <a:p>
            <a:r>
              <a:rPr lang="en-US" sz="2800" dirty="0"/>
              <a:t>17th century – sailors got scurvy on ships and ship surgeon, James Lind, prescribed lemon juice as preventative. Performed an experiment </a:t>
            </a:r>
            <a:r>
              <a:rPr lang="en-US" sz="2800" dirty="0" err="1"/>
              <a:t>experiment</a:t>
            </a:r>
            <a:r>
              <a:rPr lang="en-US" sz="2800" dirty="0"/>
              <a:t> that proved that lemon juice prevents scurvy. </a:t>
            </a:r>
          </a:p>
          <a:p>
            <a:r>
              <a:rPr lang="en-US" sz="2800" dirty="0"/>
              <a:t> We now know today that it is because of the Vitamin C in the lemon that prevents scurvy or a vitamin c deficiency.</a:t>
            </a:r>
            <a:endParaRPr lang="en-GB" sz="2800" dirty="0"/>
          </a:p>
        </p:txBody>
      </p:sp>
      <p:pic>
        <p:nvPicPr>
          <p:cNvPr id="4" name="Picture 3">
            <a:extLst>
              <a:ext uri="{FF2B5EF4-FFF2-40B4-BE49-F238E27FC236}">
                <a16:creationId xmlns:a16="http://schemas.microsoft.com/office/drawing/2014/main" id="{4C381FF0-CB9E-436B-ABCE-918D1BFAAD38}"/>
              </a:ext>
            </a:extLst>
          </p:cNvPr>
          <p:cNvPicPr>
            <a:picLocks noChangeAspect="1"/>
          </p:cNvPicPr>
          <p:nvPr/>
        </p:nvPicPr>
        <p:blipFill>
          <a:blip r:embed="rId2"/>
          <a:stretch>
            <a:fillRect/>
          </a:stretch>
        </p:blipFill>
        <p:spPr>
          <a:xfrm>
            <a:off x="10258631" y="495300"/>
            <a:ext cx="1057275" cy="1562100"/>
          </a:xfrm>
          <a:prstGeom prst="rect">
            <a:avLst/>
          </a:prstGeom>
        </p:spPr>
      </p:pic>
    </p:spTree>
    <p:extLst>
      <p:ext uri="{BB962C8B-B14F-4D97-AF65-F5344CB8AC3E}">
        <p14:creationId xmlns:p14="http://schemas.microsoft.com/office/powerpoint/2010/main" val="1533919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416BA-5BB4-461E-B5FF-B995D5A6C1E0}"/>
              </a:ext>
            </a:extLst>
          </p:cNvPr>
          <p:cNvSpPr>
            <a:spLocks noGrp="1"/>
          </p:cNvSpPr>
          <p:nvPr>
            <p:ph type="title"/>
          </p:nvPr>
        </p:nvSpPr>
        <p:spPr/>
        <p:txBody>
          <a:bodyPr/>
          <a:lstStyle/>
          <a:p>
            <a:r>
              <a:rPr lang="en-US" dirty="0"/>
              <a:t>FUNCTIONS OF VITAMIN C</a:t>
            </a:r>
            <a:endParaRPr lang="en-GB" dirty="0"/>
          </a:p>
        </p:txBody>
      </p:sp>
      <p:sp>
        <p:nvSpPr>
          <p:cNvPr id="3" name="Content Placeholder 2">
            <a:extLst>
              <a:ext uri="{FF2B5EF4-FFF2-40B4-BE49-F238E27FC236}">
                <a16:creationId xmlns:a16="http://schemas.microsoft.com/office/drawing/2014/main" id="{BC82BB54-5723-4D4D-AB54-26552D967625}"/>
              </a:ext>
            </a:extLst>
          </p:cNvPr>
          <p:cNvSpPr>
            <a:spLocks noGrp="1"/>
          </p:cNvSpPr>
          <p:nvPr>
            <p:ph idx="1"/>
          </p:nvPr>
        </p:nvSpPr>
        <p:spPr/>
        <p:txBody>
          <a:bodyPr/>
          <a:lstStyle/>
          <a:p>
            <a:r>
              <a:rPr lang="en-US" dirty="0"/>
              <a:t> Enhances absorption of iron.</a:t>
            </a:r>
          </a:p>
          <a:p>
            <a:r>
              <a:rPr lang="en-US" dirty="0"/>
              <a:t> Reduces iron to more absorbable ferrous form.</a:t>
            </a:r>
          </a:p>
          <a:p>
            <a:r>
              <a:rPr lang="en-US" dirty="0"/>
              <a:t> Chelates with ferrous ion to make it more soluble.</a:t>
            </a:r>
          </a:p>
          <a:p>
            <a:r>
              <a:rPr lang="en-US" dirty="0"/>
              <a:t> </a:t>
            </a:r>
            <a:r>
              <a:rPr lang="en-US" u="sng" dirty="0"/>
              <a:t>Antioxidant Activity: </a:t>
            </a:r>
          </a:p>
          <a:p>
            <a:r>
              <a:rPr lang="en-US" dirty="0"/>
              <a:t> Reacts and removes active oxygen species </a:t>
            </a:r>
          </a:p>
          <a:p>
            <a:r>
              <a:rPr lang="en-US" dirty="0"/>
              <a:t> </a:t>
            </a:r>
            <a:r>
              <a:rPr lang="en-US" u="sng" dirty="0"/>
              <a:t>Pro-oxidant Activity:</a:t>
            </a:r>
          </a:p>
          <a:p>
            <a:pPr marL="45720" indent="0">
              <a:buNone/>
            </a:pPr>
            <a:r>
              <a:rPr lang="en-US" dirty="0"/>
              <a:t> Reduces metals to their pro-oxidant </a:t>
            </a:r>
            <a:r>
              <a:rPr lang="en-US" dirty="0" err="1"/>
              <a:t>formsn</a:t>
            </a:r>
            <a:r>
              <a:rPr lang="en-US" dirty="0"/>
              <a:t> to make it more soluble</a:t>
            </a:r>
            <a:endParaRPr lang="en-GB" dirty="0"/>
          </a:p>
        </p:txBody>
      </p:sp>
    </p:spTree>
    <p:extLst>
      <p:ext uri="{BB962C8B-B14F-4D97-AF65-F5344CB8AC3E}">
        <p14:creationId xmlns:p14="http://schemas.microsoft.com/office/powerpoint/2010/main" val="3177430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B508B-764E-4A0B-BB99-DD2FC2041EF9}"/>
              </a:ext>
            </a:extLst>
          </p:cNvPr>
          <p:cNvSpPr>
            <a:spLocks noGrp="1"/>
          </p:cNvSpPr>
          <p:nvPr>
            <p:ph type="title"/>
          </p:nvPr>
        </p:nvSpPr>
        <p:spPr/>
        <p:txBody>
          <a:bodyPr/>
          <a:lstStyle/>
          <a:p>
            <a:r>
              <a:rPr lang="en-US" dirty="0"/>
              <a:t>FUNCTIONS OF VITAMIN C</a:t>
            </a:r>
            <a:endParaRPr lang="en-GB" dirty="0"/>
          </a:p>
        </p:txBody>
      </p:sp>
      <p:sp>
        <p:nvSpPr>
          <p:cNvPr id="3" name="Content Placeholder 2">
            <a:extLst>
              <a:ext uri="{FF2B5EF4-FFF2-40B4-BE49-F238E27FC236}">
                <a16:creationId xmlns:a16="http://schemas.microsoft.com/office/drawing/2014/main" id="{3593E5A0-8AB3-4A6A-91DD-4AE4DD1F6122}"/>
              </a:ext>
            </a:extLst>
          </p:cNvPr>
          <p:cNvSpPr>
            <a:spLocks noGrp="1"/>
          </p:cNvSpPr>
          <p:nvPr>
            <p:ph idx="1"/>
          </p:nvPr>
        </p:nvSpPr>
        <p:spPr/>
        <p:txBody>
          <a:bodyPr>
            <a:normAutofit lnSpcReduction="10000"/>
          </a:bodyPr>
          <a:lstStyle/>
          <a:p>
            <a:r>
              <a:rPr lang="en-US" dirty="0"/>
              <a:t>Hydroxylation of proline and lysine </a:t>
            </a:r>
          </a:p>
          <a:p>
            <a:r>
              <a:rPr lang="en-US" dirty="0"/>
              <a:t> post-translational reaction of procollagen </a:t>
            </a:r>
          </a:p>
          <a:p>
            <a:r>
              <a:rPr lang="en-US" dirty="0"/>
              <a:t> Hydroxylated collagen can be cross-linked to triple helix collagen </a:t>
            </a:r>
          </a:p>
          <a:p>
            <a:r>
              <a:rPr lang="en-US" dirty="0"/>
              <a:t> Scurvy - weak collagen </a:t>
            </a:r>
            <a:r>
              <a:rPr lang="en-GB" dirty="0"/>
              <a:t>Hydroxylation Reactions </a:t>
            </a:r>
          </a:p>
          <a:p>
            <a:r>
              <a:rPr lang="en-GB" dirty="0"/>
              <a:t> Involves O 2 and metal coenzyme – (ferrous, cuprous)</a:t>
            </a:r>
          </a:p>
          <a:p>
            <a:r>
              <a:rPr lang="en-GB" dirty="0"/>
              <a:t>  Carnitine synthesis</a:t>
            </a:r>
          </a:p>
          <a:p>
            <a:r>
              <a:rPr lang="en-GB" dirty="0"/>
              <a:t>  Tyrosine synthesis &amp; catabolism</a:t>
            </a:r>
          </a:p>
          <a:p>
            <a:r>
              <a:rPr lang="en-GB" dirty="0"/>
              <a:t> Synthesis of Neurotransmitters – Dopamine – Norepinephrine – Serotonin</a:t>
            </a:r>
          </a:p>
          <a:p>
            <a:r>
              <a:rPr lang="en-GB" dirty="0"/>
              <a:t>  Bile acid synthesis</a:t>
            </a:r>
          </a:p>
        </p:txBody>
      </p:sp>
    </p:spTree>
    <p:extLst>
      <p:ext uri="{BB962C8B-B14F-4D97-AF65-F5344CB8AC3E}">
        <p14:creationId xmlns:p14="http://schemas.microsoft.com/office/powerpoint/2010/main" val="2871843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573B-4B50-413C-A30E-FA051968AD8C}"/>
              </a:ext>
            </a:extLst>
          </p:cNvPr>
          <p:cNvSpPr>
            <a:spLocks noGrp="1"/>
          </p:cNvSpPr>
          <p:nvPr>
            <p:ph type="title"/>
          </p:nvPr>
        </p:nvSpPr>
        <p:spPr/>
        <p:txBody>
          <a:bodyPr/>
          <a:lstStyle/>
          <a:p>
            <a:r>
              <a:rPr lang="en-US" dirty="0"/>
              <a:t>FUNCTIONS OF VITAMIN C</a:t>
            </a:r>
            <a:endParaRPr lang="en-GB" dirty="0"/>
          </a:p>
        </p:txBody>
      </p:sp>
      <p:sp>
        <p:nvSpPr>
          <p:cNvPr id="3" name="Content Placeholder 2">
            <a:extLst>
              <a:ext uri="{FF2B5EF4-FFF2-40B4-BE49-F238E27FC236}">
                <a16:creationId xmlns:a16="http://schemas.microsoft.com/office/drawing/2014/main" id="{9EDFF4FD-E8EB-453A-96C2-3ABA5FBFEDD6}"/>
              </a:ext>
            </a:extLst>
          </p:cNvPr>
          <p:cNvSpPr>
            <a:spLocks noGrp="1"/>
          </p:cNvSpPr>
          <p:nvPr>
            <p:ph idx="1"/>
          </p:nvPr>
        </p:nvSpPr>
        <p:spPr/>
        <p:txBody>
          <a:bodyPr>
            <a:normAutofit/>
          </a:bodyPr>
          <a:lstStyle/>
          <a:p>
            <a:r>
              <a:rPr lang="en-US" sz="2800" dirty="0"/>
              <a:t> Synthesis of collagen, an important structural component of blood vessels, scar tissues, tendons, ligaments, and bone.</a:t>
            </a:r>
          </a:p>
          <a:p>
            <a:r>
              <a:rPr lang="en-US" sz="2800" dirty="0"/>
              <a:t> Synthesis of the neurotransmitters, norepinephrine critical to brain function and are known to affect mood.</a:t>
            </a:r>
            <a:endParaRPr lang="en-GB" sz="2800" dirty="0"/>
          </a:p>
        </p:txBody>
      </p:sp>
    </p:spTree>
    <p:extLst>
      <p:ext uri="{BB962C8B-B14F-4D97-AF65-F5344CB8AC3E}">
        <p14:creationId xmlns:p14="http://schemas.microsoft.com/office/powerpoint/2010/main" val="797974181"/>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56</TotalTime>
  <Words>832</Words>
  <Application>Microsoft Office PowerPoint</Application>
  <PresentationFormat>Widescreen</PresentationFormat>
  <Paragraphs>87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Basis</vt:lpstr>
      <vt:lpstr>VITAMIN C</vt:lpstr>
      <vt:lpstr>INTRODUCTION</vt:lpstr>
      <vt:lpstr>Structure and metabolism</vt:lpstr>
      <vt:lpstr>RDA FOR VITAMIN C</vt:lpstr>
      <vt:lpstr>SOURCES OF VITAMIN C</vt:lpstr>
      <vt:lpstr>HISTORY OF VITAMIN C</vt:lpstr>
      <vt:lpstr>FUNCTIONS OF VITAMIN C</vt:lpstr>
      <vt:lpstr>FUNCTIONS OF VITAMIN C</vt:lpstr>
      <vt:lpstr>FUNCTIONS OF VITAMIN C</vt:lpstr>
      <vt:lpstr>FUNCTIONS OF VITAMIN C</vt:lpstr>
      <vt:lpstr>DEFICIENCY OF VITAMIN C</vt:lpstr>
      <vt:lpstr>SCURVY</vt:lpstr>
      <vt:lpstr>PEOPLE AT RISK FOR SCURY</vt:lpstr>
      <vt:lpstr>COMPLICATIONS</vt:lpstr>
      <vt:lpstr>COMPLICATIONS</vt:lpstr>
      <vt:lpstr>COMPLICATIONS</vt:lpstr>
      <vt:lpstr>TREATMENT AND PREVENTION</vt:lpstr>
      <vt:lpstr>TOXICITY OF VITAMIN 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VITAMIN C</dc:title>
  <dc:creator>aravindan subramani</dc:creator>
  <cp:lastModifiedBy>PACKIALAKSHMI N</cp:lastModifiedBy>
  <cp:revision>2</cp:revision>
  <dcterms:created xsi:type="dcterms:W3CDTF">2022-04-29T17:19:12Z</dcterms:created>
  <dcterms:modified xsi:type="dcterms:W3CDTF">2022-05-04T09:51:12Z</dcterms:modified>
</cp:coreProperties>
</file>