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490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529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164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314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771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649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362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77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24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133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035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506F-F18A-45F7-B7EA-23BCDC0C66AE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E999A-8A31-4F14-85D8-059F23421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190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77083" y="2638773"/>
            <a:ext cx="811280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latin typeface="Arial Black" panose="020B0A04020102020204" pitchFamily="34" charset="0"/>
            </a:endParaRPr>
          </a:p>
          <a:p>
            <a:endParaRPr lang="en-US" b="1" dirty="0">
              <a:latin typeface="Arial Black" panose="020B0A04020102020204" pitchFamily="34" charset="0"/>
            </a:endParaRPr>
          </a:p>
          <a:p>
            <a:endParaRPr lang="en-US" b="1" dirty="0" smtClean="0">
              <a:latin typeface="Arial Black" panose="020B0A04020102020204" pitchFamily="34" charset="0"/>
            </a:endParaRPr>
          </a:p>
          <a:p>
            <a:r>
              <a:rPr lang="en-US" b="1" dirty="0" smtClean="0">
                <a:latin typeface="Arial Black" panose="020B0A04020102020204" pitchFamily="34" charset="0"/>
              </a:rPr>
              <a:t>Class: I </a:t>
            </a:r>
            <a:r>
              <a:rPr lang="en-US" b="1" dirty="0" err="1" smtClean="0">
                <a:latin typeface="Arial Black" panose="020B0A04020102020204" pitchFamily="34" charset="0"/>
              </a:rPr>
              <a:t>M.Sc.,Microbiology</a:t>
            </a:r>
            <a:endParaRPr lang="en-US" b="1" dirty="0" smtClean="0">
              <a:latin typeface="Arial Black" panose="020B0A04020102020204" pitchFamily="34" charset="0"/>
            </a:endParaRPr>
          </a:p>
          <a:p>
            <a:pPr algn="just"/>
            <a:r>
              <a:rPr lang="en-US" b="1" dirty="0" smtClean="0">
                <a:latin typeface="Arial Black" panose="020B0A04020102020204" pitchFamily="34" charset="0"/>
              </a:rPr>
              <a:t>			BY</a:t>
            </a:r>
          </a:p>
          <a:p>
            <a:pPr algn="just"/>
            <a:r>
              <a:rPr lang="en-US" b="1" dirty="0" smtClean="0">
                <a:latin typeface="Arial Black" panose="020B0A04020102020204" pitchFamily="34" charset="0"/>
              </a:rPr>
              <a:t>			</a:t>
            </a:r>
            <a:r>
              <a:rPr lang="en-US" b="1" dirty="0" err="1" smtClean="0">
                <a:latin typeface="Arial Black" panose="020B0A04020102020204" pitchFamily="34" charset="0"/>
              </a:rPr>
              <a:t>A.Swedha</a:t>
            </a:r>
            <a:endParaRPr lang="en-US" b="1" dirty="0" smtClean="0">
              <a:latin typeface="Arial Black" panose="020B0A04020102020204" pitchFamily="34" charset="0"/>
            </a:endParaRPr>
          </a:p>
          <a:p>
            <a:pPr algn="just"/>
            <a:r>
              <a:rPr lang="en-US" b="1" dirty="0" smtClean="0">
                <a:latin typeface="Arial Black" panose="020B0A04020102020204" pitchFamily="34" charset="0"/>
              </a:rPr>
              <a:t>			Assistant Professor</a:t>
            </a:r>
          </a:p>
          <a:p>
            <a:pPr algn="just"/>
            <a:r>
              <a:rPr lang="en-US" b="1" dirty="0" smtClean="0">
                <a:latin typeface="Arial Black" panose="020B0A04020102020204" pitchFamily="34" charset="0"/>
              </a:rPr>
              <a:t>			Department of Microbiology</a:t>
            </a:r>
          </a:p>
          <a:p>
            <a:pPr algn="just"/>
            <a:r>
              <a:rPr lang="en-US" b="1" dirty="0" smtClean="0">
                <a:latin typeface="Arial Black" panose="020B0A04020102020204" pitchFamily="34" charset="0"/>
              </a:rPr>
              <a:t>			Jamal Mohamed College(Autonomous)</a:t>
            </a:r>
          </a:p>
          <a:p>
            <a:pPr algn="just"/>
            <a:r>
              <a:rPr lang="en-US" b="1" dirty="0" smtClean="0">
                <a:latin typeface="Arial Black" panose="020B0A04020102020204" pitchFamily="34" charset="0"/>
              </a:rPr>
              <a:t>			</a:t>
            </a:r>
            <a:r>
              <a:rPr lang="en-US" b="1" dirty="0" err="1" smtClean="0">
                <a:latin typeface="Arial Black" panose="020B0A04020102020204" pitchFamily="34" charset="0"/>
              </a:rPr>
              <a:t>Trichy</a:t>
            </a:r>
            <a:endParaRPr lang="en-IN" b="1" dirty="0" smtClean="0"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754540" y="1235400"/>
            <a:ext cx="45377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400" b="1" dirty="0" smtClean="0"/>
              <a:t>HYPERSENSITIVITY</a:t>
            </a:r>
            <a:endParaRPr lang="en-IN" sz="4400" b="1" dirty="0"/>
          </a:p>
        </p:txBody>
      </p:sp>
    </p:spTree>
    <p:extLst>
      <p:ext uri="{BB962C8B-B14F-4D97-AF65-F5344CB8AC3E}">
        <p14:creationId xmlns:p14="http://schemas.microsoft.com/office/powerpoint/2010/main" val="19673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652" y="615188"/>
            <a:ext cx="1138299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INTRODUCTION</a:t>
            </a:r>
          </a:p>
          <a:p>
            <a:r>
              <a:rPr lang="en-US" sz="3600" b="1" dirty="0" smtClean="0"/>
              <a:t> </a:t>
            </a:r>
            <a:r>
              <a:rPr lang="en-US" sz="2800" dirty="0" smtClean="0"/>
              <a:t>• Hypersensitivity can be defined as a state of altered immune response against an antigen characterized by hyper reactivity leading to immunopathology </a:t>
            </a:r>
          </a:p>
          <a:p>
            <a:endParaRPr lang="en-US" sz="2800" dirty="0"/>
          </a:p>
          <a:p>
            <a:r>
              <a:rPr lang="en-US" sz="2800" dirty="0" smtClean="0"/>
              <a:t>• Hypersensitivity reactions require a pre-sensitized (immune) state of the host. </a:t>
            </a:r>
          </a:p>
          <a:p>
            <a:endParaRPr lang="en-US" sz="2800" dirty="0"/>
          </a:p>
          <a:p>
            <a:r>
              <a:rPr lang="en-US" sz="2800" dirty="0" smtClean="0"/>
              <a:t>• There are two categories of adaptive hypersensitivities: –Immediate hypersensitivities refer to </a:t>
            </a:r>
            <a:r>
              <a:rPr lang="en-US" sz="2800" dirty="0" err="1" smtClean="0"/>
              <a:t>humoral</a:t>
            </a:r>
            <a:r>
              <a:rPr lang="en-US" sz="2800" dirty="0" smtClean="0"/>
              <a:t> immunity (antigen/antibody reactions) –Delayed hypersensitivities refer to cell-mediated immunity(cytotoxic T-lymphocytes, macrophages, and cytokines)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4731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2947" y="115711"/>
            <a:ext cx="1038314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Characteristics of Type-I hypersensitivity </a:t>
            </a:r>
          </a:p>
          <a:p>
            <a:endParaRPr lang="en-US" sz="2000" b="1" dirty="0" smtClean="0"/>
          </a:p>
          <a:p>
            <a:r>
              <a:rPr lang="en-US" sz="2000" dirty="0" smtClean="0"/>
              <a:t>• It is also known as immediate or anaphylactic hypersensitivity and is mediated by </a:t>
            </a:r>
            <a:r>
              <a:rPr lang="en-US" sz="2000" dirty="0" err="1" smtClean="0"/>
              <a:t>IgE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• The reaction occurs on exposure to allergen second time. The first exposure (sensitizing dose) results in sensitization of host to allergen and subsequent exposure (s) (shocking dose) will cause reaction </a:t>
            </a:r>
          </a:p>
          <a:p>
            <a:endParaRPr lang="en-US" sz="2000" dirty="0"/>
          </a:p>
          <a:p>
            <a:r>
              <a:rPr lang="en-US" sz="2000" dirty="0" smtClean="0"/>
              <a:t>• Anaphylactic shock occurs in sensitized animals within seconds to minutes (15-30after exposure to the allergen) after exposure to the antigen, now called as an allergen. Sometimes the reaction may have a delayed onset (10-12 hours). </a:t>
            </a:r>
          </a:p>
          <a:p>
            <a:endParaRPr lang="en-US" sz="2000" dirty="0"/>
          </a:p>
          <a:p>
            <a:r>
              <a:rPr lang="en-US" sz="2000" dirty="0" smtClean="0"/>
              <a:t>• In type I hypersensitivity reactions, the allergens are proteins with a molecular weight ranging from 10 to 40 </a:t>
            </a:r>
            <a:r>
              <a:rPr lang="en-US" sz="2000" dirty="0" err="1" smtClean="0"/>
              <a:t>kDa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• Diagnostic tests for immediate hypersensitivity include skin (prick and intradermal) tests resulting in wheal and flare reaction, measurement of total </a:t>
            </a:r>
            <a:r>
              <a:rPr lang="en-US" sz="2000" dirty="0" err="1" smtClean="0"/>
              <a:t>IgE</a:t>
            </a:r>
            <a:r>
              <a:rPr lang="en-US" sz="2000" dirty="0" smtClean="0"/>
              <a:t> and specific </a:t>
            </a:r>
            <a:r>
              <a:rPr lang="en-US" sz="2000" dirty="0" err="1" smtClean="0"/>
              <a:t>IgE</a:t>
            </a:r>
            <a:r>
              <a:rPr lang="en-US" sz="2000" dirty="0" smtClean="0"/>
              <a:t> antibodies against the suspected allergens by ELISA, </a:t>
            </a:r>
            <a:r>
              <a:rPr lang="en-US" sz="2000" dirty="0" err="1" smtClean="0"/>
              <a:t>Radioallergosorbent</a:t>
            </a:r>
            <a:r>
              <a:rPr lang="en-US" sz="2000" dirty="0" smtClean="0"/>
              <a:t> test (RAST)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91045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652" y="226805"/>
            <a:ext cx="10613875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Characteristics of Type II Hypersensitivity </a:t>
            </a:r>
          </a:p>
          <a:p>
            <a:endParaRPr lang="en-US" sz="3600" b="1" dirty="0"/>
          </a:p>
          <a:p>
            <a:r>
              <a:rPr lang="en-US" sz="2000" dirty="0" smtClean="0"/>
              <a:t>• Type II hypersensitivity are antibody mediated cytotoxic reactions occurring when an antibody binds to antigens located on the surface of cells (usually RBCs). The reaction time is minutes to hours. </a:t>
            </a:r>
          </a:p>
          <a:p>
            <a:endParaRPr lang="en-US" sz="2000" dirty="0"/>
          </a:p>
          <a:p>
            <a:r>
              <a:rPr lang="en-US" sz="2000" dirty="0" smtClean="0"/>
              <a:t>• It is mediated, primarily, by antibodies of </a:t>
            </a:r>
            <a:r>
              <a:rPr lang="en-US" sz="2000" dirty="0" err="1" smtClean="0"/>
              <a:t>IgM</a:t>
            </a:r>
            <a:r>
              <a:rPr lang="en-US" sz="2000" dirty="0" smtClean="0"/>
              <a:t> or </a:t>
            </a:r>
            <a:r>
              <a:rPr lang="en-US" sz="2000" dirty="0" err="1" smtClean="0"/>
              <a:t>IgG</a:t>
            </a:r>
            <a:r>
              <a:rPr lang="en-US" sz="2000" dirty="0" smtClean="0"/>
              <a:t> class. </a:t>
            </a:r>
          </a:p>
          <a:p>
            <a:endParaRPr lang="en-US" sz="2000" dirty="0"/>
          </a:p>
          <a:p>
            <a:r>
              <a:rPr lang="en-US" sz="2000" dirty="0" smtClean="0"/>
              <a:t>• The bound antibody can cause cell </a:t>
            </a:r>
            <a:r>
              <a:rPr lang="en-US" sz="2000" dirty="0" err="1" smtClean="0"/>
              <a:t>lysis</a:t>
            </a:r>
            <a:r>
              <a:rPr lang="en-US" sz="2000" dirty="0" smtClean="0"/>
              <a:t> by activating the classical complement pathway, promoting phagocytosis (</a:t>
            </a:r>
            <a:r>
              <a:rPr lang="en-US" sz="2000" dirty="0" err="1" smtClean="0"/>
              <a:t>opsonization</a:t>
            </a:r>
            <a:r>
              <a:rPr lang="en-US" sz="2000" dirty="0" smtClean="0"/>
              <a:t>) or through ADCC. </a:t>
            </a:r>
          </a:p>
          <a:p>
            <a:endParaRPr lang="en-US" sz="2000" dirty="0"/>
          </a:p>
          <a:p>
            <a:r>
              <a:rPr lang="en-US" sz="2000" dirty="0" smtClean="0"/>
              <a:t>• Many different antigens may trigger this cell destruction, but an infection in a genetically predisposed animal appears to be a major triggering pathway. </a:t>
            </a:r>
          </a:p>
          <a:p>
            <a:endParaRPr lang="en-US" sz="2000" dirty="0"/>
          </a:p>
          <a:p>
            <a:r>
              <a:rPr lang="en-US" sz="2000" dirty="0" smtClean="0"/>
              <a:t>• Antigens are normally endogenous, although exogenous chemicals (</a:t>
            </a:r>
            <a:r>
              <a:rPr lang="en-US" sz="2000" dirty="0" err="1" smtClean="0"/>
              <a:t>haptens</a:t>
            </a:r>
            <a:r>
              <a:rPr lang="en-US" sz="2000" dirty="0" smtClean="0"/>
              <a:t>, such as ivy or drugs) that can attach to cell membranes can also induce type II reactions. </a:t>
            </a:r>
          </a:p>
          <a:p>
            <a:endParaRPr lang="en-US" sz="2000" dirty="0"/>
          </a:p>
          <a:p>
            <a:r>
              <a:rPr lang="en-US" sz="2000" dirty="0" smtClean="0"/>
              <a:t>• Autoimmune </a:t>
            </a:r>
            <a:r>
              <a:rPr lang="en-US" sz="2000" dirty="0" err="1" smtClean="0"/>
              <a:t>haemolytic</a:t>
            </a:r>
            <a:r>
              <a:rPr lang="en-US" sz="2000" dirty="0" smtClean="0"/>
              <a:t> </a:t>
            </a:r>
            <a:r>
              <a:rPr lang="en-US" sz="2000" dirty="0" err="1" smtClean="0"/>
              <a:t>anaemia</a:t>
            </a:r>
            <a:r>
              <a:rPr lang="en-US" sz="2000" dirty="0" smtClean="0"/>
              <a:t>, Blood transfusion reactions, </a:t>
            </a:r>
            <a:r>
              <a:rPr lang="en-US" sz="2000" dirty="0" err="1" smtClean="0"/>
              <a:t>Erythroblastosis</a:t>
            </a:r>
            <a:r>
              <a:rPr lang="en-US" sz="2000" dirty="0" smtClean="0"/>
              <a:t> </a:t>
            </a:r>
            <a:r>
              <a:rPr lang="en-US" sz="2000" dirty="0" err="1" smtClean="0"/>
              <a:t>fetalis</a:t>
            </a:r>
            <a:r>
              <a:rPr lang="en-US" sz="2000" dirty="0" smtClean="0"/>
              <a:t>, drug-induced hemolytic anemia, </a:t>
            </a:r>
            <a:r>
              <a:rPr lang="en-US" sz="2000" dirty="0" err="1" smtClean="0"/>
              <a:t>granulocytopenia</a:t>
            </a:r>
            <a:r>
              <a:rPr lang="en-US" sz="2000" dirty="0" smtClean="0"/>
              <a:t> and thrombocytopenia are examples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91606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9858" y="478166"/>
            <a:ext cx="96396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Characteristics of Type III Hypersensitivity</a:t>
            </a:r>
          </a:p>
          <a:p>
            <a:endParaRPr lang="en-US" sz="3200" b="1" dirty="0"/>
          </a:p>
          <a:p>
            <a:r>
              <a:rPr lang="en-US" sz="3200" b="1" dirty="0" smtClean="0"/>
              <a:t> </a:t>
            </a:r>
            <a:r>
              <a:rPr lang="en-US" sz="2000" dirty="0" smtClean="0"/>
              <a:t>• In type III hypersensitivity, soluble immune complexes are formed in blood and are deposited in various tissues (typically the skin, kidney and joints), activate classical complement pathway and cause inflammatory damage.</a:t>
            </a:r>
          </a:p>
          <a:p>
            <a:endParaRPr lang="en-US" sz="2000" dirty="0"/>
          </a:p>
          <a:p>
            <a:r>
              <a:rPr lang="en-US" sz="2000" dirty="0" smtClean="0"/>
              <a:t> • It is mediated by soluble immune complexes. They are mostly of </a:t>
            </a:r>
            <a:r>
              <a:rPr lang="en-US" sz="2000" dirty="0" err="1" smtClean="0"/>
              <a:t>IgG</a:t>
            </a:r>
            <a:r>
              <a:rPr lang="en-US" sz="2000" dirty="0" smtClean="0"/>
              <a:t> class, although </a:t>
            </a:r>
            <a:r>
              <a:rPr lang="en-US" sz="2000" dirty="0" err="1" smtClean="0"/>
              <a:t>IgM</a:t>
            </a:r>
            <a:r>
              <a:rPr lang="en-US" sz="2000" dirty="0" smtClean="0"/>
              <a:t> may also be involved. </a:t>
            </a:r>
          </a:p>
          <a:p>
            <a:endParaRPr lang="en-US" sz="2000" dirty="0"/>
          </a:p>
          <a:p>
            <a:r>
              <a:rPr lang="en-US" sz="2000" dirty="0" smtClean="0"/>
              <a:t>• The reaction takes hours to days (3-10 hours) to develop. 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• The antigen may be exogenous (chronic bacterial, viral or parasitic infections), or endogenous (non-organ specific autoimmunity: e.g., Systemic Lupus </a:t>
            </a:r>
            <a:r>
              <a:rPr lang="en-US" sz="2000" dirty="0" err="1" smtClean="0"/>
              <a:t>Erythematosus</a:t>
            </a:r>
            <a:r>
              <a:rPr lang="en-US" sz="2000" dirty="0" smtClean="0"/>
              <a:t>-SLE). </a:t>
            </a:r>
          </a:p>
          <a:p>
            <a:endParaRPr lang="en-US" sz="2000" dirty="0"/>
          </a:p>
          <a:p>
            <a:r>
              <a:rPr lang="en-US" sz="2000" dirty="0" smtClean="0"/>
              <a:t>• The antigen is soluble and not attached to the organ involved. </a:t>
            </a:r>
          </a:p>
          <a:p>
            <a:endParaRPr lang="en-US" sz="2000" dirty="0"/>
          </a:p>
          <a:p>
            <a:r>
              <a:rPr lang="en-US" sz="2000" dirty="0" smtClean="0"/>
              <a:t>• The prerequisite for the development of immune-complex disease is the persistent presence of soluble antigen and antibody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994251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9120" y="685032"/>
            <a:ext cx="1095570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Characteristics of Type IV Hypersensitivity </a:t>
            </a:r>
          </a:p>
          <a:p>
            <a:endParaRPr lang="en-US" sz="3200" b="1" dirty="0"/>
          </a:p>
          <a:p>
            <a:r>
              <a:rPr lang="en-US" dirty="0" smtClean="0"/>
              <a:t>• </a:t>
            </a:r>
            <a:r>
              <a:rPr lang="en-US" sz="2000" dirty="0" smtClean="0"/>
              <a:t>Type IV hypersensitivity is often called delayed type hypersensitivity as the reaction takes more than 12 hours to develop. Typically the maximal reaction time occurs between 48 to 72 hours </a:t>
            </a:r>
          </a:p>
          <a:p>
            <a:endParaRPr lang="en-US" sz="2000" dirty="0"/>
          </a:p>
          <a:p>
            <a:r>
              <a:rPr lang="en-US" sz="2000" dirty="0" smtClean="0"/>
              <a:t>• It is mediated by cells that cause an inflammatory reaction to either exogenous or </a:t>
            </a:r>
            <a:r>
              <a:rPr lang="en-US" sz="2000" dirty="0" err="1" smtClean="0"/>
              <a:t>autoantigens</a:t>
            </a:r>
            <a:r>
              <a:rPr lang="en-US" sz="2000" dirty="0" smtClean="0"/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• The major cells involved are T lymphocytes and monocytes/macrophages. </a:t>
            </a:r>
          </a:p>
          <a:p>
            <a:endParaRPr lang="en-US" sz="2000" dirty="0"/>
          </a:p>
          <a:p>
            <a:r>
              <a:rPr lang="en-US" sz="2000" dirty="0" smtClean="0"/>
              <a:t>• This reaction to exogenous antigens involves T cells and also antigen-presenting cells (APC), all produce cytokines that stimulate a local inflammatory response in a sensitized individual.</a:t>
            </a:r>
          </a:p>
          <a:p>
            <a:endParaRPr lang="en-US" sz="2000" dirty="0"/>
          </a:p>
          <a:p>
            <a:r>
              <a:rPr lang="en-US" sz="2000" dirty="0" smtClean="0"/>
              <a:t> • DHR cannot be transferred from an animal to another by means of antibodies or serum. However, it can be transferred by T cells, particularly CD4 Th1 cells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806745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605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8</cp:revision>
  <dcterms:created xsi:type="dcterms:W3CDTF">2022-04-22T17:24:45Z</dcterms:created>
  <dcterms:modified xsi:type="dcterms:W3CDTF">2022-04-22T17:34:21Z</dcterms:modified>
</cp:coreProperties>
</file>