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335" r:id="rId2"/>
    <p:sldId id="256" r:id="rId3"/>
    <p:sldId id="277" r:id="rId4"/>
    <p:sldId id="257" r:id="rId5"/>
    <p:sldId id="259" r:id="rId6"/>
    <p:sldId id="278" r:id="rId7"/>
    <p:sldId id="263" r:id="rId8"/>
    <p:sldId id="264" r:id="rId9"/>
    <p:sldId id="279" r:id="rId10"/>
    <p:sldId id="265" r:id="rId11"/>
    <p:sldId id="266" r:id="rId12"/>
    <p:sldId id="267" r:id="rId13"/>
    <p:sldId id="269" r:id="rId14"/>
    <p:sldId id="270" r:id="rId15"/>
    <p:sldId id="271" r:id="rId16"/>
    <p:sldId id="273" r:id="rId17"/>
    <p:sldId id="274" r:id="rId18"/>
    <p:sldId id="280" r:id="rId19"/>
    <p:sldId id="275" r:id="rId20"/>
    <p:sldId id="334" r:id="rId21"/>
    <p:sldId id="281" r:id="rId22"/>
    <p:sldId id="282" r:id="rId23"/>
    <p:sldId id="323" r:id="rId24"/>
    <p:sldId id="283" r:id="rId25"/>
    <p:sldId id="324" r:id="rId26"/>
    <p:sldId id="325" r:id="rId27"/>
    <p:sldId id="287" r:id="rId28"/>
    <p:sldId id="288" r:id="rId29"/>
    <p:sldId id="290" r:id="rId30"/>
    <p:sldId id="299" r:id="rId31"/>
    <p:sldId id="300" r:id="rId32"/>
    <p:sldId id="301" r:id="rId33"/>
    <p:sldId id="302" r:id="rId34"/>
    <p:sldId id="303" r:id="rId35"/>
    <p:sldId id="304" r:id="rId36"/>
    <p:sldId id="306" r:id="rId37"/>
    <p:sldId id="313" r:id="rId38"/>
    <p:sldId id="315" r:id="rId39"/>
    <p:sldId id="316" r:id="rId40"/>
    <p:sldId id="317" r:id="rId41"/>
    <p:sldId id="318" r:id="rId42"/>
    <p:sldId id="319" r:id="rId43"/>
    <p:sldId id="321" r:id="rId44"/>
    <p:sldId id="322" r:id="rId45"/>
    <p:sldId id="326" r:id="rId46"/>
    <p:sldId id="327" r:id="rId47"/>
    <p:sldId id="328" r:id="rId48"/>
    <p:sldId id="330" r:id="rId49"/>
    <p:sldId id="331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64" autoAdjust="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F3133-CF9A-4C62-8F69-7791F69E5332}" type="datetimeFigureOut">
              <a:rPr lang="en-IN" smtClean="0"/>
              <a:t>10-04-2023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4C3A2F-ACCC-4D0F-8E8F-85513C804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131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C3A2F-ACCC-4D0F-8E8F-85513C804814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37478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itchFamily="1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9pPr>
          </a:lstStyle>
          <a:p>
            <a:fld id="{0CAAA93A-A619-47FC-B57E-DD4E9624590B}" type="slidenum">
              <a:rPr lang="en-US" sz="1200">
                <a:solidFill>
                  <a:prstClr val="black"/>
                </a:solidFill>
              </a:rPr>
              <a:pPr/>
              <a:t>36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itchFamily="1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9pPr>
          </a:lstStyle>
          <a:p>
            <a:fld id="{BC735CAB-4584-43D7-9AAA-FD28FA583FB5}" type="slidenum">
              <a:rPr lang="en-US" sz="1200">
                <a:solidFill>
                  <a:prstClr val="black"/>
                </a:solidFill>
              </a:rPr>
              <a:pPr/>
              <a:t>37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itchFamily="1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9pPr>
          </a:lstStyle>
          <a:p>
            <a:fld id="{58EA4B44-76E9-4146-AD38-ED39791114CE}" type="slidenum">
              <a:rPr lang="en-US" sz="1200">
                <a:solidFill>
                  <a:prstClr val="black"/>
                </a:solidFill>
              </a:rPr>
              <a:pPr/>
              <a:t>38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C3A2F-ACCC-4D0F-8E8F-85513C804814}" type="slidenum">
              <a:rPr lang="en-IN" smtClean="0"/>
              <a:t>41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4103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itchFamily="1" charset="0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9pPr>
          </a:lstStyle>
          <a:p>
            <a:fld id="{18A0DC75-E7D1-46B8-B1C2-4D71327D418D}" type="slidenum">
              <a:rPr lang="en-US" sz="1200">
                <a:solidFill>
                  <a:prstClr val="black"/>
                </a:solidFill>
              </a:rPr>
              <a:pPr/>
              <a:t>28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01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C51E530E-4F1A-4E21-BBD3-85D7427EBE3F}" type="slidenum">
              <a:rPr lang="en-US" sz="1200">
                <a:solidFill>
                  <a:prstClr val="black"/>
                </a:solidFill>
              </a:rPr>
              <a:pPr/>
              <a:t>29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itchFamily="1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MS PGothic" pitchFamily="34" charset="-128"/>
              </a:defRPr>
            </a:lvl9pPr>
          </a:lstStyle>
          <a:p>
            <a:fld id="{74C22B20-31FE-49CE-B410-915A5B0F99D3}" type="slidenum">
              <a:rPr lang="en-US" sz="1200">
                <a:solidFill>
                  <a:prstClr val="black"/>
                </a:solidFill>
              </a:rPr>
              <a:pPr/>
              <a:t>30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42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EA557C2D-48A8-4E75-B374-BA70674DEAAF}" type="slidenum">
              <a:rPr lang="en-US" sz="1200">
                <a:solidFill>
                  <a:prstClr val="black"/>
                </a:solidFill>
              </a:rPr>
              <a:pPr/>
              <a:t>31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62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CB7B5F48-480F-47E3-A930-D9B83EDB7AEE}" type="slidenum">
              <a:rPr lang="en-US" sz="1200">
                <a:solidFill>
                  <a:prstClr val="black"/>
                </a:solidFill>
              </a:rPr>
              <a:pPr/>
              <a:t>32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62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CB7B5F48-480F-47E3-A930-D9B83EDB7AEE}" type="slidenum">
              <a:rPr lang="en-US" sz="1200">
                <a:solidFill>
                  <a:prstClr val="black"/>
                </a:solidFill>
              </a:rPr>
              <a:pPr/>
              <a:t>33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83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C19BF886-A6F9-4CE5-81A4-A2F66531A944}" type="slidenum">
              <a:rPr lang="en-US" sz="1200">
                <a:solidFill>
                  <a:prstClr val="black"/>
                </a:solidFill>
              </a:rPr>
              <a:pPr/>
              <a:t>34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003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24269815-3285-47A6-B4A0-D84EDA525E49}" type="slidenum">
              <a:rPr lang="en-US" sz="1200">
                <a:solidFill>
                  <a:prstClr val="black"/>
                </a:solidFill>
              </a:rPr>
              <a:pPr/>
              <a:t>35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C7D98-9391-4F92-B823-ADF1F6B9C78C}" type="datetime1">
              <a:rPr lang="en-IN" smtClean="0"/>
              <a:t>10-04-2023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0129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5799C-A3C0-4A8C-9FC7-260153FD1566}" type="datetime1">
              <a:rPr lang="en-IN" smtClean="0"/>
              <a:t>10-04-2023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1721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E728F-7C45-4C24-AAB4-DAD8F3851B4F}" type="datetime1">
              <a:rPr lang="en-IN" smtClean="0"/>
              <a:t>10-04-2023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2145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8131-CC19-40CC-8969-1746B7504BB5}" type="datetime1">
              <a:rPr lang="en-IN" smtClean="0"/>
              <a:t>10-04-2023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202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0BB4E-E356-4EBE-87D8-C67FD24349ED}" type="datetime1">
              <a:rPr lang="en-IN" smtClean="0"/>
              <a:t>10-04-2023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8024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D2151-D198-45A2-AAE5-7D974DB36CB8}" type="datetime1">
              <a:rPr lang="en-IN" smtClean="0"/>
              <a:t>10-04-2023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204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CE4B3-0F29-461F-AB41-B09BD32BCC14}" type="datetime1">
              <a:rPr lang="en-IN" smtClean="0"/>
              <a:t>10-04-2023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6016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63BED-F6B7-4BF4-A7E8-D3E4B72FC611}" type="datetime1">
              <a:rPr lang="en-IN" smtClean="0"/>
              <a:t>10-04-2023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7687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0569-3489-446E-A01C-74870D8BC35D}" type="datetime1">
              <a:rPr lang="en-IN" smtClean="0"/>
              <a:t>10-04-2023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1268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A2BD4-3ACD-4D23-824F-6B5185AA2B30}" type="datetime1">
              <a:rPr lang="en-IN" smtClean="0"/>
              <a:t>10-04-2023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2658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687E-8E5A-4BE8-AAFA-A7C373B41E0C}" type="datetime1">
              <a:rPr lang="en-IN" smtClean="0"/>
              <a:t>10-04-2023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388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523EA-F1F4-486D-9A8B-D0D286E7DB0E}" type="datetime1">
              <a:rPr lang="en-IN" smtClean="0"/>
              <a:t>10-04-2023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1B6B2-528C-493E-A0CA-515C43DB93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8582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-396552" y="1628800"/>
            <a:ext cx="10363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C00000"/>
                </a:solidFill>
              </a:rPr>
              <a:t>Predicate Logic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17848" y="3384573"/>
            <a:ext cx="8534400" cy="25647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By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Dr. G. Ravi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   Head </a:t>
            </a:r>
            <a:r>
              <a:rPr lang="en-US" dirty="0" smtClean="0">
                <a:solidFill>
                  <a:srgbClr val="C00000"/>
                </a:solidFill>
              </a:rPr>
              <a:t>of the </a:t>
            </a:r>
            <a:r>
              <a:rPr lang="en-US" dirty="0" smtClean="0">
                <a:solidFill>
                  <a:srgbClr val="C00000"/>
                </a:solidFill>
              </a:rPr>
              <a:t>Department and </a:t>
            </a:r>
            <a:r>
              <a:rPr lang="en-US" dirty="0" smtClean="0">
                <a:solidFill>
                  <a:srgbClr val="C00000"/>
                </a:solidFill>
              </a:rPr>
              <a:t>Associate Professor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	</a:t>
            </a:r>
            <a:r>
              <a:rPr lang="en-US" dirty="0" smtClean="0">
                <a:solidFill>
                  <a:srgbClr val="C00000"/>
                </a:solidFill>
              </a:rPr>
              <a:t>Department of Computer Science</a:t>
            </a:r>
            <a:endParaRPr lang="en-IN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517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Representing Simple Facts in Logic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b="0" i="0" u="none" strike="noStrike" baseline="0" dirty="0" smtClean="0">
                <a:solidFill>
                  <a:srgbClr val="000000"/>
                </a:solidFill>
                <a:latin typeface="Helvetica"/>
              </a:rPr>
              <a:t>5. </a:t>
            </a:r>
            <a:r>
              <a:rPr lang="en-IN" b="0" i="0" u="none" strike="noStrike" baseline="0" dirty="0" smtClean="0">
                <a:solidFill>
                  <a:srgbClr val="00009A"/>
                </a:solidFill>
                <a:latin typeface="Helvetica"/>
              </a:rPr>
              <a:t>All Romans were either loyal to Caesar or </a:t>
            </a:r>
          </a:p>
          <a:p>
            <a:pPr marL="0" indent="0">
              <a:buNone/>
            </a:pPr>
            <a:r>
              <a:rPr lang="en-IN" dirty="0" smtClean="0">
                <a:solidFill>
                  <a:srgbClr val="00009A"/>
                </a:solidFill>
                <a:latin typeface="Helvetica"/>
              </a:rPr>
              <a:t>       </a:t>
            </a:r>
            <a:r>
              <a:rPr lang="en-IN" b="0" i="0" u="none" strike="noStrike" baseline="0" dirty="0" smtClean="0">
                <a:solidFill>
                  <a:srgbClr val="00009A"/>
                </a:solidFill>
                <a:latin typeface="Helvetica"/>
              </a:rPr>
              <a:t>hated him.</a:t>
            </a:r>
          </a:p>
          <a:p>
            <a:r>
              <a:rPr lang="en-IN" b="0" i="0" u="none" strike="noStrike" baseline="0" dirty="0" smtClean="0">
                <a:solidFill>
                  <a:srgbClr val="FF9A00"/>
                </a:solidFill>
                <a:latin typeface="Helvetica"/>
              </a:rPr>
              <a:t>inclusive-or</a:t>
            </a:r>
          </a:p>
          <a:p>
            <a:r>
              <a:rPr lang="es-ES" b="0" i="0" u="none" strike="noStrike" baseline="0" dirty="0" smtClean="0">
                <a:solidFill>
                  <a:srgbClr val="0000FF"/>
                </a:solidFill>
                <a:latin typeface="Symbol"/>
              </a:rPr>
              <a:t>"</a:t>
            </a:r>
            <a:r>
              <a:rPr lang="es-ES" b="0" i="0" u="none" strike="noStrike" baseline="0" dirty="0" smtClean="0">
                <a:solidFill>
                  <a:srgbClr val="0000FF"/>
                </a:solidFill>
                <a:latin typeface="Helvetica"/>
              </a:rPr>
              <a:t>x: </a:t>
            </a:r>
            <a:r>
              <a:rPr lang="es-ES" b="0" i="0" u="none" strike="noStrike" baseline="0" dirty="0" err="1" smtClean="0">
                <a:solidFill>
                  <a:srgbClr val="0000FF"/>
                </a:solidFill>
                <a:latin typeface="Helvetica"/>
              </a:rPr>
              <a:t>Roman</a:t>
            </a:r>
            <a:r>
              <a:rPr lang="es-ES" b="0" i="0" u="none" strike="noStrike" baseline="0" dirty="0" smtClean="0">
                <a:solidFill>
                  <a:srgbClr val="0000FF"/>
                </a:solidFill>
                <a:latin typeface="Helvetica"/>
              </a:rPr>
              <a:t>(x) </a:t>
            </a:r>
            <a:r>
              <a:rPr lang="es-ES" b="0" i="0" u="none" strike="noStrike" baseline="0" dirty="0" smtClean="0">
                <a:solidFill>
                  <a:srgbClr val="0000FF"/>
                </a:solidFill>
                <a:latin typeface="Symbol"/>
              </a:rPr>
              <a:t>® </a:t>
            </a:r>
            <a:r>
              <a:rPr lang="es-ES" b="0" i="0" u="none" strike="noStrike" baseline="0" dirty="0" err="1" smtClean="0">
                <a:solidFill>
                  <a:srgbClr val="0000FF"/>
                </a:solidFill>
                <a:latin typeface="Helvetica"/>
              </a:rPr>
              <a:t>loyalto</a:t>
            </a:r>
            <a:r>
              <a:rPr lang="es-ES" b="0" i="0" u="none" strike="noStrike" baseline="0" dirty="0" smtClean="0">
                <a:solidFill>
                  <a:srgbClr val="0000FF"/>
                </a:solidFill>
                <a:latin typeface="Helvetica"/>
              </a:rPr>
              <a:t>(x, </a:t>
            </a:r>
            <a:r>
              <a:rPr lang="es-ES" b="0" i="0" u="none" strike="noStrike" baseline="0" dirty="0" err="1" smtClean="0">
                <a:solidFill>
                  <a:srgbClr val="0000FF"/>
                </a:solidFill>
                <a:latin typeface="Helvetica"/>
              </a:rPr>
              <a:t>Caesar</a:t>
            </a:r>
            <a:r>
              <a:rPr lang="es-ES" b="0" i="0" u="none" strike="noStrike" baseline="0" dirty="0" smtClean="0">
                <a:solidFill>
                  <a:srgbClr val="0000FF"/>
                </a:solidFill>
                <a:latin typeface="Helvetica"/>
              </a:rPr>
              <a:t>) </a:t>
            </a:r>
            <a:r>
              <a:rPr lang="es-ES" b="0" i="0" u="none" strike="noStrike" baseline="0" dirty="0" smtClean="0">
                <a:solidFill>
                  <a:srgbClr val="0000FF"/>
                </a:solidFill>
                <a:latin typeface="Symbol"/>
              </a:rPr>
              <a:t>Ú </a:t>
            </a:r>
            <a:r>
              <a:rPr lang="es-ES" b="0" i="0" u="none" strike="noStrike" baseline="0" dirty="0" err="1" smtClean="0">
                <a:solidFill>
                  <a:srgbClr val="0000FF"/>
                </a:solidFill>
                <a:latin typeface="Helvetica"/>
              </a:rPr>
              <a:t>hate</a:t>
            </a:r>
            <a:r>
              <a:rPr lang="es-ES" b="0" i="0" u="none" strike="noStrike" baseline="0" dirty="0" smtClean="0">
                <a:solidFill>
                  <a:srgbClr val="0000FF"/>
                </a:solidFill>
                <a:latin typeface="Helvetica"/>
              </a:rPr>
              <a:t>(x, </a:t>
            </a:r>
            <a:r>
              <a:rPr lang="es-ES" b="0" i="0" u="none" strike="noStrike" baseline="0" dirty="0" err="1" smtClean="0">
                <a:solidFill>
                  <a:srgbClr val="0000FF"/>
                </a:solidFill>
                <a:latin typeface="Helvetica"/>
              </a:rPr>
              <a:t>Caesar</a:t>
            </a:r>
            <a:r>
              <a:rPr lang="es-ES" b="0" i="0" u="none" strike="noStrike" baseline="0" dirty="0" smtClean="0">
                <a:solidFill>
                  <a:srgbClr val="0000FF"/>
                </a:solidFill>
                <a:latin typeface="Helvetica"/>
              </a:rPr>
              <a:t>)</a:t>
            </a:r>
          </a:p>
          <a:p>
            <a:r>
              <a:rPr lang="en-IN" b="0" i="0" u="none" strike="noStrike" baseline="0" dirty="0" smtClean="0">
                <a:solidFill>
                  <a:srgbClr val="FF9A00"/>
                </a:solidFill>
                <a:latin typeface="Helvetica"/>
              </a:rPr>
              <a:t>exclusive-or (XOR)</a:t>
            </a:r>
          </a:p>
          <a:p>
            <a:r>
              <a:rPr lang="es-ES" b="0" i="0" u="none" strike="noStrike" baseline="0" dirty="0" smtClean="0">
                <a:solidFill>
                  <a:srgbClr val="0000FF"/>
                </a:solidFill>
                <a:latin typeface="Symbol"/>
              </a:rPr>
              <a:t>"</a:t>
            </a:r>
            <a:r>
              <a:rPr lang="es-ES" b="0" i="0" u="none" strike="noStrike" baseline="0" dirty="0" smtClean="0">
                <a:solidFill>
                  <a:srgbClr val="0000FF"/>
                </a:solidFill>
                <a:latin typeface="Helvetica"/>
              </a:rPr>
              <a:t>x: </a:t>
            </a:r>
            <a:r>
              <a:rPr lang="es-ES" b="0" i="0" u="none" strike="noStrike" baseline="0" dirty="0" err="1" smtClean="0">
                <a:solidFill>
                  <a:srgbClr val="0000FF"/>
                </a:solidFill>
                <a:latin typeface="Helvetica"/>
              </a:rPr>
              <a:t>Roman</a:t>
            </a:r>
            <a:r>
              <a:rPr lang="es-ES" b="0" i="0" u="none" strike="noStrike" baseline="0" dirty="0" smtClean="0">
                <a:solidFill>
                  <a:srgbClr val="0000FF"/>
                </a:solidFill>
                <a:latin typeface="Helvetica"/>
              </a:rPr>
              <a:t>(x) </a:t>
            </a:r>
            <a:r>
              <a:rPr lang="es-ES" b="0" i="0" u="none" strike="noStrike" baseline="0" dirty="0" smtClean="0">
                <a:solidFill>
                  <a:srgbClr val="0000FF"/>
                </a:solidFill>
                <a:latin typeface="Symbol"/>
              </a:rPr>
              <a:t>®[</a:t>
            </a:r>
            <a:r>
              <a:rPr lang="es-ES" b="0" i="0" u="none" strike="noStrike" baseline="0" dirty="0" smtClean="0">
                <a:solidFill>
                  <a:srgbClr val="0000FF"/>
                </a:solidFill>
                <a:latin typeface="Helvetica"/>
              </a:rPr>
              <a:t>(</a:t>
            </a:r>
            <a:r>
              <a:rPr lang="es-ES" b="0" i="0" u="none" strike="noStrike" baseline="0" dirty="0" err="1" smtClean="0">
                <a:solidFill>
                  <a:srgbClr val="0000FF"/>
                </a:solidFill>
                <a:latin typeface="Helvetica"/>
              </a:rPr>
              <a:t>loyalto</a:t>
            </a:r>
            <a:r>
              <a:rPr lang="es-ES" b="0" i="0" u="none" strike="noStrike" baseline="0" dirty="0" smtClean="0">
                <a:solidFill>
                  <a:srgbClr val="0000FF"/>
                </a:solidFill>
                <a:latin typeface="Helvetica"/>
              </a:rPr>
              <a:t>(x, </a:t>
            </a:r>
            <a:r>
              <a:rPr lang="es-ES" b="0" i="0" u="none" strike="noStrike" baseline="0" dirty="0" err="1" smtClean="0">
                <a:solidFill>
                  <a:srgbClr val="0000FF"/>
                </a:solidFill>
                <a:latin typeface="Helvetica"/>
              </a:rPr>
              <a:t>Caesar</a:t>
            </a:r>
            <a:r>
              <a:rPr lang="es-ES" b="0" i="0" u="none" strike="noStrike" baseline="0" dirty="0" smtClean="0">
                <a:solidFill>
                  <a:srgbClr val="0000FF"/>
                </a:solidFill>
                <a:latin typeface="Helvetica"/>
              </a:rPr>
              <a:t>)</a:t>
            </a:r>
            <a:r>
              <a:rPr lang="es-ES" b="0" i="0" u="none" strike="noStrike" baseline="0" dirty="0" smtClean="0">
                <a:solidFill>
                  <a:srgbClr val="0000FF"/>
                </a:solidFill>
                <a:latin typeface="Symbol"/>
              </a:rPr>
              <a:t> </a:t>
            </a:r>
            <a:r>
              <a:rPr lang="es-ES" dirty="0">
                <a:solidFill>
                  <a:srgbClr val="0000FF"/>
                </a:solidFill>
                <a:latin typeface="Symbol"/>
              </a:rPr>
              <a:t>Ú</a:t>
            </a:r>
            <a:endParaRPr lang="es-ES" b="0" i="0" u="none" strike="noStrike" baseline="0" dirty="0" smtClean="0">
              <a:solidFill>
                <a:srgbClr val="0000FF"/>
              </a:solidFill>
              <a:latin typeface="Symbol"/>
            </a:endParaRPr>
          </a:p>
          <a:p>
            <a:pPr>
              <a:buFont typeface="Symbol"/>
              <a:buChar char=" "/>
            </a:pPr>
            <a:r>
              <a:rPr lang="es-ES" b="0" i="0" u="none" strike="noStrike" baseline="0" dirty="0" smtClean="0">
                <a:solidFill>
                  <a:srgbClr val="0000FF"/>
                </a:solidFill>
                <a:latin typeface="Symbol"/>
              </a:rPr>
              <a:t>                                </a:t>
            </a:r>
            <a:r>
              <a:rPr lang="es-ES" b="0" i="0" u="none" strike="noStrike" baseline="0" dirty="0" err="1" smtClean="0">
                <a:solidFill>
                  <a:srgbClr val="0000FF"/>
                </a:solidFill>
                <a:latin typeface="Helvetica"/>
              </a:rPr>
              <a:t>hate</a:t>
            </a:r>
            <a:r>
              <a:rPr lang="es-ES" b="0" i="0" u="none" strike="noStrike" baseline="0" dirty="0" smtClean="0">
                <a:solidFill>
                  <a:srgbClr val="0000FF"/>
                </a:solidFill>
                <a:latin typeface="Helvetica"/>
              </a:rPr>
              <a:t>(x, </a:t>
            </a:r>
            <a:r>
              <a:rPr lang="es-ES" b="0" i="0" u="none" strike="noStrike" baseline="0" dirty="0" err="1" smtClean="0">
                <a:solidFill>
                  <a:srgbClr val="0000FF"/>
                </a:solidFill>
                <a:latin typeface="Helvetica"/>
              </a:rPr>
              <a:t>Caesar</a:t>
            </a:r>
            <a:r>
              <a:rPr lang="es-ES" b="0" i="0" u="none" strike="noStrike" baseline="0" dirty="0" smtClean="0">
                <a:solidFill>
                  <a:srgbClr val="0000FF"/>
                </a:solidFill>
                <a:latin typeface="Helvetica"/>
              </a:rPr>
              <a:t>))</a:t>
            </a:r>
            <a:r>
              <a:rPr lang="en-IN" dirty="0">
                <a:solidFill>
                  <a:srgbClr val="0000FF"/>
                </a:solidFill>
                <a:latin typeface="Symbol"/>
              </a:rPr>
              <a:t> Ù</a:t>
            </a:r>
            <a:endParaRPr lang="en-IN" b="0" i="0" u="none" strike="noStrike" baseline="0" dirty="0" smtClean="0">
              <a:solidFill>
                <a:srgbClr val="0000FF"/>
              </a:solidFill>
              <a:latin typeface="Symbol"/>
            </a:endParaRPr>
          </a:p>
          <a:p>
            <a:pPr>
              <a:buFont typeface="Symbol"/>
              <a:buChar char=" "/>
            </a:pPr>
            <a:r>
              <a:rPr lang="en-IN" b="0" i="0" u="none" strike="noStrike" baseline="0" dirty="0" smtClean="0">
                <a:solidFill>
                  <a:srgbClr val="0000FF"/>
                </a:solidFill>
                <a:latin typeface="Symbol"/>
              </a:rPr>
              <a:t>                              </a:t>
            </a:r>
            <a:r>
              <a:rPr lang="en-IN" sz="2200" dirty="0" smtClean="0">
                <a:solidFill>
                  <a:srgbClr val="00009A"/>
                </a:solidFill>
                <a:latin typeface="Helvetica"/>
              </a:rPr>
              <a:t>¬</a:t>
            </a:r>
            <a:r>
              <a:rPr lang="en-IN" b="0" i="0" u="none" strike="noStrike" baseline="0" dirty="0" smtClean="0">
                <a:solidFill>
                  <a:srgbClr val="0000FF"/>
                </a:solidFill>
                <a:latin typeface="Symbol"/>
              </a:rPr>
              <a:t> </a:t>
            </a:r>
            <a:r>
              <a:rPr lang="en-IN" b="0" i="0" u="none" strike="noStrike" baseline="0" dirty="0" smtClean="0">
                <a:solidFill>
                  <a:srgbClr val="0000FF"/>
                </a:solidFill>
                <a:latin typeface="Helvetica"/>
              </a:rPr>
              <a:t>(</a:t>
            </a:r>
            <a:r>
              <a:rPr lang="en-IN" b="0" i="0" u="none" strike="noStrike" baseline="0" dirty="0" err="1" smtClean="0">
                <a:solidFill>
                  <a:srgbClr val="0000FF"/>
                </a:solidFill>
                <a:latin typeface="Helvetica"/>
              </a:rPr>
              <a:t>loyalto</a:t>
            </a:r>
            <a:r>
              <a:rPr lang="en-IN" b="0" i="0" u="none" strike="noStrike" baseline="0" dirty="0" smtClean="0">
                <a:solidFill>
                  <a:srgbClr val="0000FF"/>
                </a:solidFill>
                <a:latin typeface="Helvetica"/>
              </a:rPr>
              <a:t>(x, Caesar) </a:t>
            </a:r>
            <a:r>
              <a:rPr lang="en-IN" b="0" i="0" u="none" strike="noStrike" baseline="0" dirty="0" smtClean="0">
                <a:solidFill>
                  <a:srgbClr val="0000FF"/>
                </a:solidFill>
                <a:latin typeface="Symbol"/>
              </a:rPr>
              <a:t>Ù     </a:t>
            </a:r>
          </a:p>
          <a:p>
            <a:pPr>
              <a:buFont typeface="Symbol"/>
              <a:buChar char=" "/>
            </a:pPr>
            <a:r>
              <a:rPr lang="en-IN" dirty="0">
                <a:solidFill>
                  <a:srgbClr val="0000FF"/>
                </a:solidFill>
                <a:latin typeface="Symbol"/>
              </a:rPr>
              <a:t> </a:t>
            </a:r>
            <a:r>
              <a:rPr lang="en-IN" dirty="0" smtClean="0">
                <a:solidFill>
                  <a:srgbClr val="0000FF"/>
                </a:solidFill>
                <a:latin typeface="Symbol"/>
              </a:rPr>
              <a:t>                              </a:t>
            </a:r>
            <a:r>
              <a:rPr lang="en-IN" b="0" i="0" u="none" strike="noStrike" baseline="0" dirty="0" smtClean="0">
                <a:solidFill>
                  <a:srgbClr val="0000FF"/>
                </a:solidFill>
                <a:latin typeface="Helvetica"/>
              </a:rPr>
              <a:t>hate(x, Caesar))]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559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0" i="0" u="none" strike="noStrike" baseline="0" dirty="0" smtClean="0">
                <a:solidFill>
                  <a:srgbClr val="FF3300"/>
                </a:solidFill>
                <a:latin typeface="Helvetica"/>
              </a:rPr>
              <a:t>Representing Simple Facts in Logic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IN" b="0" i="0" u="none" strike="noStrike" baseline="0" dirty="0" smtClean="0">
                <a:solidFill>
                  <a:srgbClr val="00009A"/>
                </a:solidFill>
                <a:latin typeface="Helvetica"/>
              </a:rPr>
              <a:t>    6. Every one is loyal to someone.</a:t>
            </a:r>
          </a:p>
          <a:p>
            <a:pPr marL="0" indent="0">
              <a:buNone/>
            </a:pPr>
            <a:r>
              <a:rPr lang="es-ES" b="0" i="0" u="none" strike="noStrike" baseline="0" dirty="0" smtClean="0">
                <a:solidFill>
                  <a:srgbClr val="0000FF"/>
                </a:solidFill>
                <a:latin typeface="Symbol"/>
              </a:rPr>
              <a:t>         "</a:t>
            </a:r>
            <a:r>
              <a:rPr lang="es-ES" b="0" i="0" u="none" strike="noStrike" baseline="0" dirty="0" smtClean="0">
                <a:solidFill>
                  <a:srgbClr val="0000FF"/>
                </a:solidFill>
                <a:latin typeface="Helvetica"/>
              </a:rPr>
              <a:t>x: </a:t>
            </a:r>
            <a:r>
              <a:rPr lang="es-ES" b="0" i="0" u="none" strike="noStrike" baseline="0" dirty="0" smtClean="0">
                <a:solidFill>
                  <a:srgbClr val="0000FF"/>
                </a:solidFill>
                <a:latin typeface="Symbol"/>
              </a:rPr>
              <a:t>$</a:t>
            </a:r>
            <a:r>
              <a:rPr lang="es-ES" b="0" i="0" u="none" strike="noStrike" baseline="0" dirty="0" smtClean="0">
                <a:solidFill>
                  <a:srgbClr val="0000FF"/>
                </a:solidFill>
                <a:latin typeface="Helvetica"/>
              </a:rPr>
              <a:t>y: </a:t>
            </a:r>
            <a:r>
              <a:rPr lang="es-ES" b="0" i="0" u="none" strike="noStrike" baseline="0" dirty="0" err="1" smtClean="0">
                <a:solidFill>
                  <a:srgbClr val="0000FF"/>
                </a:solidFill>
                <a:latin typeface="Helvetica"/>
              </a:rPr>
              <a:t>loyalto</a:t>
            </a:r>
            <a:r>
              <a:rPr lang="es-ES" b="0" i="0" u="none" strike="noStrike" baseline="0" dirty="0" smtClean="0">
                <a:solidFill>
                  <a:srgbClr val="0000FF"/>
                </a:solidFill>
                <a:latin typeface="Helvetica"/>
              </a:rPr>
              <a:t>(x, y) </a:t>
            </a:r>
            <a:r>
              <a:rPr lang="es-ES" b="0" i="0" u="none" strike="noStrike" baseline="0" dirty="0" smtClean="0">
                <a:solidFill>
                  <a:srgbClr val="0000FF"/>
                </a:solidFill>
                <a:latin typeface="Symbol"/>
              </a:rPr>
              <a:t>$</a:t>
            </a:r>
            <a:r>
              <a:rPr lang="es-ES" b="0" i="0" u="none" strike="noStrike" baseline="0" dirty="0" smtClean="0">
                <a:solidFill>
                  <a:srgbClr val="0000FF"/>
                </a:solidFill>
                <a:latin typeface="Helvetica"/>
              </a:rPr>
              <a:t>y: </a:t>
            </a:r>
            <a:r>
              <a:rPr lang="es-ES" b="0" i="0" u="none" strike="noStrike" baseline="0" dirty="0" smtClean="0">
                <a:solidFill>
                  <a:srgbClr val="0000FF"/>
                </a:solidFill>
                <a:latin typeface="Symbol"/>
              </a:rPr>
              <a:t>"</a:t>
            </a:r>
            <a:r>
              <a:rPr lang="es-ES" b="0" i="0" u="none" strike="noStrike" baseline="0" dirty="0" smtClean="0">
                <a:solidFill>
                  <a:srgbClr val="0000FF"/>
                </a:solidFill>
                <a:latin typeface="Helvetica"/>
              </a:rPr>
              <a:t>x: </a:t>
            </a:r>
            <a:r>
              <a:rPr lang="es-ES" b="0" i="0" u="none" strike="noStrike" baseline="0" dirty="0" err="1" smtClean="0">
                <a:solidFill>
                  <a:srgbClr val="0000FF"/>
                </a:solidFill>
                <a:latin typeface="Helvetica"/>
              </a:rPr>
              <a:t>loyalto</a:t>
            </a:r>
            <a:r>
              <a:rPr lang="es-ES" b="0" i="0" u="none" strike="noStrike" baseline="0" dirty="0" smtClean="0">
                <a:solidFill>
                  <a:srgbClr val="0000FF"/>
                </a:solidFill>
                <a:latin typeface="Helvetica"/>
              </a:rPr>
              <a:t>(x, y)</a:t>
            </a:r>
          </a:p>
          <a:p>
            <a:pPr marL="0" indent="0">
              <a:buNone/>
            </a:pPr>
            <a:r>
              <a:rPr lang="en-IN" b="0" i="0" u="none" strike="noStrike" baseline="0" dirty="0" smtClean="0">
                <a:solidFill>
                  <a:srgbClr val="0000FF"/>
                </a:solidFill>
                <a:latin typeface="Symbol"/>
              </a:rPr>
              <a:t>         "</a:t>
            </a:r>
            <a:r>
              <a:rPr lang="en-IN" b="0" i="0" u="none" strike="noStrike" baseline="0" dirty="0" smtClean="0">
                <a:solidFill>
                  <a:srgbClr val="0000FF"/>
                </a:solidFill>
                <a:latin typeface="Helvetica"/>
              </a:rPr>
              <a:t>x: </a:t>
            </a:r>
            <a:r>
              <a:rPr lang="en-IN" b="0" i="0" u="none" strike="noStrike" baseline="0" dirty="0" smtClean="0">
                <a:solidFill>
                  <a:srgbClr val="0000FF"/>
                </a:solidFill>
                <a:latin typeface="Symbol"/>
              </a:rPr>
              <a:t>$</a:t>
            </a:r>
            <a:r>
              <a:rPr lang="en-IN" b="0" i="0" u="none" strike="noStrike" baseline="0" dirty="0" smtClean="0">
                <a:solidFill>
                  <a:srgbClr val="0000FF"/>
                </a:solidFill>
                <a:latin typeface="Helvetica"/>
              </a:rPr>
              <a:t>y: </a:t>
            </a:r>
            <a:r>
              <a:rPr lang="en-IN" b="0" i="0" u="none" strike="noStrike" baseline="0" dirty="0" err="1" smtClean="0">
                <a:solidFill>
                  <a:srgbClr val="0000FF"/>
                </a:solidFill>
                <a:latin typeface="Helvetica"/>
              </a:rPr>
              <a:t>loyalto</a:t>
            </a:r>
            <a:r>
              <a:rPr lang="en-IN" b="0" i="0" u="none" strike="noStrike" baseline="0" dirty="0" smtClean="0">
                <a:solidFill>
                  <a:srgbClr val="0000FF"/>
                </a:solidFill>
                <a:latin typeface="Helvetica"/>
              </a:rPr>
              <a:t>(y, x)</a:t>
            </a:r>
          </a:p>
          <a:p>
            <a:pPr marL="0" indent="0">
              <a:buNone/>
            </a:pPr>
            <a:r>
              <a:rPr lang="en-IN" b="0" i="0" u="none" strike="noStrike" baseline="0" dirty="0" smtClean="0">
                <a:solidFill>
                  <a:srgbClr val="000000"/>
                </a:solidFill>
                <a:latin typeface="Helvetica"/>
              </a:rPr>
              <a:t>    7. </a:t>
            </a:r>
            <a:r>
              <a:rPr lang="en-IN" b="0" i="0" u="none" strike="noStrike" baseline="0" dirty="0" smtClean="0">
                <a:solidFill>
                  <a:srgbClr val="00009A"/>
                </a:solidFill>
                <a:latin typeface="Helvetica"/>
              </a:rPr>
              <a:t>People </a:t>
            </a:r>
            <a:r>
              <a:rPr lang="en-IN" b="0" i="0" u="none" strike="noStrike" baseline="0" dirty="0" smtClean="0">
                <a:solidFill>
                  <a:srgbClr val="FF9A00"/>
                </a:solidFill>
                <a:latin typeface="Helvetica"/>
              </a:rPr>
              <a:t>only </a:t>
            </a:r>
            <a:r>
              <a:rPr lang="en-IN" b="0" i="0" u="none" strike="noStrike" baseline="0" dirty="0" smtClean="0">
                <a:solidFill>
                  <a:srgbClr val="00009A"/>
                </a:solidFill>
                <a:latin typeface="Helvetica"/>
              </a:rPr>
              <a:t>try to assassinate rulers they are  </a:t>
            </a:r>
          </a:p>
          <a:p>
            <a:pPr marL="0" indent="0">
              <a:buNone/>
            </a:pPr>
            <a:r>
              <a:rPr lang="en-IN" dirty="0">
                <a:solidFill>
                  <a:srgbClr val="00009A"/>
                </a:solidFill>
                <a:latin typeface="Helvetica"/>
              </a:rPr>
              <a:t> </a:t>
            </a:r>
            <a:r>
              <a:rPr lang="en-IN" dirty="0" smtClean="0">
                <a:solidFill>
                  <a:srgbClr val="00009A"/>
                </a:solidFill>
                <a:latin typeface="Helvetica"/>
              </a:rPr>
              <a:t>       </a:t>
            </a:r>
            <a:r>
              <a:rPr lang="en-IN" b="0" i="0" u="none" strike="noStrike" baseline="0" dirty="0" smtClean="0">
                <a:solidFill>
                  <a:srgbClr val="00009A"/>
                </a:solidFill>
                <a:latin typeface="Helvetica"/>
              </a:rPr>
              <a:t>not loyal to.</a:t>
            </a:r>
          </a:p>
          <a:p>
            <a:pPr marL="0" indent="0">
              <a:buNone/>
            </a:pPr>
            <a:r>
              <a:rPr lang="en-IN" sz="2000" dirty="0">
                <a:solidFill>
                  <a:srgbClr val="000000"/>
                </a:solidFill>
                <a:latin typeface="Helvetica"/>
              </a:rPr>
              <a:t> </a:t>
            </a:r>
            <a:r>
              <a:rPr lang="en-IN" sz="2000" dirty="0" smtClean="0">
                <a:solidFill>
                  <a:srgbClr val="000000"/>
                </a:solidFill>
                <a:latin typeface="Helvetica"/>
              </a:rPr>
              <a:t>            </a:t>
            </a:r>
            <a:r>
              <a:rPr lang="es-ES" b="0" i="0" u="none" strike="noStrike" baseline="0" dirty="0" smtClean="0">
                <a:solidFill>
                  <a:srgbClr val="0000FF"/>
                </a:solidFill>
                <a:latin typeface="Symbol"/>
              </a:rPr>
              <a:t>"</a:t>
            </a:r>
            <a:r>
              <a:rPr lang="es-ES" b="0" i="0" u="none" strike="noStrike" baseline="0" dirty="0" smtClean="0">
                <a:solidFill>
                  <a:srgbClr val="0000FF"/>
                </a:solidFill>
                <a:latin typeface="Helvetica"/>
              </a:rPr>
              <a:t>x: </a:t>
            </a:r>
            <a:r>
              <a:rPr lang="es-ES" b="0" i="0" u="none" strike="noStrike" baseline="0" dirty="0" smtClean="0">
                <a:solidFill>
                  <a:srgbClr val="0000FF"/>
                </a:solidFill>
                <a:latin typeface="Symbol"/>
              </a:rPr>
              <a:t>"</a:t>
            </a:r>
            <a:r>
              <a:rPr lang="es-ES" b="0" i="0" u="none" strike="noStrike" baseline="0" dirty="0" smtClean="0">
                <a:solidFill>
                  <a:srgbClr val="0000FF"/>
                </a:solidFill>
                <a:latin typeface="Helvetica"/>
              </a:rPr>
              <a:t>y: </a:t>
            </a:r>
            <a:r>
              <a:rPr lang="es-ES" b="0" i="0" u="none" strike="noStrike" baseline="0" dirty="0" err="1" smtClean="0">
                <a:solidFill>
                  <a:srgbClr val="0000FF"/>
                </a:solidFill>
                <a:latin typeface="Helvetica"/>
              </a:rPr>
              <a:t>person</a:t>
            </a:r>
            <a:r>
              <a:rPr lang="es-ES" b="0" i="0" u="none" strike="noStrike" baseline="0" dirty="0" smtClean="0">
                <a:solidFill>
                  <a:srgbClr val="0000FF"/>
                </a:solidFill>
                <a:latin typeface="Helvetica"/>
              </a:rPr>
              <a:t>(x) </a:t>
            </a:r>
            <a:r>
              <a:rPr lang="es-ES" b="0" i="0" u="none" strike="noStrike" baseline="0" dirty="0" smtClean="0">
                <a:solidFill>
                  <a:srgbClr val="0000FF"/>
                </a:solidFill>
                <a:latin typeface="Symbol"/>
              </a:rPr>
              <a:t>Ù </a:t>
            </a:r>
            <a:r>
              <a:rPr lang="es-ES" b="0" i="0" u="none" strike="noStrike" baseline="0" dirty="0" err="1" smtClean="0">
                <a:solidFill>
                  <a:srgbClr val="0000FF"/>
                </a:solidFill>
                <a:latin typeface="Helvetica"/>
              </a:rPr>
              <a:t>ruler</a:t>
            </a:r>
            <a:r>
              <a:rPr lang="es-ES" b="0" i="0" u="none" strike="noStrike" baseline="0" dirty="0" smtClean="0">
                <a:solidFill>
                  <a:srgbClr val="0000FF"/>
                </a:solidFill>
                <a:latin typeface="Helvetica"/>
              </a:rPr>
              <a:t>(y) </a:t>
            </a:r>
            <a:r>
              <a:rPr lang="es-ES" b="0" i="0" u="none" strike="noStrike" baseline="0" dirty="0" smtClean="0">
                <a:solidFill>
                  <a:srgbClr val="0000FF"/>
                </a:solidFill>
                <a:latin typeface="Symbol"/>
              </a:rPr>
              <a:t>Ù </a:t>
            </a:r>
            <a:r>
              <a:rPr lang="es-ES" b="0" i="0" u="none" strike="noStrike" baseline="0" dirty="0" err="1" smtClean="0">
                <a:solidFill>
                  <a:srgbClr val="0000FF"/>
                </a:solidFill>
                <a:latin typeface="Helvetica"/>
              </a:rPr>
              <a:t>tryassassinate</a:t>
            </a:r>
            <a:r>
              <a:rPr lang="es-ES" b="0" i="0" u="none" strike="noStrike" baseline="0" dirty="0" smtClean="0">
                <a:solidFill>
                  <a:srgbClr val="0000FF"/>
                </a:solidFill>
                <a:latin typeface="Helvetica"/>
              </a:rPr>
              <a:t>(x, y)</a:t>
            </a:r>
          </a:p>
          <a:p>
            <a:pPr marL="0" indent="0">
              <a:buNone/>
            </a:pPr>
            <a:r>
              <a:rPr lang="en-IN" b="0" i="0" u="none" strike="noStrike" baseline="0" dirty="0" smtClean="0">
                <a:solidFill>
                  <a:srgbClr val="0000FF"/>
                </a:solidFill>
                <a:latin typeface="Symbol"/>
              </a:rPr>
              <a:t>                                       ®</a:t>
            </a:r>
            <a:r>
              <a:rPr lang="en-IN" sz="2400" dirty="0">
                <a:solidFill>
                  <a:srgbClr val="00009A"/>
                </a:solidFill>
                <a:latin typeface="Helvetica"/>
              </a:rPr>
              <a:t> ¬</a:t>
            </a:r>
            <a:r>
              <a:rPr lang="en-IN" b="0" i="0" u="none" strike="noStrike" baseline="0" dirty="0" smtClean="0">
                <a:solidFill>
                  <a:srgbClr val="0000FF"/>
                </a:solidFill>
                <a:latin typeface="Symbol"/>
              </a:rPr>
              <a:t> </a:t>
            </a:r>
            <a:r>
              <a:rPr lang="en-IN" b="0" i="0" u="none" strike="noStrike" baseline="0" dirty="0" err="1" smtClean="0">
                <a:solidFill>
                  <a:srgbClr val="0000FF"/>
                </a:solidFill>
                <a:latin typeface="Helvetica"/>
              </a:rPr>
              <a:t>loyalto</a:t>
            </a:r>
            <a:r>
              <a:rPr lang="en-IN" b="0" i="0" u="none" strike="noStrike" baseline="0" dirty="0" smtClean="0">
                <a:solidFill>
                  <a:srgbClr val="0000FF"/>
                </a:solidFill>
                <a:latin typeface="Helvetica"/>
              </a:rPr>
              <a:t>(x, y)</a:t>
            </a:r>
          </a:p>
          <a:p>
            <a:pPr marL="0" indent="0">
              <a:buNone/>
            </a:pPr>
            <a:r>
              <a:rPr lang="en-IN" b="0" i="0" u="none" strike="noStrike" baseline="0" dirty="0" smtClean="0">
                <a:solidFill>
                  <a:srgbClr val="000000"/>
                </a:solidFill>
                <a:latin typeface="Helvetica"/>
              </a:rPr>
              <a:t>    8. </a:t>
            </a:r>
            <a:r>
              <a:rPr lang="en-IN" b="0" i="0" u="none" strike="noStrike" baseline="0" dirty="0" smtClean="0">
                <a:solidFill>
                  <a:srgbClr val="00009A"/>
                </a:solidFill>
                <a:latin typeface="Helvetica"/>
              </a:rPr>
              <a:t>Marcus tried to assassinate Caesar.</a:t>
            </a:r>
          </a:p>
          <a:p>
            <a:pPr marL="0" indent="0">
              <a:buNone/>
            </a:pPr>
            <a:r>
              <a:rPr lang="en-IN" b="0" i="0" u="none" strike="noStrike" baseline="0" dirty="0" smtClean="0">
                <a:solidFill>
                  <a:srgbClr val="0000FF"/>
                </a:solidFill>
                <a:latin typeface="Helvetica"/>
              </a:rPr>
              <a:t>        </a:t>
            </a:r>
            <a:r>
              <a:rPr lang="en-IN" b="0" i="0" u="none" strike="noStrike" baseline="0" dirty="0" err="1" smtClean="0">
                <a:solidFill>
                  <a:srgbClr val="0000FF"/>
                </a:solidFill>
                <a:latin typeface="Helvetica"/>
              </a:rPr>
              <a:t>tryassassinate</a:t>
            </a:r>
            <a:r>
              <a:rPr lang="en-IN" b="0" i="0" u="none" strike="noStrike" baseline="0" dirty="0" smtClean="0">
                <a:solidFill>
                  <a:srgbClr val="0000FF"/>
                </a:solidFill>
                <a:latin typeface="Helvetica"/>
              </a:rPr>
              <a:t>(Marcus, Caesar)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931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0" i="0" u="none" strike="noStrike" baseline="0" dirty="0" smtClean="0">
                <a:solidFill>
                  <a:srgbClr val="FF3300"/>
                </a:solidFill>
                <a:latin typeface="Helvetica"/>
              </a:rPr>
              <a:t>Representing Simple Facts in Logic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Use these statements to answer the question.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Was Marcus loyal to Caesar?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/>
              <a:t>To produce a formal proof, reasoning  backward from the desired goal. </a:t>
            </a:r>
            <a:r>
              <a:rPr lang="en-IN" sz="2000" dirty="0">
                <a:solidFill>
                  <a:srgbClr val="00009A"/>
                </a:solidFill>
                <a:latin typeface="Helvetica"/>
              </a:rPr>
              <a:t>¬</a:t>
            </a:r>
            <a:r>
              <a:rPr lang="en-IN" sz="3000" dirty="0">
                <a:solidFill>
                  <a:srgbClr val="0000FF"/>
                </a:solidFill>
                <a:latin typeface="Symbol"/>
              </a:rPr>
              <a:t> </a:t>
            </a:r>
            <a:r>
              <a:rPr lang="en-IN" sz="3000" dirty="0">
                <a:solidFill>
                  <a:srgbClr val="0000FF"/>
                </a:solidFill>
                <a:latin typeface="Helvetica"/>
              </a:rPr>
              <a:t>(</a:t>
            </a:r>
            <a:r>
              <a:rPr lang="en-IN" sz="3000" dirty="0" err="1" smtClean="0">
                <a:solidFill>
                  <a:srgbClr val="0000FF"/>
                </a:solidFill>
                <a:latin typeface="Helvetica"/>
              </a:rPr>
              <a:t>loyalto</a:t>
            </a:r>
            <a:r>
              <a:rPr lang="en-IN" sz="3000" dirty="0" smtClean="0">
                <a:solidFill>
                  <a:srgbClr val="0000FF"/>
                </a:solidFill>
                <a:latin typeface="Helvetica"/>
              </a:rPr>
              <a:t>(</a:t>
            </a:r>
            <a:r>
              <a:rPr lang="en-IN" sz="3000" dirty="0" err="1" smtClean="0">
                <a:solidFill>
                  <a:srgbClr val="0000FF"/>
                </a:solidFill>
                <a:latin typeface="Helvetica"/>
              </a:rPr>
              <a:t>Marcus,Caesar</a:t>
            </a:r>
            <a:r>
              <a:rPr lang="en-IN" sz="3000" dirty="0">
                <a:solidFill>
                  <a:srgbClr val="0000FF"/>
                </a:solidFill>
                <a:latin typeface="Helvetica"/>
              </a:rPr>
              <a:t>)</a:t>
            </a:r>
            <a:r>
              <a:rPr lang="en-US" dirty="0" smtClean="0"/>
              <a:t>            </a:t>
            </a:r>
          </a:p>
          <a:p>
            <a:pPr marL="0" indent="0">
              <a:buNone/>
            </a:pPr>
            <a:r>
              <a:rPr lang="en-US" dirty="0" smtClean="0"/>
              <a:t>This attempts fails, however, since there is no way to satisfy the goal </a:t>
            </a:r>
            <a:r>
              <a:rPr lang="en-US" dirty="0" smtClean="0">
                <a:solidFill>
                  <a:srgbClr val="FF0000"/>
                </a:solidFill>
              </a:rPr>
              <a:t>person(Marcus).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230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Representing Simple Facts in Logic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IN" sz="2000" dirty="0" smtClean="0">
                <a:solidFill>
                  <a:srgbClr val="00009A"/>
                </a:solidFill>
                <a:latin typeface="Helvetica"/>
              </a:rPr>
              <a:t>                                                                                                              </a:t>
            </a:r>
            <a:r>
              <a:rPr lang="en-IN" sz="7200" dirty="0" smtClean="0">
                <a:solidFill>
                  <a:srgbClr val="00009A"/>
                </a:solidFill>
                <a:latin typeface="Helvetica"/>
              </a:rPr>
              <a:t>¬</a:t>
            </a:r>
            <a:r>
              <a:rPr lang="en-IN" sz="7200" dirty="0" smtClean="0">
                <a:solidFill>
                  <a:srgbClr val="0000FF"/>
                </a:solidFill>
                <a:latin typeface="Symbol"/>
              </a:rPr>
              <a:t> </a:t>
            </a:r>
            <a:r>
              <a:rPr lang="en-IN" sz="7200" dirty="0">
                <a:solidFill>
                  <a:srgbClr val="0000FF"/>
                </a:solidFill>
                <a:latin typeface="Helvetica"/>
              </a:rPr>
              <a:t>(</a:t>
            </a:r>
            <a:r>
              <a:rPr lang="en-IN" sz="7200" dirty="0" err="1" smtClean="0">
                <a:solidFill>
                  <a:srgbClr val="0000FF"/>
                </a:solidFill>
                <a:latin typeface="Helvetica"/>
              </a:rPr>
              <a:t>loyalto</a:t>
            </a:r>
            <a:r>
              <a:rPr lang="en-IN" sz="7200" dirty="0" smtClean="0">
                <a:solidFill>
                  <a:srgbClr val="0000FF"/>
                </a:solidFill>
                <a:latin typeface="Helvetica"/>
              </a:rPr>
              <a:t>(</a:t>
            </a:r>
            <a:r>
              <a:rPr lang="en-IN" sz="7200" dirty="0" err="1" smtClean="0">
                <a:solidFill>
                  <a:srgbClr val="0000FF"/>
                </a:solidFill>
                <a:latin typeface="Helvetica"/>
              </a:rPr>
              <a:t>Marcus,Caesar</a:t>
            </a:r>
            <a:r>
              <a:rPr lang="en-IN" sz="7200" dirty="0" smtClean="0">
                <a:solidFill>
                  <a:srgbClr val="0000FF"/>
                </a:solidFill>
                <a:latin typeface="Helvetica"/>
              </a:rPr>
              <a:t>) </a:t>
            </a:r>
          </a:p>
          <a:p>
            <a:pPr marL="0" lvl="0" indent="0">
              <a:buNone/>
            </a:pPr>
            <a:r>
              <a:rPr lang="en-US" sz="7200" dirty="0">
                <a:solidFill>
                  <a:srgbClr val="0000FF"/>
                </a:solidFill>
                <a:latin typeface="Helvetica"/>
              </a:rPr>
              <a:t> </a:t>
            </a:r>
            <a:r>
              <a:rPr lang="en-US" sz="7200" dirty="0" smtClean="0">
                <a:solidFill>
                  <a:srgbClr val="0000FF"/>
                </a:solidFill>
                <a:latin typeface="Helvetica"/>
              </a:rPr>
              <a:t>                                        (7, substitution)</a:t>
            </a:r>
          </a:p>
          <a:p>
            <a:pPr marL="0" lvl="0" indent="0">
              <a:buNone/>
            </a:pPr>
            <a:r>
              <a:rPr lang="en-US" sz="7200" dirty="0">
                <a:solidFill>
                  <a:srgbClr val="0000FF"/>
                </a:solidFill>
                <a:latin typeface="Helvetica"/>
              </a:rPr>
              <a:t> </a:t>
            </a:r>
            <a:r>
              <a:rPr lang="en-US" sz="7200" dirty="0" smtClean="0">
                <a:solidFill>
                  <a:srgbClr val="0000FF"/>
                </a:solidFill>
                <a:latin typeface="Helvetica"/>
              </a:rPr>
              <a:t>       </a:t>
            </a:r>
            <a:r>
              <a:rPr lang="es-ES" sz="7200" dirty="0" smtClean="0">
                <a:solidFill>
                  <a:srgbClr val="0000FF"/>
                </a:solidFill>
                <a:latin typeface="Helvetica"/>
              </a:rPr>
              <a:t>                          </a:t>
            </a:r>
            <a:r>
              <a:rPr lang="es-ES" sz="7200" dirty="0" err="1" smtClean="0">
                <a:solidFill>
                  <a:srgbClr val="0000FF"/>
                </a:solidFill>
                <a:latin typeface="Helvetica"/>
              </a:rPr>
              <a:t>person</a:t>
            </a:r>
            <a:r>
              <a:rPr lang="es-ES" sz="7200" dirty="0" smtClean="0">
                <a:solidFill>
                  <a:srgbClr val="0000FF"/>
                </a:solidFill>
                <a:latin typeface="Helvetica"/>
              </a:rPr>
              <a:t>(Marcus) </a:t>
            </a:r>
            <a:r>
              <a:rPr lang="es-ES" sz="7200" dirty="0">
                <a:solidFill>
                  <a:srgbClr val="0000FF"/>
                </a:solidFill>
                <a:latin typeface="Symbol"/>
              </a:rPr>
              <a:t>Ù </a:t>
            </a:r>
            <a:r>
              <a:rPr lang="es-ES" sz="7200" dirty="0" err="1" smtClean="0">
                <a:solidFill>
                  <a:srgbClr val="0000FF"/>
                </a:solidFill>
                <a:latin typeface="Helvetica"/>
              </a:rPr>
              <a:t>ruler</a:t>
            </a:r>
            <a:r>
              <a:rPr lang="es-ES" sz="7200" dirty="0" smtClean="0">
                <a:solidFill>
                  <a:srgbClr val="0000FF"/>
                </a:solidFill>
                <a:latin typeface="Helvetica"/>
              </a:rPr>
              <a:t>(</a:t>
            </a:r>
            <a:r>
              <a:rPr lang="es-ES" sz="7200" dirty="0" err="1" smtClean="0">
                <a:solidFill>
                  <a:srgbClr val="0000FF"/>
                </a:solidFill>
                <a:latin typeface="Helvetica"/>
              </a:rPr>
              <a:t>Caesar</a:t>
            </a:r>
            <a:r>
              <a:rPr lang="es-ES" sz="7200" dirty="0" smtClean="0">
                <a:solidFill>
                  <a:srgbClr val="0000FF"/>
                </a:solidFill>
                <a:latin typeface="Helvetica"/>
              </a:rPr>
              <a:t>) </a:t>
            </a:r>
            <a:r>
              <a:rPr lang="es-ES" sz="7200" dirty="0">
                <a:solidFill>
                  <a:srgbClr val="0000FF"/>
                </a:solidFill>
                <a:latin typeface="Symbol"/>
              </a:rPr>
              <a:t>Ù </a:t>
            </a:r>
            <a:endParaRPr lang="es-ES" sz="7200" dirty="0" smtClean="0">
              <a:solidFill>
                <a:srgbClr val="0000FF"/>
              </a:solidFill>
              <a:latin typeface="Symbol"/>
            </a:endParaRPr>
          </a:p>
          <a:p>
            <a:pPr lvl="0">
              <a:buFont typeface="Symbol"/>
              <a:buChar char=" "/>
            </a:pPr>
            <a:r>
              <a:rPr lang="es-ES" sz="7200" dirty="0" smtClean="0">
                <a:solidFill>
                  <a:srgbClr val="0000FF"/>
                </a:solidFill>
                <a:latin typeface="Helvetica"/>
              </a:rPr>
              <a:t>                            </a:t>
            </a:r>
            <a:r>
              <a:rPr lang="es-ES" sz="7200" dirty="0" err="1" smtClean="0">
                <a:solidFill>
                  <a:srgbClr val="0000FF"/>
                </a:solidFill>
                <a:latin typeface="Helvetica"/>
              </a:rPr>
              <a:t>tryassassinate</a:t>
            </a:r>
            <a:r>
              <a:rPr lang="es-ES" sz="7200" dirty="0" smtClean="0">
                <a:solidFill>
                  <a:srgbClr val="0000FF"/>
                </a:solidFill>
                <a:latin typeface="Helvetica"/>
              </a:rPr>
              <a:t>(Marcus, </a:t>
            </a:r>
            <a:r>
              <a:rPr lang="es-ES" sz="7200" dirty="0" err="1" smtClean="0">
                <a:solidFill>
                  <a:srgbClr val="0000FF"/>
                </a:solidFill>
                <a:latin typeface="Helvetica"/>
              </a:rPr>
              <a:t>Caesar</a:t>
            </a:r>
            <a:r>
              <a:rPr lang="es-ES" sz="7200" dirty="0" smtClean="0">
                <a:solidFill>
                  <a:srgbClr val="0000FF"/>
                </a:solidFill>
                <a:latin typeface="Helvetica"/>
              </a:rPr>
              <a:t>)  </a:t>
            </a:r>
          </a:p>
          <a:p>
            <a:pPr lvl="0">
              <a:buFont typeface="Symbol"/>
              <a:buChar char=" "/>
            </a:pPr>
            <a:r>
              <a:rPr lang="es-ES" sz="7200" dirty="0">
                <a:solidFill>
                  <a:srgbClr val="0000FF"/>
                </a:solidFill>
                <a:latin typeface="Helvetica"/>
              </a:rPr>
              <a:t> </a:t>
            </a:r>
            <a:r>
              <a:rPr lang="es-ES" sz="7200" dirty="0" smtClean="0">
                <a:solidFill>
                  <a:srgbClr val="0000FF"/>
                </a:solidFill>
                <a:latin typeface="Helvetica"/>
              </a:rPr>
              <a:t>                                   (4 ,</a:t>
            </a:r>
            <a:r>
              <a:rPr lang="es-ES" sz="7200" dirty="0" err="1" smtClean="0">
                <a:solidFill>
                  <a:srgbClr val="0000FF"/>
                </a:solidFill>
                <a:latin typeface="Helvetica"/>
              </a:rPr>
              <a:t>Substituion</a:t>
            </a:r>
            <a:r>
              <a:rPr lang="es-ES" sz="7200" dirty="0" smtClean="0">
                <a:solidFill>
                  <a:srgbClr val="0000FF"/>
                </a:solidFill>
                <a:latin typeface="Helvetica"/>
              </a:rPr>
              <a:t>)   </a:t>
            </a:r>
          </a:p>
          <a:p>
            <a:pPr lvl="0">
              <a:buFont typeface="Symbol"/>
              <a:buChar char=" "/>
            </a:pPr>
            <a:r>
              <a:rPr lang="es-ES" sz="7200" dirty="0" smtClean="0">
                <a:solidFill>
                  <a:srgbClr val="0000FF"/>
                </a:solidFill>
                <a:latin typeface="Helvetica"/>
              </a:rPr>
              <a:t>                             </a:t>
            </a:r>
            <a:r>
              <a:rPr lang="es-ES" sz="7200" dirty="0" err="1" smtClean="0">
                <a:solidFill>
                  <a:srgbClr val="0000FF"/>
                </a:solidFill>
                <a:latin typeface="Helvetica"/>
              </a:rPr>
              <a:t>person</a:t>
            </a:r>
            <a:r>
              <a:rPr lang="es-ES" sz="7200" dirty="0" smtClean="0">
                <a:solidFill>
                  <a:srgbClr val="0000FF"/>
                </a:solidFill>
                <a:latin typeface="Helvetica"/>
              </a:rPr>
              <a:t>(Marcus) </a:t>
            </a:r>
            <a:r>
              <a:rPr lang="es-ES" sz="7200" dirty="0">
                <a:solidFill>
                  <a:srgbClr val="0000FF"/>
                </a:solidFill>
                <a:latin typeface="Symbol"/>
              </a:rPr>
              <a:t>Ù </a:t>
            </a:r>
            <a:r>
              <a:rPr lang="es-ES" sz="7200" dirty="0" err="1">
                <a:solidFill>
                  <a:srgbClr val="0000FF"/>
                </a:solidFill>
                <a:latin typeface="Helvetica"/>
              </a:rPr>
              <a:t>tryassassinate</a:t>
            </a:r>
            <a:r>
              <a:rPr lang="es-ES" sz="7200" dirty="0">
                <a:solidFill>
                  <a:srgbClr val="0000FF"/>
                </a:solidFill>
                <a:latin typeface="Helvetica"/>
              </a:rPr>
              <a:t>(Marcus, </a:t>
            </a:r>
            <a:r>
              <a:rPr lang="es-ES" sz="7200" dirty="0" err="1">
                <a:solidFill>
                  <a:srgbClr val="0000FF"/>
                </a:solidFill>
                <a:latin typeface="Helvetica"/>
              </a:rPr>
              <a:t>Caesar</a:t>
            </a:r>
            <a:r>
              <a:rPr lang="es-ES" sz="7200" dirty="0">
                <a:solidFill>
                  <a:srgbClr val="0000FF"/>
                </a:solidFill>
                <a:latin typeface="Helvetica"/>
              </a:rPr>
              <a:t>)  </a:t>
            </a:r>
            <a:r>
              <a:rPr lang="es-ES" sz="7200" dirty="0" smtClean="0">
                <a:solidFill>
                  <a:srgbClr val="0000FF"/>
                </a:solidFill>
                <a:latin typeface="Helvetica"/>
              </a:rPr>
              <a:t> </a:t>
            </a:r>
          </a:p>
          <a:p>
            <a:pPr lvl="0">
              <a:buFont typeface="Symbol"/>
              <a:buChar char=" "/>
            </a:pPr>
            <a:r>
              <a:rPr lang="es-ES" sz="7200" dirty="0" smtClean="0">
                <a:solidFill>
                  <a:srgbClr val="0000FF"/>
                </a:solidFill>
                <a:latin typeface="Helvetica"/>
              </a:rPr>
              <a:t>                                    (8 ,</a:t>
            </a:r>
            <a:r>
              <a:rPr lang="es-ES" sz="7200" dirty="0" err="1" smtClean="0">
                <a:solidFill>
                  <a:srgbClr val="0000FF"/>
                </a:solidFill>
                <a:latin typeface="Helvetica"/>
              </a:rPr>
              <a:t>substtution</a:t>
            </a:r>
            <a:r>
              <a:rPr lang="es-ES" sz="7200" dirty="0" smtClean="0">
                <a:solidFill>
                  <a:srgbClr val="0000FF"/>
                </a:solidFill>
                <a:latin typeface="Helvetica"/>
              </a:rPr>
              <a:t>)</a:t>
            </a:r>
          </a:p>
          <a:p>
            <a:pPr lvl="0">
              <a:buFont typeface="Symbol"/>
              <a:buChar char=" "/>
            </a:pPr>
            <a:r>
              <a:rPr lang="es-ES" sz="7200" dirty="0">
                <a:solidFill>
                  <a:srgbClr val="0000FF"/>
                </a:solidFill>
                <a:latin typeface="Helvetica"/>
              </a:rPr>
              <a:t> </a:t>
            </a:r>
            <a:r>
              <a:rPr lang="es-ES" sz="7200" dirty="0" smtClean="0">
                <a:solidFill>
                  <a:srgbClr val="0000FF"/>
                </a:solidFill>
                <a:latin typeface="Helvetica"/>
              </a:rPr>
              <a:t>                            </a:t>
            </a:r>
            <a:r>
              <a:rPr lang="es-ES" sz="7200" dirty="0" err="1" smtClean="0">
                <a:solidFill>
                  <a:srgbClr val="0000FF"/>
                </a:solidFill>
                <a:latin typeface="Helvetica"/>
              </a:rPr>
              <a:t>person</a:t>
            </a:r>
            <a:r>
              <a:rPr lang="es-ES" sz="7200" dirty="0" smtClean="0">
                <a:solidFill>
                  <a:srgbClr val="0000FF"/>
                </a:solidFill>
                <a:latin typeface="Helvetica"/>
              </a:rPr>
              <a:t>(Marcus)</a:t>
            </a:r>
          </a:p>
          <a:p>
            <a:pPr lvl="0">
              <a:buFont typeface="Symbol"/>
              <a:buChar char=" "/>
            </a:pPr>
            <a:endParaRPr lang="es-ES" sz="7200" dirty="0">
              <a:solidFill>
                <a:srgbClr val="0000FF"/>
              </a:solidFill>
              <a:latin typeface="Helvetica"/>
            </a:endParaRPr>
          </a:p>
          <a:p>
            <a:pPr lvl="0">
              <a:buFont typeface="Symbol"/>
              <a:buChar char=" "/>
            </a:pPr>
            <a:r>
              <a:rPr lang="es-ES" sz="7200" dirty="0" smtClean="0">
                <a:solidFill>
                  <a:srgbClr val="0000FF"/>
                </a:solidFill>
                <a:latin typeface="Helvetica"/>
              </a:rPr>
              <a:t>                                     (9 </a:t>
            </a:r>
            <a:r>
              <a:rPr lang="es-ES" sz="7200" dirty="0" err="1" smtClean="0">
                <a:solidFill>
                  <a:srgbClr val="0000FF"/>
                </a:solidFill>
                <a:latin typeface="Helvetica"/>
              </a:rPr>
              <a:t>substitution</a:t>
            </a:r>
            <a:r>
              <a:rPr lang="es-ES" sz="7200" dirty="0" smtClean="0">
                <a:solidFill>
                  <a:srgbClr val="0000FF"/>
                </a:solidFill>
                <a:latin typeface="Helvetica"/>
              </a:rPr>
              <a:t>)</a:t>
            </a:r>
          </a:p>
          <a:p>
            <a:pPr lvl="0">
              <a:buFont typeface="Symbol"/>
              <a:buChar char=" "/>
            </a:pPr>
            <a:r>
              <a:rPr lang="es-ES" sz="7200" dirty="0">
                <a:solidFill>
                  <a:srgbClr val="0000FF"/>
                </a:solidFill>
                <a:latin typeface="Helvetica"/>
              </a:rPr>
              <a:t> </a:t>
            </a:r>
            <a:r>
              <a:rPr lang="es-ES" sz="7200" dirty="0" smtClean="0">
                <a:solidFill>
                  <a:srgbClr val="0000FF"/>
                </a:solidFill>
                <a:latin typeface="Helvetica"/>
              </a:rPr>
              <a:t>                            </a:t>
            </a:r>
            <a:r>
              <a:rPr lang="es-ES" sz="7200" dirty="0" err="1" smtClean="0">
                <a:solidFill>
                  <a:srgbClr val="0000FF"/>
                </a:solidFill>
                <a:latin typeface="Helvetica"/>
              </a:rPr>
              <a:t>man</a:t>
            </a:r>
            <a:r>
              <a:rPr lang="es-ES" sz="7200" dirty="0" smtClean="0">
                <a:solidFill>
                  <a:srgbClr val="0000FF"/>
                </a:solidFill>
                <a:latin typeface="Helvetica"/>
              </a:rPr>
              <a:t>(Marcus) </a:t>
            </a:r>
          </a:p>
          <a:p>
            <a:pPr lvl="0">
              <a:buFont typeface="Symbol"/>
              <a:buChar char=" "/>
            </a:pPr>
            <a:r>
              <a:rPr lang="es-ES" sz="7200" dirty="0">
                <a:solidFill>
                  <a:srgbClr val="0000FF"/>
                </a:solidFill>
                <a:latin typeface="Helvetica"/>
              </a:rPr>
              <a:t> </a:t>
            </a:r>
            <a:r>
              <a:rPr lang="es-ES" sz="7200" dirty="0" smtClean="0">
                <a:solidFill>
                  <a:srgbClr val="0000FF"/>
                </a:solidFill>
                <a:latin typeface="Helvetica"/>
              </a:rPr>
              <a:t>                 </a:t>
            </a:r>
          </a:p>
          <a:p>
            <a:pPr lvl="0">
              <a:buFont typeface="Symbol"/>
              <a:buChar char=" "/>
            </a:pPr>
            <a:r>
              <a:rPr lang="es-ES" sz="7200" dirty="0" err="1" smtClean="0">
                <a:solidFill>
                  <a:srgbClr val="0000FF"/>
                </a:solidFill>
                <a:latin typeface="Helvetica"/>
              </a:rPr>
              <a:t>We</a:t>
            </a:r>
            <a:r>
              <a:rPr lang="es-ES" sz="7200" dirty="0" smtClean="0">
                <a:solidFill>
                  <a:srgbClr val="0000FF"/>
                </a:solidFill>
                <a:latin typeface="Helvetica"/>
              </a:rPr>
              <a:t> can </a:t>
            </a:r>
            <a:r>
              <a:rPr lang="es-ES" sz="7200" dirty="0" err="1" smtClean="0">
                <a:solidFill>
                  <a:srgbClr val="0000FF"/>
                </a:solidFill>
                <a:latin typeface="Helvetica"/>
              </a:rPr>
              <a:t>satify</a:t>
            </a:r>
            <a:r>
              <a:rPr lang="es-ES" sz="7200" dirty="0" smtClean="0">
                <a:solidFill>
                  <a:srgbClr val="0000FF"/>
                </a:solidFill>
                <a:latin typeface="Helvetica"/>
              </a:rPr>
              <a:t> </a:t>
            </a:r>
            <a:r>
              <a:rPr lang="es-ES" sz="7200" dirty="0" err="1" smtClean="0">
                <a:solidFill>
                  <a:srgbClr val="0000FF"/>
                </a:solidFill>
                <a:latin typeface="Helvetica"/>
              </a:rPr>
              <a:t>the</a:t>
            </a:r>
            <a:r>
              <a:rPr lang="es-ES" sz="7200" dirty="0" smtClean="0">
                <a:solidFill>
                  <a:srgbClr val="0000FF"/>
                </a:solidFill>
                <a:latin typeface="Helvetica"/>
              </a:rPr>
              <a:t> </a:t>
            </a:r>
            <a:r>
              <a:rPr lang="es-ES" sz="7200" dirty="0" err="1" smtClean="0">
                <a:solidFill>
                  <a:srgbClr val="0000FF"/>
                </a:solidFill>
                <a:latin typeface="Helvetica"/>
              </a:rPr>
              <a:t>goal</a:t>
            </a:r>
            <a:r>
              <a:rPr lang="es-ES" sz="7200" dirty="0" smtClean="0">
                <a:solidFill>
                  <a:srgbClr val="0000FF"/>
                </a:solidFill>
                <a:latin typeface="Helvetica"/>
              </a:rPr>
              <a:t> and produce a </a:t>
            </a:r>
            <a:r>
              <a:rPr lang="es-ES" sz="7200" dirty="0" err="1" smtClean="0">
                <a:solidFill>
                  <a:srgbClr val="0000FF"/>
                </a:solidFill>
                <a:latin typeface="Helvetica"/>
              </a:rPr>
              <a:t>proof</a:t>
            </a:r>
            <a:r>
              <a:rPr lang="es-ES" sz="7200" dirty="0" smtClean="0">
                <a:solidFill>
                  <a:srgbClr val="0000FF"/>
                </a:solidFill>
                <a:latin typeface="Helvetica"/>
              </a:rPr>
              <a:t> </a:t>
            </a:r>
            <a:r>
              <a:rPr lang="es-ES" sz="7200" dirty="0" err="1" smtClean="0">
                <a:solidFill>
                  <a:srgbClr val="0000FF"/>
                </a:solidFill>
                <a:latin typeface="Helvetica"/>
              </a:rPr>
              <a:t>that</a:t>
            </a:r>
            <a:r>
              <a:rPr lang="es-ES" sz="7200" dirty="0" smtClean="0">
                <a:solidFill>
                  <a:srgbClr val="0000FF"/>
                </a:solidFill>
                <a:latin typeface="Helvetica"/>
              </a:rPr>
              <a:t> Marcus </a:t>
            </a:r>
            <a:r>
              <a:rPr lang="es-ES" sz="7200" dirty="0" err="1" smtClean="0">
                <a:solidFill>
                  <a:srgbClr val="0000FF"/>
                </a:solidFill>
                <a:latin typeface="Helvetica"/>
              </a:rPr>
              <a:t>was</a:t>
            </a:r>
            <a:r>
              <a:rPr lang="es-ES" sz="7200" dirty="0" smtClean="0">
                <a:solidFill>
                  <a:srgbClr val="0000FF"/>
                </a:solidFill>
                <a:latin typeface="Helvetica"/>
              </a:rPr>
              <a:t> </a:t>
            </a:r>
            <a:r>
              <a:rPr lang="es-ES" sz="7200" dirty="0" err="1" smtClean="0">
                <a:solidFill>
                  <a:srgbClr val="0000FF"/>
                </a:solidFill>
                <a:latin typeface="Helvetica"/>
              </a:rPr>
              <a:t>not</a:t>
            </a:r>
            <a:r>
              <a:rPr lang="es-ES" sz="7200" dirty="0" smtClean="0">
                <a:solidFill>
                  <a:srgbClr val="0000FF"/>
                </a:solidFill>
                <a:latin typeface="Helvetica"/>
              </a:rPr>
              <a:t> </a:t>
            </a:r>
            <a:r>
              <a:rPr lang="es-ES" sz="7200" dirty="0" err="1" smtClean="0">
                <a:solidFill>
                  <a:srgbClr val="0000FF"/>
                </a:solidFill>
                <a:latin typeface="Helvetica"/>
              </a:rPr>
              <a:t>loyal</a:t>
            </a:r>
            <a:r>
              <a:rPr lang="es-ES" sz="7200" dirty="0" smtClean="0">
                <a:solidFill>
                  <a:srgbClr val="0000FF"/>
                </a:solidFill>
                <a:latin typeface="Helvetica"/>
              </a:rPr>
              <a:t> </a:t>
            </a:r>
            <a:r>
              <a:rPr lang="es-ES" sz="7200" dirty="0" err="1" smtClean="0">
                <a:solidFill>
                  <a:srgbClr val="0000FF"/>
                </a:solidFill>
                <a:latin typeface="Helvetica"/>
              </a:rPr>
              <a:t>to</a:t>
            </a:r>
            <a:r>
              <a:rPr lang="es-ES" sz="7200" dirty="0" smtClean="0">
                <a:solidFill>
                  <a:srgbClr val="0000FF"/>
                </a:solidFill>
                <a:latin typeface="Helvetica"/>
              </a:rPr>
              <a:t> </a:t>
            </a:r>
            <a:r>
              <a:rPr lang="es-ES" sz="7200" dirty="0" err="1" smtClean="0">
                <a:solidFill>
                  <a:srgbClr val="0000FF"/>
                </a:solidFill>
                <a:latin typeface="Helvetica"/>
              </a:rPr>
              <a:t>Caser</a:t>
            </a:r>
            <a:r>
              <a:rPr lang="es-ES" sz="7200" dirty="0" smtClean="0">
                <a:solidFill>
                  <a:srgbClr val="0000FF"/>
                </a:solidFill>
                <a:latin typeface="Helvetica"/>
              </a:rPr>
              <a:t>.</a:t>
            </a:r>
          </a:p>
          <a:p>
            <a:pPr lvl="0">
              <a:buFont typeface="Symbol"/>
              <a:buChar char=" "/>
            </a:pPr>
            <a:endParaRPr lang="es-ES" sz="7200" dirty="0" smtClean="0">
              <a:solidFill>
                <a:srgbClr val="0000FF"/>
              </a:solidFill>
              <a:latin typeface="Helvetica"/>
            </a:endParaRPr>
          </a:p>
          <a:p>
            <a:pPr lvl="0">
              <a:buFont typeface="Symbol"/>
              <a:buChar char=" "/>
            </a:pPr>
            <a:r>
              <a:rPr lang="es-ES" sz="7200" dirty="0" smtClean="0">
                <a:solidFill>
                  <a:srgbClr val="0000FF"/>
                </a:solidFill>
                <a:latin typeface="Helvetica"/>
              </a:rPr>
              <a:t>9. </a:t>
            </a:r>
            <a:r>
              <a:rPr lang="en-IN" sz="7200" dirty="0">
                <a:solidFill>
                  <a:prstClr val="black"/>
                </a:solidFill>
              </a:rPr>
              <a:t>All men are </a:t>
            </a:r>
            <a:r>
              <a:rPr lang="en-IN" sz="7200" dirty="0" smtClean="0">
                <a:solidFill>
                  <a:prstClr val="black"/>
                </a:solidFill>
              </a:rPr>
              <a:t>people          </a:t>
            </a:r>
            <a:r>
              <a:rPr lang="en-IN" sz="7200" dirty="0">
                <a:solidFill>
                  <a:prstClr val="black"/>
                </a:solidFill>
                <a:latin typeface="Symbol" pitchFamily="18" charset="2"/>
              </a:rPr>
              <a:t>"</a:t>
            </a:r>
            <a:r>
              <a:rPr lang="en-IN" sz="7200" dirty="0">
                <a:solidFill>
                  <a:prstClr val="black"/>
                </a:solidFill>
              </a:rPr>
              <a:t>X </a:t>
            </a:r>
            <a:r>
              <a:rPr lang="en-IN" sz="7200" dirty="0" smtClean="0">
                <a:solidFill>
                  <a:prstClr val="black"/>
                </a:solidFill>
              </a:rPr>
              <a:t>: (</a:t>
            </a:r>
            <a:r>
              <a:rPr lang="en-IN" sz="7200" dirty="0">
                <a:solidFill>
                  <a:prstClr val="black"/>
                </a:solidFill>
              </a:rPr>
              <a:t>man(X) </a:t>
            </a:r>
            <a:r>
              <a:rPr lang="en-IN" sz="7200" dirty="0">
                <a:solidFill>
                  <a:prstClr val="black"/>
                </a:solidFill>
                <a:latin typeface="Symbol" pitchFamily="18" charset="2"/>
              </a:rPr>
              <a:t>®</a:t>
            </a:r>
            <a:r>
              <a:rPr lang="en-IN" sz="7200" dirty="0">
                <a:solidFill>
                  <a:prstClr val="black"/>
                </a:solidFill>
              </a:rPr>
              <a:t> </a:t>
            </a:r>
            <a:r>
              <a:rPr lang="en-IN" sz="7200" dirty="0" smtClean="0">
                <a:solidFill>
                  <a:prstClr val="black"/>
                </a:solidFill>
              </a:rPr>
              <a:t>person(X</a:t>
            </a:r>
            <a:r>
              <a:rPr lang="en-IN" sz="7200" dirty="0">
                <a:solidFill>
                  <a:prstClr val="black"/>
                </a:solidFill>
              </a:rPr>
              <a:t>))</a:t>
            </a:r>
            <a:endParaRPr lang="es-ES" sz="7200" dirty="0">
              <a:solidFill>
                <a:srgbClr val="0000FF"/>
              </a:solidFill>
              <a:latin typeface="Symbol"/>
            </a:endParaRPr>
          </a:p>
          <a:p>
            <a:pPr lvl="0">
              <a:buFont typeface="Symbol"/>
              <a:buChar char=" "/>
            </a:pPr>
            <a:endParaRPr lang="es-ES" sz="2700" dirty="0" smtClean="0">
              <a:solidFill>
                <a:srgbClr val="0000FF"/>
              </a:solidFill>
              <a:latin typeface="Helvetica"/>
            </a:endParaRPr>
          </a:p>
          <a:p>
            <a:pPr lvl="0">
              <a:buFont typeface="Symbol"/>
              <a:buChar char=" "/>
            </a:pPr>
            <a:endParaRPr lang="es-ES" sz="2700" dirty="0" smtClean="0">
              <a:solidFill>
                <a:srgbClr val="0000FF"/>
              </a:solidFill>
              <a:latin typeface="Helvetica"/>
            </a:endParaRPr>
          </a:p>
          <a:p>
            <a:pPr lvl="0">
              <a:buFont typeface="Symbol"/>
              <a:buChar char=" "/>
            </a:pPr>
            <a:endParaRPr lang="es-ES" sz="2700" dirty="0">
              <a:solidFill>
                <a:srgbClr val="0000FF"/>
              </a:solidFill>
              <a:latin typeface="Helvetica"/>
            </a:endParaRPr>
          </a:p>
          <a:p>
            <a:pPr marL="0" indent="0">
              <a:buNone/>
            </a:pPr>
            <a:endParaRPr lang="en-US" sz="3000" dirty="0" smtClean="0">
              <a:solidFill>
                <a:srgbClr val="0000FF"/>
              </a:solidFill>
              <a:latin typeface="Helvetica"/>
            </a:endParaRPr>
          </a:p>
          <a:p>
            <a:pPr marL="0" indent="0">
              <a:buNone/>
            </a:pPr>
            <a:r>
              <a:rPr lang="en-US" sz="3000" dirty="0">
                <a:solidFill>
                  <a:srgbClr val="0000FF"/>
                </a:solidFill>
                <a:latin typeface="Helvetica"/>
              </a:rPr>
              <a:t> </a:t>
            </a:r>
            <a:r>
              <a:rPr lang="en-US" sz="3000" dirty="0" smtClean="0">
                <a:solidFill>
                  <a:srgbClr val="0000FF"/>
                </a:solidFill>
                <a:latin typeface="Helvetica"/>
              </a:rPr>
              <a:t>                 </a:t>
            </a:r>
          </a:p>
          <a:p>
            <a:pPr marL="0" indent="0">
              <a:buNone/>
            </a:pPr>
            <a:r>
              <a:rPr lang="en-US" sz="3000" dirty="0">
                <a:solidFill>
                  <a:srgbClr val="0000FF"/>
                </a:solidFill>
                <a:latin typeface="Helvetica"/>
              </a:rPr>
              <a:t> </a:t>
            </a:r>
            <a:r>
              <a:rPr lang="en-US" sz="3000" dirty="0" smtClean="0">
                <a:solidFill>
                  <a:srgbClr val="0000FF"/>
                </a:solidFill>
                <a:latin typeface="Helvetica"/>
              </a:rPr>
              <a:t>               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740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>
                <a:solidFill>
                  <a:srgbClr val="FF3300"/>
                </a:solidFill>
                <a:latin typeface="Helvetica"/>
              </a:rPr>
              <a:t>Representing Simple Facts in Logic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Three important issues must be addressed in the process of converting English sentence into logical statements and using the those statements to deduce new ones. </a:t>
            </a:r>
          </a:p>
          <a:p>
            <a:r>
              <a:rPr lang="en-IN" dirty="0">
                <a:solidFill>
                  <a:srgbClr val="00009A"/>
                </a:solidFill>
                <a:latin typeface="Helvetica"/>
              </a:rPr>
              <a:t>Many English sentences are </a:t>
            </a:r>
            <a:r>
              <a:rPr lang="en-IN" dirty="0">
                <a:solidFill>
                  <a:srgbClr val="FF0000"/>
                </a:solidFill>
                <a:latin typeface="Helvetica"/>
              </a:rPr>
              <a:t>ambiguous</a:t>
            </a:r>
            <a:r>
              <a:rPr lang="en-IN" dirty="0" smtClean="0">
                <a:solidFill>
                  <a:srgbClr val="00009A"/>
                </a:solidFill>
                <a:latin typeface="Helvetica"/>
              </a:rPr>
              <a:t>. </a:t>
            </a:r>
            <a:r>
              <a:rPr lang="en-IN" dirty="0" err="1" smtClean="0">
                <a:solidFill>
                  <a:srgbClr val="00009A"/>
                </a:solidFill>
                <a:latin typeface="Helvetica"/>
              </a:rPr>
              <a:t>Chossing</a:t>
            </a:r>
            <a:r>
              <a:rPr lang="en-IN" dirty="0" smtClean="0">
                <a:solidFill>
                  <a:srgbClr val="00009A"/>
                </a:solidFill>
                <a:latin typeface="Helvetica"/>
              </a:rPr>
              <a:t> the correct interpretation may be difficult.</a:t>
            </a:r>
            <a:endParaRPr lang="en-IN" dirty="0">
              <a:solidFill>
                <a:srgbClr val="00009A"/>
              </a:solidFill>
              <a:latin typeface="Helvetica"/>
            </a:endParaRPr>
          </a:p>
          <a:p>
            <a:r>
              <a:rPr lang="en-IN" dirty="0">
                <a:solidFill>
                  <a:srgbClr val="00009A"/>
                </a:solidFill>
                <a:latin typeface="Helvetica"/>
              </a:rPr>
              <a:t>There is often a </a:t>
            </a:r>
            <a:r>
              <a:rPr lang="en-IN" dirty="0">
                <a:solidFill>
                  <a:srgbClr val="FF0000"/>
                </a:solidFill>
                <a:latin typeface="Helvetica"/>
              </a:rPr>
              <a:t>choice </a:t>
            </a:r>
            <a:r>
              <a:rPr lang="en-IN" dirty="0">
                <a:solidFill>
                  <a:srgbClr val="00009A"/>
                </a:solidFill>
                <a:latin typeface="Helvetica"/>
              </a:rPr>
              <a:t>of how to represent </a:t>
            </a:r>
            <a:r>
              <a:rPr lang="en-IN" dirty="0" smtClean="0">
                <a:solidFill>
                  <a:srgbClr val="00009A"/>
                </a:solidFill>
                <a:latin typeface="Helvetica"/>
              </a:rPr>
              <a:t>knowledge.</a:t>
            </a:r>
            <a:endParaRPr lang="en-IN" dirty="0">
              <a:solidFill>
                <a:srgbClr val="00009A"/>
              </a:solidFill>
              <a:latin typeface="Helvetica"/>
            </a:endParaRPr>
          </a:p>
          <a:p>
            <a:r>
              <a:rPr lang="en-IN" dirty="0">
                <a:solidFill>
                  <a:srgbClr val="0000FF"/>
                </a:solidFill>
                <a:latin typeface="Helvetica"/>
              </a:rPr>
              <a:t>Obvious information </a:t>
            </a:r>
            <a:r>
              <a:rPr lang="en-IN" dirty="0">
                <a:solidFill>
                  <a:srgbClr val="00009A"/>
                </a:solidFill>
                <a:latin typeface="Helvetica"/>
              </a:rPr>
              <a:t>may be necessary for </a:t>
            </a:r>
            <a:r>
              <a:rPr lang="en-IN" dirty="0" smtClean="0">
                <a:solidFill>
                  <a:srgbClr val="00009A"/>
                </a:solidFill>
                <a:latin typeface="Helvetica"/>
              </a:rPr>
              <a:t>reasoning.</a:t>
            </a:r>
            <a:endParaRPr lang="en-IN" dirty="0">
              <a:solidFill>
                <a:srgbClr val="00009A"/>
              </a:solidFill>
              <a:latin typeface="Helvetica"/>
            </a:endParaRPr>
          </a:p>
          <a:p>
            <a:pPr marL="0" indent="0">
              <a:buNone/>
            </a:pPr>
            <a:r>
              <a:rPr lang="en-IN" dirty="0" smtClean="0">
                <a:solidFill>
                  <a:srgbClr val="00009A"/>
                </a:solidFill>
                <a:latin typeface="Helvetica"/>
              </a:rPr>
              <a:t>    We </a:t>
            </a:r>
            <a:r>
              <a:rPr lang="en-IN" dirty="0">
                <a:solidFill>
                  <a:srgbClr val="00009A"/>
                </a:solidFill>
                <a:latin typeface="Helvetica"/>
              </a:rPr>
              <a:t>may not know in advance which </a:t>
            </a:r>
            <a:r>
              <a:rPr lang="en-IN" dirty="0">
                <a:solidFill>
                  <a:srgbClr val="0000FF"/>
                </a:solidFill>
                <a:latin typeface="Helvetica"/>
              </a:rPr>
              <a:t>statements to</a:t>
            </a:r>
          </a:p>
          <a:p>
            <a:pPr marL="0" indent="0">
              <a:buNone/>
            </a:pPr>
            <a:r>
              <a:rPr lang="en-IN" dirty="0" smtClean="0">
                <a:solidFill>
                  <a:srgbClr val="0000FF"/>
                </a:solidFill>
                <a:latin typeface="Helvetica"/>
              </a:rPr>
              <a:t>    deduce </a:t>
            </a:r>
            <a:r>
              <a:rPr lang="en-IN" dirty="0">
                <a:solidFill>
                  <a:srgbClr val="00009A"/>
                </a:solidFill>
                <a:latin typeface="Helvetica"/>
              </a:rPr>
              <a:t>(P or </a:t>
            </a:r>
            <a:r>
              <a:rPr lang="en-IN" dirty="0">
                <a:solidFill>
                  <a:srgbClr val="00009A"/>
                </a:solidFill>
                <a:latin typeface="Symbol"/>
              </a:rPr>
              <a:t>¬</a:t>
            </a:r>
            <a:r>
              <a:rPr lang="en-IN" dirty="0">
                <a:solidFill>
                  <a:srgbClr val="00009A"/>
                </a:solidFill>
                <a:latin typeface="Helvetica"/>
              </a:rPr>
              <a:t>P).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9422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>
                <a:solidFill>
                  <a:srgbClr val="FF3300"/>
                </a:solidFill>
                <a:latin typeface="Helvetica"/>
              </a:rPr>
              <a:t>Representing Instance &amp; Isa Relationships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N" dirty="0" smtClean="0">
                <a:solidFill>
                  <a:srgbClr val="0000FF"/>
                </a:solidFill>
                <a:latin typeface="Helvetica"/>
              </a:rPr>
              <a:t>    Pompeian(Marcus</a:t>
            </a:r>
            <a:r>
              <a:rPr lang="en-IN" dirty="0">
                <a:solidFill>
                  <a:srgbClr val="0000FF"/>
                </a:solidFill>
                <a:latin typeface="Helvetica"/>
              </a:rPr>
              <a:t>)</a:t>
            </a:r>
          </a:p>
          <a:p>
            <a:pPr marL="0" indent="0">
              <a:buNone/>
            </a:pPr>
            <a:r>
              <a:rPr lang="en-IN" dirty="0" smtClean="0">
                <a:solidFill>
                  <a:srgbClr val="0000FF"/>
                </a:solidFill>
                <a:latin typeface="Symbol"/>
              </a:rPr>
              <a:t>    "</a:t>
            </a:r>
            <a:r>
              <a:rPr lang="en-IN" dirty="0">
                <a:solidFill>
                  <a:srgbClr val="0000FF"/>
                </a:solidFill>
                <a:latin typeface="Helvetica"/>
              </a:rPr>
              <a:t>x: Pompeian(x) </a:t>
            </a:r>
            <a:r>
              <a:rPr lang="en-IN" dirty="0">
                <a:solidFill>
                  <a:srgbClr val="0000FF"/>
                </a:solidFill>
                <a:latin typeface="Symbol"/>
              </a:rPr>
              <a:t>® </a:t>
            </a:r>
            <a:r>
              <a:rPr lang="en-IN" dirty="0">
                <a:solidFill>
                  <a:srgbClr val="0000FF"/>
                </a:solidFill>
                <a:latin typeface="Helvetica"/>
              </a:rPr>
              <a:t>Roman(x)</a:t>
            </a:r>
          </a:p>
          <a:p>
            <a:pPr marL="0" indent="0">
              <a:buNone/>
            </a:pPr>
            <a:r>
              <a:rPr lang="en-IN" dirty="0" smtClean="0">
                <a:solidFill>
                  <a:srgbClr val="00009A"/>
                </a:solidFill>
                <a:latin typeface="Helvetica"/>
              </a:rPr>
              <a:t>    instance(Marcus</a:t>
            </a:r>
            <a:r>
              <a:rPr lang="en-IN" dirty="0">
                <a:solidFill>
                  <a:srgbClr val="00009A"/>
                </a:solidFill>
                <a:latin typeface="Helvetica"/>
              </a:rPr>
              <a:t>, Pompeian)</a:t>
            </a:r>
          </a:p>
          <a:p>
            <a:pPr>
              <a:buFont typeface="Symbol"/>
              <a:buChar char=" "/>
            </a:pPr>
            <a:r>
              <a:rPr lang="fr-FR" dirty="0" smtClean="0">
                <a:solidFill>
                  <a:srgbClr val="00009A"/>
                </a:solidFill>
                <a:latin typeface="Symbol"/>
              </a:rPr>
              <a:t>"</a:t>
            </a:r>
            <a:r>
              <a:rPr lang="fr-FR" dirty="0">
                <a:solidFill>
                  <a:srgbClr val="00009A"/>
                </a:solidFill>
                <a:latin typeface="Helvetica"/>
              </a:rPr>
              <a:t>x: instance(x, </a:t>
            </a:r>
            <a:r>
              <a:rPr lang="fr-FR" dirty="0" err="1">
                <a:solidFill>
                  <a:srgbClr val="00009A"/>
                </a:solidFill>
                <a:latin typeface="Helvetica"/>
              </a:rPr>
              <a:t>Pompeian</a:t>
            </a:r>
            <a:r>
              <a:rPr lang="fr-FR" dirty="0">
                <a:solidFill>
                  <a:srgbClr val="00009A"/>
                </a:solidFill>
                <a:latin typeface="Helvetica"/>
              </a:rPr>
              <a:t>) </a:t>
            </a:r>
            <a:r>
              <a:rPr lang="fr-FR" dirty="0">
                <a:solidFill>
                  <a:srgbClr val="00009A"/>
                </a:solidFill>
                <a:latin typeface="Symbol"/>
              </a:rPr>
              <a:t>® </a:t>
            </a:r>
            <a:r>
              <a:rPr lang="fr-FR" dirty="0">
                <a:solidFill>
                  <a:srgbClr val="00009A"/>
                </a:solidFill>
                <a:latin typeface="Helvetica"/>
              </a:rPr>
              <a:t>instance(x, </a:t>
            </a:r>
            <a:r>
              <a:rPr lang="fr-FR" dirty="0" smtClean="0">
                <a:solidFill>
                  <a:srgbClr val="00009A"/>
                </a:solidFill>
                <a:latin typeface="Helvetica"/>
              </a:rPr>
              <a:t>   </a:t>
            </a:r>
          </a:p>
          <a:p>
            <a:pPr>
              <a:buFont typeface="Symbol"/>
              <a:buChar char=" "/>
            </a:pPr>
            <a:r>
              <a:rPr lang="fr-FR" dirty="0" smtClean="0">
                <a:solidFill>
                  <a:srgbClr val="00009A"/>
                </a:solidFill>
                <a:latin typeface="Helvetica"/>
              </a:rPr>
              <a:t> Roman</a:t>
            </a:r>
            <a:r>
              <a:rPr lang="fr-FR" dirty="0">
                <a:solidFill>
                  <a:srgbClr val="00009A"/>
                </a:solidFill>
                <a:latin typeface="Helvetica"/>
              </a:rPr>
              <a:t>)</a:t>
            </a:r>
          </a:p>
          <a:p>
            <a:endParaRPr lang="en-IN" sz="2000" dirty="0">
              <a:solidFill>
                <a:srgbClr val="000000"/>
              </a:solidFill>
              <a:latin typeface="Helvetica"/>
            </a:endParaRPr>
          </a:p>
          <a:p>
            <a:pPr marL="0" indent="0">
              <a:buNone/>
            </a:pPr>
            <a:r>
              <a:rPr lang="en-IN" dirty="0" smtClean="0">
                <a:solidFill>
                  <a:srgbClr val="0000FF"/>
                </a:solidFill>
                <a:latin typeface="Helvetica"/>
              </a:rPr>
              <a:t>   instance(Marcus</a:t>
            </a:r>
            <a:r>
              <a:rPr lang="en-IN" dirty="0">
                <a:solidFill>
                  <a:srgbClr val="0000FF"/>
                </a:solidFill>
                <a:latin typeface="Helvetica"/>
              </a:rPr>
              <a:t>, Pompeian)</a:t>
            </a:r>
          </a:p>
          <a:p>
            <a:pPr marL="0" indent="0">
              <a:buNone/>
            </a:pPr>
            <a:r>
              <a:rPr lang="en-IN" dirty="0" smtClean="0">
                <a:solidFill>
                  <a:srgbClr val="0000FF"/>
                </a:solidFill>
                <a:latin typeface="Helvetica"/>
              </a:rPr>
              <a:t>   </a:t>
            </a:r>
            <a:r>
              <a:rPr lang="en-IN" dirty="0" err="1" smtClean="0">
                <a:solidFill>
                  <a:srgbClr val="0000FF"/>
                </a:solidFill>
                <a:latin typeface="Helvetica"/>
              </a:rPr>
              <a:t>isa</a:t>
            </a:r>
            <a:r>
              <a:rPr lang="en-IN" dirty="0" smtClean="0">
                <a:solidFill>
                  <a:srgbClr val="0000FF"/>
                </a:solidFill>
                <a:latin typeface="Helvetica"/>
              </a:rPr>
              <a:t>(Pompeian</a:t>
            </a:r>
            <a:r>
              <a:rPr lang="en-IN" dirty="0">
                <a:solidFill>
                  <a:srgbClr val="0000FF"/>
                </a:solidFill>
                <a:latin typeface="Helvetica"/>
              </a:rPr>
              <a:t>, Roman)</a:t>
            </a:r>
          </a:p>
          <a:p>
            <a:pPr>
              <a:buFont typeface="Symbol"/>
              <a:buChar char=" "/>
            </a:pPr>
            <a:r>
              <a:rPr lang="en-IN" dirty="0" smtClean="0">
                <a:solidFill>
                  <a:srgbClr val="0000FF"/>
                </a:solidFill>
                <a:latin typeface="Symbol"/>
              </a:rPr>
              <a:t>"</a:t>
            </a:r>
            <a:r>
              <a:rPr lang="en-IN" dirty="0">
                <a:solidFill>
                  <a:srgbClr val="0000FF"/>
                </a:solidFill>
                <a:latin typeface="Helvetica"/>
              </a:rPr>
              <a:t>x: </a:t>
            </a:r>
            <a:r>
              <a:rPr lang="en-IN" dirty="0">
                <a:solidFill>
                  <a:srgbClr val="0000FF"/>
                </a:solidFill>
                <a:latin typeface="Symbol"/>
              </a:rPr>
              <a:t>"</a:t>
            </a:r>
            <a:r>
              <a:rPr lang="en-IN" dirty="0">
                <a:solidFill>
                  <a:srgbClr val="0000FF"/>
                </a:solidFill>
                <a:latin typeface="Helvetica"/>
              </a:rPr>
              <a:t>y: </a:t>
            </a:r>
            <a:r>
              <a:rPr lang="en-IN" dirty="0">
                <a:solidFill>
                  <a:srgbClr val="0000FF"/>
                </a:solidFill>
                <a:latin typeface="Symbol"/>
              </a:rPr>
              <a:t>"</a:t>
            </a:r>
            <a:r>
              <a:rPr lang="en-IN" dirty="0">
                <a:solidFill>
                  <a:srgbClr val="0000FF"/>
                </a:solidFill>
                <a:latin typeface="Helvetica"/>
              </a:rPr>
              <a:t>z: instance(x, y) </a:t>
            </a:r>
            <a:r>
              <a:rPr lang="en-IN" dirty="0">
                <a:solidFill>
                  <a:srgbClr val="0000FF"/>
                </a:solidFill>
                <a:latin typeface="Symbol"/>
              </a:rPr>
              <a:t>Ù </a:t>
            </a:r>
            <a:r>
              <a:rPr lang="en-IN" dirty="0" err="1">
                <a:solidFill>
                  <a:srgbClr val="0000FF"/>
                </a:solidFill>
                <a:latin typeface="Helvetica"/>
              </a:rPr>
              <a:t>isa</a:t>
            </a:r>
            <a:r>
              <a:rPr lang="en-IN" dirty="0">
                <a:solidFill>
                  <a:srgbClr val="0000FF"/>
                </a:solidFill>
                <a:latin typeface="Helvetica"/>
              </a:rPr>
              <a:t>(y, z) </a:t>
            </a:r>
            <a:r>
              <a:rPr lang="en-IN" dirty="0">
                <a:solidFill>
                  <a:srgbClr val="0000FF"/>
                </a:solidFill>
                <a:latin typeface="Symbol"/>
              </a:rPr>
              <a:t>® </a:t>
            </a:r>
            <a:r>
              <a:rPr lang="en-IN" dirty="0" smtClean="0">
                <a:solidFill>
                  <a:srgbClr val="0000FF"/>
                </a:solidFill>
                <a:latin typeface="Symbol"/>
              </a:rPr>
              <a:t> </a:t>
            </a:r>
          </a:p>
          <a:p>
            <a:pPr>
              <a:buFont typeface="Symbol"/>
              <a:buChar char=" "/>
            </a:pPr>
            <a:r>
              <a:rPr lang="en-IN" dirty="0" smtClean="0">
                <a:solidFill>
                  <a:srgbClr val="0000FF"/>
                </a:solidFill>
                <a:latin typeface="Helvetica"/>
              </a:rPr>
              <a:t>instance(x</a:t>
            </a:r>
            <a:r>
              <a:rPr lang="en-IN" dirty="0">
                <a:solidFill>
                  <a:srgbClr val="0000FF"/>
                </a:solidFill>
                <a:latin typeface="Helvetica"/>
              </a:rPr>
              <a:t>, z)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15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033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3300"/>
                </a:solidFill>
                <a:latin typeface="Helvetica"/>
              </a:rPr>
              <a:t>Make an Exception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 smtClean="0">
                <a:solidFill>
                  <a:srgbClr val="00009A"/>
                </a:solidFill>
                <a:latin typeface="Helvetica"/>
              </a:rPr>
              <a:t>   </a:t>
            </a:r>
            <a:r>
              <a:rPr lang="en-IN" dirty="0" smtClean="0">
                <a:solidFill>
                  <a:srgbClr val="FF0000"/>
                </a:solidFill>
                <a:latin typeface="Helvetica"/>
              </a:rPr>
              <a:t>Example</a:t>
            </a:r>
            <a:endParaRPr lang="en-IN" dirty="0">
              <a:solidFill>
                <a:srgbClr val="FF0000"/>
              </a:solidFill>
              <a:latin typeface="Helvetica"/>
            </a:endParaRPr>
          </a:p>
          <a:p>
            <a:pPr marL="0" indent="0">
              <a:buNone/>
            </a:pPr>
            <a:r>
              <a:rPr lang="en-IN" dirty="0" smtClean="0">
                <a:solidFill>
                  <a:srgbClr val="00009A"/>
                </a:solidFill>
                <a:latin typeface="Helvetica"/>
              </a:rPr>
              <a:t>   Paulus </a:t>
            </a:r>
            <a:r>
              <a:rPr lang="en-IN" dirty="0">
                <a:solidFill>
                  <a:srgbClr val="00009A"/>
                </a:solidFill>
                <a:latin typeface="Helvetica"/>
              </a:rPr>
              <a:t>was a Pompeian. Paulus neither </a:t>
            </a:r>
            <a:r>
              <a:rPr lang="en-IN" dirty="0" smtClean="0">
                <a:solidFill>
                  <a:srgbClr val="00009A"/>
                </a:solidFill>
                <a:latin typeface="Helvetica"/>
              </a:rPr>
              <a:t> </a:t>
            </a:r>
          </a:p>
          <a:p>
            <a:pPr marL="0" indent="0">
              <a:buNone/>
            </a:pPr>
            <a:r>
              <a:rPr lang="en-IN" dirty="0" smtClean="0">
                <a:solidFill>
                  <a:srgbClr val="00009A"/>
                </a:solidFill>
                <a:latin typeface="Helvetica"/>
              </a:rPr>
              <a:t>   hate Caesar nor </a:t>
            </a:r>
            <a:r>
              <a:rPr lang="en-IN" dirty="0">
                <a:solidFill>
                  <a:srgbClr val="00009A"/>
                </a:solidFill>
                <a:latin typeface="Helvetica"/>
              </a:rPr>
              <a:t>are loyal to him”</a:t>
            </a:r>
          </a:p>
          <a:p>
            <a:pPr marL="0" indent="0">
              <a:buNone/>
            </a:pPr>
            <a:r>
              <a:rPr lang="en-IN" dirty="0" smtClean="0">
                <a:solidFill>
                  <a:srgbClr val="00009A"/>
                </a:solidFill>
                <a:latin typeface="Helvetica"/>
              </a:rPr>
              <a:t>   Pompeian(Paulus</a:t>
            </a:r>
            <a:r>
              <a:rPr lang="en-IN" dirty="0">
                <a:solidFill>
                  <a:srgbClr val="00009A"/>
                </a:solidFill>
                <a:latin typeface="Helvetica"/>
              </a:rPr>
              <a:t>) </a:t>
            </a:r>
            <a:r>
              <a:rPr lang="en-IN" dirty="0">
                <a:solidFill>
                  <a:srgbClr val="00009A"/>
                </a:solidFill>
                <a:latin typeface="Symbol"/>
              </a:rPr>
              <a:t>Ù </a:t>
            </a:r>
            <a:r>
              <a:rPr lang="en-IN" dirty="0">
                <a:solidFill>
                  <a:srgbClr val="00009A"/>
                </a:solidFill>
                <a:latin typeface="Helvetica"/>
              </a:rPr>
              <a:t>¬[</a:t>
            </a:r>
            <a:r>
              <a:rPr lang="en-IN" dirty="0" err="1">
                <a:solidFill>
                  <a:srgbClr val="00009A"/>
                </a:solidFill>
                <a:latin typeface="Helvetica"/>
              </a:rPr>
              <a:t>loyalto</a:t>
            </a:r>
            <a:r>
              <a:rPr lang="en-IN" dirty="0">
                <a:solidFill>
                  <a:srgbClr val="00009A"/>
                </a:solidFill>
                <a:latin typeface="Helvetica"/>
              </a:rPr>
              <a:t>(Paulus, </a:t>
            </a:r>
            <a:endParaRPr lang="en-IN" dirty="0" smtClean="0">
              <a:solidFill>
                <a:srgbClr val="00009A"/>
              </a:solidFill>
              <a:latin typeface="Helvetica"/>
            </a:endParaRPr>
          </a:p>
          <a:p>
            <a:pPr marL="0" indent="0">
              <a:buNone/>
            </a:pPr>
            <a:r>
              <a:rPr lang="en-IN" dirty="0">
                <a:solidFill>
                  <a:srgbClr val="00009A"/>
                </a:solidFill>
                <a:latin typeface="Helvetica"/>
              </a:rPr>
              <a:t> </a:t>
            </a:r>
            <a:r>
              <a:rPr lang="en-IN" dirty="0" smtClean="0">
                <a:solidFill>
                  <a:srgbClr val="00009A"/>
                </a:solidFill>
                <a:latin typeface="Helvetica"/>
              </a:rPr>
              <a:t>  Caesar</a:t>
            </a:r>
            <a:r>
              <a:rPr lang="en-IN" dirty="0">
                <a:solidFill>
                  <a:srgbClr val="00009A"/>
                </a:solidFill>
                <a:latin typeface="Helvetica"/>
              </a:rPr>
              <a:t>) </a:t>
            </a:r>
            <a:r>
              <a:rPr lang="en-IN" dirty="0" smtClean="0">
                <a:solidFill>
                  <a:srgbClr val="00009A"/>
                </a:solidFill>
                <a:latin typeface="Helvetica"/>
              </a:rPr>
              <a:t>v hate(</a:t>
            </a:r>
            <a:r>
              <a:rPr lang="en-IN" dirty="0" err="1" smtClean="0">
                <a:solidFill>
                  <a:srgbClr val="00009A"/>
                </a:solidFill>
                <a:latin typeface="Helvetica"/>
              </a:rPr>
              <a:t>Pualus</a:t>
            </a:r>
            <a:r>
              <a:rPr lang="en-IN" dirty="0">
                <a:solidFill>
                  <a:srgbClr val="00009A"/>
                </a:solidFill>
                <a:latin typeface="Helvetica"/>
              </a:rPr>
              <a:t>, Caesar)]</a:t>
            </a:r>
          </a:p>
          <a:p>
            <a:pPr marL="0" indent="0">
              <a:buNone/>
            </a:pPr>
            <a:endParaRPr lang="en-IN" sz="2000" dirty="0">
              <a:solidFill>
                <a:srgbClr val="000000"/>
              </a:solidFill>
              <a:latin typeface="Helvetica"/>
            </a:endParaRPr>
          </a:p>
          <a:p>
            <a:r>
              <a:rPr lang="en-IN" dirty="0">
                <a:solidFill>
                  <a:srgbClr val="00009A"/>
                </a:solidFill>
                <a:latin typeface="Helvetica"/>
              </a:rPr>
              <a:t>=&gt; make the knowledge base inconsistent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16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998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3300"/>
                </a:solidFill>
                <a:latin typeface="Helvetica"/>
              </a:rPr>
              <a:t>Make an Exception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268760"/>
            <a:ext cx="8579296" cy="54726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dirty="0" smtClean="0">
                <a:solidFill>
                  <a:srgbClr val="00009A"/>
                </a:solidFill>
                <a:latin typeface="Helvetica"/>
              </a:rPr>
              <a:t>   Solution:</a:t>
            </a:r>
          </a:p>
          <a:p>
            <a:pPr marL="0" indent="0">
              <a:buNone/>
            </a:pPr>
            <a:r>
              <a:rPr lang="en-IN" dirty="0" smtClean="0">
                <a:solidFill>
                  <a:srgbClr val="00009A"/>
                </a:solidFill>
                <a:latin typeface="Helvetica"/>
              </a:rPr>
              <a:t>    – </a:t>
            </a:r>
            <a:r>
              <a:rPr lang="en-IN" dirty="0">
                <a:solidFill>
                  <a:srgbClr val="00009A"/>
                </a:solidFill>
                <a:latin typeface="Helvetica"/>
              </a:rPr>
              <a:t>Modify the original assertion to which </a:t>
            </a:r>
            <a:r>
              <a:rPr lang="en-IN" dirty="0" smtClean="0">
                <a:solidFill>
                  <a:srgbClr val="00009A"/>
                </a:solidFill>
                <a:latin typeface="Helvetica"/>
              </a:rPr>
              <a:t>an </a:t>
            </a:r>
          </a:p>
          <a:p>
            <a:pPr marL="0" indent="0">
              <a:buNone/>
            </a:pPr>
            <a:r>
              <a:rPr lang="en-IN" dirty="0">
                <a:solidFill>
                  <a:srgbClr val="00009A"/>
                </a:solidFill>
                <a:latin typeface="Helvetica"/>
              </a:rPr>
              <a:t> </a:t>
            </a:r>
            <a:r>
              <a:rPr lang="en-IN" dirty="0" smtClean="0">
                <a:solidFill>
                  <a:srgbClr val="00009A"/>
                </a:solidFill>
                <a:latin typeface="Helvetica"/>
              </a:rPr>
              <a:t>      </a:t>
            </a:r>
            <a:r>
              <a:rPr lang="en-IN" dirty="0">
                <a:solidFill>
                  <a:srgbClr val="00009A"/>
                </a:solidFill>
                <a:latin typeface="Helvetica"/>
              </a:rPr>
              <a:t>exception </a:t>
            </a:r>
            <a:r>
              <a:rPr lang="en-IN" dirty="0" smtClean="0">
                <a:solidFill>
                  <a:srgbClr val="00009A"/>
                </a:solidFill>
                <a:latin typeface="Helvetica"/>
              </a:rPr>
              <a:t>is being </a:t>
            </a:r>
            <a:r>
              <a:rPr lang="en-IN" dirty="0">
                <a:solidFill>
                  <a:srgbClr val="00009A"/>
                </a:solidFill>
                <a:latin typeface="Helvetica"/>
              </a:rPr>
              <a:t>made</a:t>
            </a:r>
            <a:r>
              <a:rPr lang="en-IN" dirty="0" smtClean="0">
                <a:solidFill>
                  <a:srgbClr val="00009A"/>
                </a:solidFill>
                <a:latin typeface="Helvetica"/>
              </a:rPr>
              <a:t>.</a:t>
            </a:r>
          </a:p>
          <a:p>
            <a:pPr marL="0" indent="0">
              <a:buNone/>
            </a:pPr>
            <a:endParaRPr lang="en-IN" dirty="0" smtClean="0">
              <a:solidFill>
                <a:srgbClr val="00009A"/>
              </a:solidFill>
              <a:latin typeface="Helvetica"/>
            </a:endParaRPr>
          </a:p>
          <a:p>
            <a:pPr>
              <a:buFont typeface="Symbol"/>
              <a:buChar char=" "/>
            </a:pPr>
            <a:r>
              <a:rPr lang="en-IN" dirty="0" smtClean="0">
                <a:solidFill>
                  <a:srgbClr val="00009A"/>
                </a:solidFill>
                <a:latin typeface="Symbol"/>
              </a:rPr>
              <a:t>     "</a:t>
            </a:r>
            <a:r>
              <a:rPr lang="en-IN" dirty="0">
                <a:solidFill>
                  <a:srgbClr val="00009A"/>
                </a:solidFill>
                <a:latin typeface="Helvetica"/>
              </a:rPr>
              <a:t>X: Roman(X) </a:t>
            </a:r>
            <a:r>
              <a:rPr lang="en-IN" dirty="0">
                <a:solidFill>
                  <a:srgbClr val="00009A"/>
                </a:solidFill>
                <a:latin typeface="Symbol"/>
              </a:rPr>
              <a:t>Ù </a:t>
            </a:r>
            <a:r>
              <a:rPr lang="en-IN" dirty="0">
                <a:solidFill>
                  <a:srgbClr val="00009A"/>
                </a:solidFill>
                <a:latin typeface="Helvetica"/>
              </a:rPr>
              <a:t>¬</a:t>
            </a:r>
            <a:r>
              <a:rPr lang="en-IN" dirty="0" err="1">
                <a:solidFill>
                  <a:srgbClr val="00009A"/>
                </a:solidFill>
                <a:latin typeface="Helvetica"/>
              </a:rPr>
              <a:t>eq</a:t>
            </a:r>
            <a:r>
              <a:rPr lang="en-IN" dirty="0">
                <a:solidFill>
                  <a:srgbClr val="00009A"/>
                </a:solidFill>
                <a:latin typeface="Helvetica"/>
              </a:rPr>
              <a:t>(X, Paulus) </a:t>
            </a:r>
            <a:r>
              <a:rPr lang="en-IN" dirty="0">
                <a:solidFill>
                  <a:srgbClr val="0000FF"/>
                </a:solidFill>
                <a:latin typeface="Symbol"/>
              </a:rPr>
              <a:t>® </a:t>
            </a:r>
            <a:endParaRPr lang="en-IN" dirty="0" smtClean="0">
              <a:solidFill>
                <a:srgbClr val="0000FF"/>
              </a:solidFill>
              <a:latin typeface="Symbol"/>
            </a:endParaRPr>
          </a:p>
          <a:p>
            <a:pPr>
              <a:buFont typeface="Symbol"/>
              <a:buChar char=" "/>
            </a:pPr>
            <a:r>
              <a:rPr lang="en-IN" dirty="0" smtClean="0">
                <a:solidFill>
                  <a:srgbClr val="00009A"/>
                </a:solidFill>
                <a:latin typeface="Helvetica"/>
              </a:rPr>
              <a:t>     </a:t>
            </a:r>
            <a:r>
              <a:rPr lang="en-IN" dirty="0" err="1" smtClean="0">
                <a:solidFill>
                  <a:srgbClr val="00009A"/>
                </a:solidFill>
                <a:latin typeface="Helvetica"/>
              </a:rPr>
              <a:t>loyalto</a:t>
            </a:r>
            <a:r>
              <a:rPr lang="en-IN" dirty="0" smtClean="0">
                <a:solidFill>
                  <a:srgbClr val="00009A"/>
                </a:solidFill>
                <a:latin typeface="Helvetica"/>
              </a:rPr>
              <a:t>(X</a:t>
            </a:r>
            <a:r>
              <a:rPr lang="en-IN" dirty="0">
                <a:solidFill>
                  <a:srgbClr val="00009A"/>
                </a:solidFill>
                <a:latin typeface="Helvetica"/>
              </a:rPr>
              <a:t>, Caesar) </a:t>
            </a:r>
            <a:r>
              <a:rPr lang="en-IN" dirty="0" smtClean="0">
                <a:solidFill>
                  <a:srgbClr val="00009A"/>
                </a:solidFill>
                <a:latin typeface="Helvetica"/>
              </a:rPr>
              <a:t>v hate(X</a:t>
            </a:r>
            <a:r>
              <a:rPr lang="en-IN" dirty="0">
                <a:solidFill>
                  <a:srgbClr val="00009A"/>
                </a:solidFill>
                <a:latin typeface="Helvetica"/>
              </a:rPr>
              <a:t>, Caesar</a:t>
            </a:r>
            <a:r>
              <a:rPr lang="en-IN" dirty="0" smtClean="0">
                <a:solidFill>
                  <a:srgbClr val="00009A"/>
                </a:solidFill>
                <a:latin typeface="Helvetica"/>
              </a:rPr>
              <a:t>)</a:t>
            </a:r>
          </a:p>
          <a:p>
            <a:pPr>
              <a:buFont typeface="Symbol"/>
              <a:buChar char=" "/>
            </a:pPr>
            <a:endParaRPr lang="en-IN" dirty="0" smtClean="0">
              <a:solidFill>
                <a:srgbClr val="00009A"/>
              </a:solidFill>
              <a:latin typeface="Helvetica"/>
            </a:endParaRPr>
          </a:p>
          <a:p>
            <a:pPr>
              <a:buFont typeface="Symbol"/>
              <a:buChar char=" "/>
            </a:pPr>
            <a:r>
              <a:rPr lang="en-IN" dirty="0" smtClean="0">
                <a:solidFill>
                  <a:srgbClr val="00009A"/>
                </a:solidFill>
                <a:latin typeface="Helvetica"/>
              </a:rPr>
              <a:t>–  Problem arises when information is </a:t>
            </a:r>
          </a:p>
          <a:p>
            <a:pPr>
              <a:buFont typeface="Symbol"/>
              <a:buChar char=" "/>
            </a:pPr>
            <a:r>
              <a:rPr lang="en-IN" dirty="0">
                <a:solidFill>
                  <a:srgbClr val="00009A"/>
                </a:solidFill>
                <a:latin typeface="Helvetica"/>
              </a:rPr>
              <a:t> </a:t>
            </a:r>
            <a:r>
              <a:rPr lang="en-IN" dirty="0" smtClean="0">
                <a:solidFill>
                  <a:srgbClr val="00009A"/>
                </a:solidFill>
                <a:latin typeface="Helvetica"/>
              </a:rPr>
              <a:t>   incomplete and it not possible that no  </a:t>
            </a:r>
          </a:p>
          <a:p>
            <a:pPr>
              <a:buFont typeface="Symbol"/>
              <a:buChar char=" "/>
            </a:pPr>
            <a:r>
              <a:rPr lang="en-IN" dirty="0">
                <a:solidFill>
                  <a:srgbClr val="00009A"/>
                </a:solidFill>
                <a:latin typeface="Helvetica"/>
              </a:rPr>
              <a:t> </a:t>
            </a:r>
            <a:r>
              <a:rPr lang="en-IN" dirty="0" smtClean="0">
                <a:solidFill>
                  <a:srgbClr val="00009A"/>
                </a:solidFill>
                <a:latin typeface="Helvetica"/>
              </a:rPr>
              <a:t>   exceptions apply in a particular instance.</a:t>
            </a:r>
          </a:p>
          <a:p>
            <a:pPr>
              <a:buFont typeface="Symbol"/>
              <a:buChar char=" "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17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267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4000" dirty="0">
                <a:solidFill>
                  <a:srgbClr val="FF3300"/>
                </a:solidFill>
                <a:latin typeface="Helvetica"/>
              </a:rPr>
              <a:t>Computable Functions and Predicates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solidFill>
                  <a:srgbClr val="0000FF"/>
                </a:solidFill>
                <a:latin typeface="Helvetica"/>
              </a:rPr>
              <a:t>Computable predicates</a:t>
            </a:r>
          </a:p>
          <a:p>
            <a:r>
              <a:rPr lang="en-IN" dirty="0">
                <a:solidFill>
                  <a:srgbClr val="00009A"/>
                </a:solidFill>
                <a:latin typeface="Helvetica"/>
              </a:rPr>
              <a:t>greater-than(1, 0) less-than(0, 1)</a:t>
            </a:r>
          </a:p>
          <a:p>
            <a:r>
              <a:rPr lang="en-IN" dirty="0">
                <a:solidFill>
                  <a:srgbClr val="00009A"/>
                </a:solidFill>
                <a:latin typeface="Helvetica"/>
              </a:rPr>
              <a:t>greater-than(2, 1) less-than(1, 2)</a:t>
            </a:r>
          </a:p>
          <a:p>
            <a:r>
              <a:rPr lang="en-IN" dirty="0">
                <a:solidFill>
                  <a:srgbClr val="00009A"/>
                </a:solidFill>
                <a:latin typeface="Helvetica"/>
              </a:rPr>
              <a:t>greater-than(3, 2) less-than(2, 3)</a:t>
            </a:r>
          </a:p>
          <a:p>
            <a:pPr marL="0" indent="0">
              <a:buNone/>
            </a:pPr>
            <a:r>
              <a:rPr lang="en-IN" dirty="0" smtClean="0">
                <a:solidFill>
                  <a:srgbClr val="00009A"/>
                </a:solidFill>
                <a:latin typeface="Helvetica"/>
              </a:rPr>
              <a:t>    …. </a:t>
            </a:r>
            <a:r>
              <a:rPr lang="en-IN" dirty="0">
                <a:solidFill>
                  <a:srgbClr val="00009A"/>
                </a:solidFill>
                <a:latin typeface="Helvetica"/>
              </a:rPr>
              <a:t>….</a:t>
            </a:r>
          </a:p>
          <a:p>
            <a:endParaRPr lang="en-IN" sz="2000" dirty="0">
              <a:solidFill>
                <a:srgbClr val="000000"/>
              </a:solidFill>
              <a:latin typeface="Helvetica"/>
            </a:endParaRPr>
          </a:p>
          <a:p>
            <a:r>
              <a:rPr lang="en-IN" dirty="0">
                <a:solidFill>
                  <a:srgbClr val="0000FF"/>
                </a:solidFill>
                <a:latin typeface="Helvetica"/>
              </a:rPr>
              <a:t>Computable functions</a:t>
            </a:r>
          </a:p>
          <a:p>
            <a:r>
              <a:rPr lang="en-IN" dirty="0">
                <a:solidFill>
                  <a:srgbClr val="00009A"/>
                </a:solidFill>
                <a:latin typeface="Helvetica"/>
              </a:rPr>
              <a:t>greater-than(2 + 3, 1)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920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435280" cy="1143000"/>
          </a:xfrm>
        </p:spPr>
        <p:txBody>
          <a:bodyPr>
            <a:normAutofit/>
          </a:bodyPr>
          <a:lstStyle/>
          <a:p>
            <a:r>
              <a:rPr lang="en-IN" sz="3600" dirty="0">
                <a:solidFill>
                  <a:srgbClr val="FF3300"/>
                </a:solidFill>
                <a:latin typeface="Helvetica"/>
              </a:rPr>
              <a:t>Computable Functions and </a:t>
            </a:r>
            <a:r>
              <a:rPr lang="en-IN" sz="3600" dirty="0" smtClean="0">
                <a:solidFill>
                  <a:srgbClr val="FF3300"/>
                </a:solidFill>
                <a:latin typeface="Helvetica"/>
              </a:rPr>
              <a:t> predicates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350" y="1412776"/>
            <a:ext cx="8622138" cy="50405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IN" dirty="0" smtClean="0">
              <a:solidFill>
                <a:srgbClr val="000000"/>
              </a:solidFill>
              <a:latin typeface="Helvetica"/>
            </a:endParaRPr>
          </a:p>
          <a:p>
            <a:pPr marL="0" indent="0">
              <a:buNone/>
            </a:pPr>
            <a:r>
              <a:rPr lang="en-IN" dirty="0" smtClean="0">
                <a:solidFill>
                  <a:srgbClr val="000000"/>
                </a:solidFill>
                <a:latin typeface="Helvetica"/>
              </a:rPr>
              <a:t> </a:t>
            </a:r>
            <a:endParaRPr lang="en-IN" dirty="0">
              <a:solidFill>
                <a:srgbClr val="00009A"/>
              </a:solidFill>
              <a:latin typeface="Helvetica"/>
            </a:endParaRPr>
          </a:p>
          <a:p>
            <a:pPr marL="0" indent="0">
              <a:buNone/>
            </a:pPr>
            <a:endParaRPr lang="en-IN" dirty="0" smtClean="0">
              <a:solidFill>
                <a:srgbClr val="0000FF"/>
              </a:solidFill>
              <a:latin typeface="Helvetica"/>
            </a:endParaRPr>
          </a:p>
          <a:p>
            <a:pPr marL="0" indent="0">
              <a:buNone/>
            </a:pPr>
            <a:endParaRPr lang="en-IN" dirty="0" smtClean="0">
              <a:solidFill>
                <a:srgbClr val="0000FF"/>
              </a:solidFill>
              <a:latin typeface="Helvetica"/>
            </a:endParaRPr>
          </a:p>
          <a:p>
            <a:pPr marL="0" indent="0">
              <a:buNone/>
            </a:pPr>
            <a:endParaRPr lang="en-IN" dirty="0">
              <a:solidFill>
                <a:srgbClr val="0000FF"/>
              </a:solidFill>
              <a:latin typeface="Helvetica"/>
            </a:endParaRPr>
          </a:p>
          <a:p>
            <a:pPr marL="0" indent="0">
              <a:buNone/>
            </a:pPr>
            <a:endParaRPr lang="en-IN" dirty="0" smtClean="0">
              <a:solidFill>
                <a:srgbClr val="0000FF"/>
              </a:solidFill>
              <a:latin typeface="Helvetica"/>
            </a:endParaRPr>
          </a:p>
          <a:p>
            <a:pPr marL="0" indent="0">
              <a:buNone/>
            </a:pPr>
            <a:endParaRPr lang="en-IN" dirty="0">
              <a:solidFill>
                <a:srgbClr val="0000FF"/>
              </a:solidFill>
              <a:latin typeface="Helvetica"/>
            </a:endParaRPr>
          </a:p>
          <a:p>
            <a:pPr marL="0" indent="0">
              <a:buNone/>
            </a:pPr>
            <a:endParaRPr lang="en-IN" dirty="0" smtClean="0">
              <a:solidFill>
                <a:srgbClr val="0000FF"/>
              </a:solidFill>
              <a:latin typeface="Helvetica"/>
            </a:endParaRPr>
          </a:p>
          <a:p>
            <a:pPr marL="0" indent="0">
              <a:buNone/>
            </a:pPr>
            <a:endParaRPr lang="en-IN" dirty="0">
              <a:solidFill>
                <a:srgbClr val="0000FF"/>
              </a:solidFill>
              <a:latin typeface="Helvetica"/>
            </a:endParaRPr>
          </a:p>
          <a:p>
            <a:pPr marL="0" indent="0">
              <a:buNone/>
            </a:pPr>
            <a:endParaRPr lang="en-IN" dirty="0" smtClean="0">
              <a:solidFill>
                <a:srgbClr val="0000FF"/>
              </a:solidFill>
              <a:latin typeface="Helvetica"/>
            </a:endParaRPr>
          </a:p>
          <a:p>
            <a:pPr marL="0" indent="0">
              <a:buNone/>
            </a:pPr>
            <a:endParaRPr lang="en-IN" dirty="0">
              <a:solidFill>
                <a:srgbClr val="0000FF"/>
              </a:solidFill>
              <a:latin typeface="Helvetica"/>
            </a:endParaRPr>
          </a:p>
          <a:p>
            <a:pPr marL="0" indent="0">
              <a:buNone/>
            </a:pPr>
            <a:endParaRPr lang="en-IN" dirty="0" smtClean="0">
              <a:solidFill>
                <a:srgbClr val="0000FF"/>
              </a:solidFill>
              <a:latin typeface="Helvetica"/>
            </a:endParaRPr>
          </a:p>
          <a:p>
            <a:pPr marL="0" indent="0">
              <a:buNone/>
            </a:pPr>
            <a:r>
              <a:rPr lang="en-IN" dirty="0" smtClean="0">
                <a:solidFill>
                  <a:srgbClr val="0000FF"/>
                </a:solidFill>
                <a:latin typeface="Helvetica"/>
              </a:rPr>
              <a:t>Question</a:t>
            </a:r>
            <a:r>
              <a:rPr lang="en-IN" dirty="0">
                <a:solidFill>
                  <a:srgbClr val="0000FF"/>
                </a:solidFill>
                <a:latin typeface="Helvetica"/>
              </a:rPr>
              <a:t>: Is Marcus alive now</a:t>
            </a:r>
            <a:r>
              <a:rPr lang="en-IN" dirty="0" smtClean="0">
                <a:solidFill>
                  <a:srgbClr val="0000FF"/>
                </a:solidFill>
                <a:latin typeface="Helvetica"/>
              </a:rPr>
              <a:t>?</a:t>
            </a:r>
          </a:p>
          <a:p>
            <a:pPr marL="0" indent="0">
              <a:buNone/>
            </a:pPr>
            <a:endParaRPr lang="en-IN" dirty="0">
              <a:solidFill>
                <a:srgbClr val="0000FF"/>
              </a:solidFill>
              <a:latin typeface="Helvetica"/>
            </a:endParaRPr>
          </a:p>
          <a:p>
            <a:pPr marL="0" indent="0">
              <a:buNone/>
            </a:pPr>
            <a:r>
              <a:rPr lang="en-IN" dirty="0" smtClean="0">
                <a:solidFill>
                  <a:srgbClr val="0000FF"/>
                </a:solidFill>
                <a:latin typeface="Helvetica"/>
              </a:rPr>
              <a:t> </a:t>
            </a:r>
            <a:endParaRPr lang="en-IN" dirty="0"/>
          </a:p>
        </p:txBody>
      </p:sp>
      <p:pic>
        <p:nvPicPr>
          <p:cNvPr id="4" name="Picture 3" descr="S:\StudentWorkers\ALI__AI_powerpoint\chapter parts - second\images-second\2_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7850" y="2066925"/>
            <a:ext cx="5448300" cy="27241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11560" y="162880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Example 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19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204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152127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 Predicate Logic</a:t>
            </a:r>
            <a:br>
              <a:rPr lang="en-IN" dirty="0" smtClean="0"/>
            </a:b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2132856"/>
            <a:ext cx="7920880" cy="3505944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Standard Logic Symbols</a:t>
            </a:r>
            <a:endParaRPr lang="en-IN" dirty="0" smtClean="0">
              <a:solidFill>
                <a:srgbClr val="C00000"/>
              </a:solidFill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C00000"/>
                </a:solidFill>
              </a:rPr>
              <a:t>Representing </a:t>
            </a:r>
            <a:r>
              <a:rPr lang="en-IN" dirty="0">
                <a:solidFill>
                  <a:srgbClr val="C00000"/>
                </a:solidFill>
              </a:rPr>
              <a:t>simple facts in Logic</a:t>
            </a: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C00000"/>
                </a:solidFill>
              </a:rPr>
              <a:t>Representing Instance and Isa </a:t>
            </a:r>
            <a:r>
              <a:rPr lang="en-IN" dirty="0" smtClean="0">
                <a:solidFill>
                  <a:srgbClr val="C00000"/>
                </a:solidFill>
              </a:rPr>
              <a:t>relationships </a:t>
            </a: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C00000"/>
                </a:solidFill>
              </a:rPr>
              <a:t>Computable </a:t>
            </a:r>
            <a:r>
              <a:rPr lang="en-IN" dirty="0">
                <a:solidFill>
                  <a:srgbClr val="C00000"/>
                </a:solidFill>
              </a:rPr>
              <a:t>functions and predicates</a:t>
            </a:r>
            <a:endParaRPr lang="en-IN" dirty="0" smtClean="0">
              <a:solidFill>
                <a:srgbClr val="C00000"/>
              </a:solidFill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C00000"/>
                </a:solidFill>
              </a:rPr>
              <a:t>Resolution</a:t>
            </a: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C00000"/>
                </a:solidFill>
              </a:rPr>
              <a:t>Natural </a:t>
            </a:r>
            <a:r>
              <a:rPr lang="en-IN" dirty="0">
                <a:solidFill>
                  <a:srgbClr val="C00000"/>
                </a:solidFill>
              </a:rPr>
              <a:t>deduction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9303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600" dirty="0">
                <a:solidFill>
                  <a:srgbClr val="FF3300"/>
                </a:solidFill>
                <a:latin typeface="Helvetica"/>
              </a:rPr>
              <a:t>Computable Functions and  predicates</a:t>
            </a:r>
            <a:endParaRPr lang="en-IN" dirty="0"/>
          </a:p>
        </p:txBody>
      </p:sp>
      <p:pic>
        <p:nvPicPr>
          <p:cNvPr id="4" name="Picture 2" descr="S:\StudentWorkers\ALI__AI_powerpoint\chapter parts - second\images-second\2_5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772817"/>
            <a:ext cx="7776864" cy="4608512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20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248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3300"/>
                </a:solidFill>
                <a:latin typeface="Helvetica"/>
              </a:rPr>
              <a:t>Resolution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IN" dirty="0">
                <a:solidFill>
                  <a:srgbClr val="006600"/>
                </a:solidFill>
                <a:latin typeface="Helvetica"/>
              </a:rPr>
              <a:t>Refutation proof </a:t>
            </a:r>
            <a:r>
              <a:rPr lang="en-IN" dirty="0" smtClean="0">
                <a:solidFill>
                  <a:srgbClr val="006600"/>
                </a:solidFill>
                <a:latin typeface="Helvetica"/>
              </a:rPr>
              <a:t>procedure.</a:t>
            </a:r>
          </a:p>
          <a:p>
            <a:pPr algn="just"/>
            <a:endParaRPr lang="en-IN" dirty="0" smtClean="0">
              <a:solidFill>
                <a:srgbClr val="006600"/>
              </a:solidFill>
              <a:latin typeface="Helvetica"/>
            </a:endParaRPr>
          </a:p>
          <a:p>
            <a:pPr algn="just"/>
            <a:r>
              <a:rPr lang="en-US" dirty="0" smtClean="0">
                <a:solidFill>
                  <a:srgbClr val="006600"/>
                </a:solidFill>
                <a:latin typeface="Helvetica"/>
              </a:rPr>
              <a:t>Reduces some of the complexity because it operates on statements that have been converted to a single canonical form. </a:t>
            </a:r>
          </a:p>
          <a:p>
            <a:pPr algn="just"/>
            <a:endParaRPr lang="en-US" dirty="0" smtClean="0">
              <a:solidFill>
                <a:srgbClr val="006600"/>
              </a:solidFill>
              <a:latin typeface="Helvetica"/>
            </a:endParaRPr>
          </a:p>
          <a:p>
            <a:pPr algn="just"/>
            <a:r>
              <a:rPr lang="en-US" dirty="0" smtClean="0">
                <a:solidFill>
                  <a:srgbClr val="006600"/>
                </a:solidFill>
                <a:latin typeface="Helvetica"/>
              </a:rPr>
              <a:t>To prove a statement , resolution attempts to show that the negation of statement produces a contradiction with the known statements.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21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572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>
                <a:solidFill>
                  <a:srgbClr val="FF3300"/>
                </a:solidFill>
                <a:latin typeface="Helvetica"/>
              </a:rPr>
              <a:t>Resolution in Propositional Logic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IN" dirty="0" smtClean="0">
                <a:solidFill>
                  <a:srgbClr val="0070C0"/>
                </a:solidFill>
              </a:rPr>
              <a:t>Suppose </a:t>
            </a:r>
            <a:r>
              <a:rPr lang="en-IN" dirty="0">
                <a:solidFill>
                  <a:srgbClr val="0070C0"/>
                </a:solidFill>
              </a:rPr>
              <a:t>a set of axioms(propositions) is given. Convert all propositions of this set to clause form. </a:t>
            </a:r>
            <a:r>
              <a:rPr lang="en-IN" dirty="0" smtClean="0">
                <a:solidFill>
                  <a:srgbClr val="0070C0"/>
                </a:solidFill>
              </a:rPr>
              <a:t>The resolution </a:t>
            </a:r>
            <a:r>
              <a:rPr lang="en-IN" dirty="0">
                <a:solidFill>
                  <a:srgbClr val="0070C0"/>
                </a:solidFill>
              </a:rPr>
              <a:t>algorithm is given as </a:t>
            </a:r>
            <a:r>
              <a:rPr lang="en-IN" dirty="0" smtClean="0">
                <a:solidFill>
                  <a:srgbClr val="0070C0"/>
                </a:solidFill>
              </a:rPr>
              <a:t>follows.</a:t>
            </a:r>
          </a:p>
          <a:p>
            <a:pPr marL="0" indent="0">
              <a:buNone/>
            </a:pPr>
            <a:endParaRPr lang="en-IN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IN" dirty="0" smtClean="0">
                <a:solidFill>
                  <a:srgbClr val="FF0000"/>
                </a:solidFill>
              </a:rPr>
              <a:t>      Algorithm </a:t>
            </a:r>
            <a:r>
              <a:rPr lang="en-IN" dirty="0">
                <a:solidFill>
                  <a:srgbClr val="FF0000"/>
                </a:solidFill>
              </a:rPr>
              <a:t>for propositional </a:t>
            </a:r>
            <a:r>
              <a:rPr lang="en-IN" dirty="0" smtClean="0">
                <a:solidFill>
                  <a:srgbClr val="FF0000"/>
                </a:solidFill>
              </a:rPr>
              <a:t>resolution</a:t>
            </a:r>
          </a:p>
          <a:p>
            <a:pPr marL="0" indent="0">
              <a:buNone/>
            </a:pPr>
            <a:endParaRPr lang="en-IN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IN" dirty="0" smtClean="0"/>
              <a:t>      </a:t>
            </a:r>
            <a:r>
              <a:rPr lang="en-IN" dirty="0" smtClean="0">
                <a:solidFill>
                  <a:srgbClr val="00B050"/>
                </a:solidFill>
              </a:rPr>
              <a:t>1.Convert </a:t>
            </a:r>
            <a:r>
              <a:rPr lang="en-IN" dirty="0">
                <a:solidFill>
                  <a:srgbClr val="00B050"/>
                </a:solidFill>
              </a:rPr>
              <a:t>all propositions to clause form.</a:t>
            </a:r>
          </a:p>
          <a:p>
            <a:pPr marL="0" indent="0">
              <a:buNone/>
            </a:pPr>
            <a:r>
              <a:rPr lang="en-IN" dirty="0" smtClean="0">
                <a:solidFill>
                  <a:srgbClr val="00B050"/>
                </a:solidFill>
              </a:rPr>
              <a:t>      2.Negate </a:t>
            </a:r>
            <a:r>
              <a:rPr lang="en-IN" dirty="0">
                <a:solidFill>
                  <a:srgbClr val="00B050"/>
                </a:solidFill>
              </a:rPr>
              <a:t>P and convert the result to clause form. Add it to the set of </a:t>
            </a:r>
            <a:endParaRPr lang="en-IN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IN" dirty="0">
                <a:solidFill>
                  <a:srgbClr val="00B050"/>
                </a:solidFill>
              </a:rPr>
              <a:t> </a:t>
            </a:r>
            <a:r>
              <a:rPr lang="en-IN" dirty="0" smtClean="0">
                <a:solidFill>
                  <a:srgbClr val="00B050"/>
                </a:solidFill>
              </a:rPr>
              <a:t>        clauses</a:t>
            </a:r>
            <a:r>
              <a:rPr lang="en-IN" dirty="0">
                <a:solidFill>
                  <a:srgbClr val="00B050"/>
                </a:solidFill>
              </a:rPr>
              <a:t>.</a:t>
            </a:r>
          </a:p>
          <a:p>
            <a:pPr marL="0" indent="0">
              <a:buNone/>
            </a:pPr>
            <a:r>
              <a:rPr lang="en-IN" dirty="0" smtClean="0">
                <a:solidFill>
                  <a:srgbClr val="00B050"/>
                </a:solidFill>
              </a:rPr>
              <a:t>      3.Repeat </a:t>
            </a:r>
            <a:r>
              <a:rPr lang="en-IN" dirty="0">
                <a:solidFill>
                  <a:srgbClr val="00B050"/>
                </a:solidFill>
              </a:rPr>
              <a:t>until either a contradiction is found or no progress is possible.</a:t>
            </a:r>
          </a:p>
          <a:p>
            <a:pPr marL="0" indent="0">
              <a:buNone/>
            </a:pPr>
            <a:r>
              <a:rPr lang="en-IN" dirty="0" smtClean="0">
                <a:solidFill>
                  <a:srgbClr val="00B050"/>
                </a:solidFill>
              </a:rPr>
              <a:t>         (</a:t>
            </a:r>
            <a:r>
              <a:rPr lang="en-IN" dirty="0">
                <a:solidFill>
                  <a:srgbClr val="00B050"/>
                </a:solidFill>
              </a:rPr>
              <a:t>a) Take any two clauses as parent clauses.</a:t>
            </a:r>
          </a:p>
          <a:p>
            <a:pPr marL="0" indent="0">
              <a:buNone/>
            </a:pPr>
            <a:r>
              <a:rPr lang="en-IN" dirty="0" smtClean="0">
                <a:solidFill>
                  <a:srgbClr val="00B050"/>
                </a:solidFill>
              </a:rPr>
              <a:t>         (</a:t>
            </a:r>
            <a:r>
              <a:rPr lang="en-IN" dirty="0">
                <a:solidFill>
                  <a:srgbClr val="00B050"/>
                </a:solidFill>
              </a:rPr>
              <a:t>b) Resolve these two clauses. The resulting clause is called </a:t>
            </a:r>
            <a:r>
              <a:rPr lang="en-IN" dirty="0" err="1">
                <a:solidFill>
                  <a:srgbClr val="00B050"/>
                </a:solidFill>
              </a:rPr>
              <a:t>resolvent</a:t>
            </a:r>
            <a:r>
              <a:rPr lang="en-IN" dirty="0">
                <a:solidFill>
                  <a:srgbClr val="00B050"/>
                </a:solidFill>
              </a:rPr>
              <a:t>.</a:t>
            </a:r>
          </a:p>
          <a:p>
            <a:pPr marL="0" indent="0">
              <a:buNone/>
            </a:pPr>
            <a:r>
              <a:rPr lang="en-IN" dirty="0" smtClean="0">
                <a:solidFill>
                  <a:srgbClr val="00B050"/>
                </a:solidFill>
              </a:rPr>
              <a:t>         (</a:t>
            </a:r>
            <a:r>
              <a:rPr lang="en-IN" dirty="0">
                <a:solidFill>
                  <a:srgbClr val="00B050"/>
                </a:solidFill>
              </a:rPr>
              <a:t>c ) if the </a:t>
            </a:r>
            <a:r>
              <a:rPr lang="en-IN" dirty="0" err="1">
                <a:solidFill>
                  <a:srgbClr val="00B050"/>
                </a:solidFill>
              </a:rPr>
              <a:t>resolvent</a:t>
            </a:r>
            <a:r>
              <a:rPr lang="en-IN" dirty="0">
                <a:solidFill>
                  <a:srgbClr val="00B050"/>
                </a:solidFill>
              </a:rPr>
              <a:t> is empty clause then a contradiction is found. If not, </a:t>
            </a:r>
            <a:endParaRPr lang="en-IN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IN" dirty="0">
                <a:solidFill>
                  <a:srgbClr val="00B050"/>
                </a:solidFill>
              </a:rPr>
              <a:t> </a:t>
            </a:r>
            <a:r>
              <a:rPr lang="en-IN" dirty="0" smtClean="0">
                <a:solidFill>
                  <a:srgbClr val="00B050"/>
                </a:solidFill>
              </a:rPr>
              <a:t>              then </a:t>
            </a:r>
            <a:r>
              <a:rPr lang="en-IN" dirty="0">
                <a:solidFill>
                  <a:srgbClr val="00B050"/>
                </a:solidFill>
              </a:rPr>
              <a:t>add </a:t>
            </a:r>
            <a:r>
              <a:rPr lang="en-IN" dirty="0" err="1" smtClean="0">
                <a:solidFill>
                  <a:srgbClr val="00B050"/>
                </a:solidFill>
              </a:rPr>
              <a:t>resolvent</a:t>
            </a:r>
            <a:r>
              <a:rPr lang="en-IN" dirty="0" smtClean="0">
                <a:solidFill>
                  <a:srgbClr val="00B050"/>
                </a:solidFill>
              </a:rPr>
              <a:t> to </a:t>
            </a:r>
            <a:r>
              <a:rPr lang="en-IN" dirty="0">
                <a:solidFill>
                  <a:srgbClr val="00B050"/>
                </a:solidFill>
              </a:rPr>
              <a:t>the set of clauses</a:t>
            </a:r>
            <a:r>
              <a:rPr lang="en-IN" dirty="0" smtClean="0"/>
              <a:t>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 smtClean="0"/>
              <a:t> </a:t>
            </a:r>
            <a:r>
              <a:rPr lang="en-IN" dirty="0">
                <a:solidFill>
                  <a:srgbClr val="FF0000"/>
                </a:solidFill>
              </a:rPr>
              <a:t>Suppose following propositions are given and we have to prove 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22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9227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000" dirty="0">
                <a:solidFill>
                  <a:srgbClr val="FF3300"/>
                </a:solidFill>
                <a:latin typeface="Helvetica"/>
              </a:rPr>
              <a:t>Resolution in Propositional Logic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</a:p>
          <a:p>
            <a:endParaRPr lang="en-US" dirty="0"/>
          </a:p>
          <a:p>
            <a:endParaRPr lang="en-IN" dirty="0"/>
          </a:p>
        </p:txBody>
      </p:sp>
      <p:pic>
        <p:nvPicPr>
          <p:cNvPr id="4" name="Picture 2" descr="S:\StudentWorkers\ALI__AI_powerpoint\chapter parts - second\images-second\2_1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667000"/>
            <a:ext cx="5629274" cy="2171291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23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974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IN" dirty="0" smtClean="0">
                <a:solidFill>
                  <a:srgbClr val="FF3300"/>
                </a:solidFill>
                <a:latin typeface="Helvetica"/>
              </a:rPr>
              <a:t>Resolution </a:t>
            </a:r>
            <a:r>
              <a:rPr lang="en-IN" dirty="0">
                <a:solidFill>
                  <a:srgbClr val="FF3300"/>
                </a:solidFill>
                <a:latin typeface="Helvetica"/>
              </a:rPr>
              <a:t>in Predicate Logic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268760"/>
            <a:ext cx="8877672" cy="5328592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Unification Algorithm </a:t>
            </a:r>
          </a:p>
          <a:p>
            <a:pPr marL="0" indent="0">
              <a:buNone/>
            </a:pPr>
            <a:r>
              <a:rPr lang="en-US" sz="2400" dirty="0" smtClean="0"/>
              <a:t>     To determine contradictions, a matching procedure that compares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two literals and discovers there a set of substitutions that makes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them identical.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>
                <a:solidFill>
                  <a:srgbClr val="FF0000"/>
                </a:solidFill>
              </a:rPr>
              <a:t>Covert to clause Form -Algorithm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To use formula in a proof requires a complex matching process.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The formula would be easier to work with if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1. It were flatter i.e., there was less embedding of components.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2. Quantifiers were separated from the rest of the so they did not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need to be considered.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Conjunctive normal form has both of these properties.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24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2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UNIFICATION  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78112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800" dirty="0" smtClean="0">
                <a:solidFill>
                  <a:prstClr val="black"/>
                </a:solidFill>
              </a:rPr>
              <a:t>Example</a:t>
            </a:r>
          </a:p>
          <a:p>
            <a:pPr marL="0" lvl="0" indent="0">
              <a:buNone/>
            </a:pPr>
            <a:r>
              <a:rPr lang="en-US" sz="2800" dirty="0" smtClean="0">
                <a:solidFill>
                  <a:prstClr val="black"/>
                </a:solidFill>
              </a:rPr>
              <a:t>The </a:t>
            </a:r>
            <a:r>
              <a:rPr lang="en-US" sz="2800" dirty="0">
                <a:solidFill>
                  <a:prstClr val="black"/>
                </a:solidFill>
              </a:rPr>
              <a:t>literals</a:t>
            </a:r>
          </a:p>
          <a:p>
            <a:pPr marL="0" lvl="0" indent="0">
              <a:buNone/>
            </a:pPr>
            <a:r>
              <a:rPr lang="en-US" sz="2800" i="1" dirty="0">
                <a:solidFill>
                  <a:prstClr val="black"/>
                </a:solidFill>
              </a:rPr>
              <a:t>	hate(x, y)</a:t>
            </a:r>
          </a:p>
          <a:p>
            <a:pPr marL="0" lvl="0" indent="0">
              <a:buNone/>
            </a:pPr>
            <a:r>
              <a:rPr lang="en-US" sz="2800" i="1" dirty="0">
                <a:solidFill>
                  <a:prstClr val="black"/>
                </a:solidFill>
              </a:rPr>
              <a:t>	hate(Marcus, z)</a:t>
            </a:r>
          </a:p>
          <a:p>
            <a:pPr marL="0" lvl="0" indent="0">
              <a:buNone/>
            </a:pPr>
            <a:r>
              <a:rPr lang="en-US" sz="2800" dirty="0">
                <a:solidFill>
                  <a:prstClr val="black"/>
                </a:solidFill>
              </a:rPr>
              <a:t>could be unified with any of the following substitutions:</a:t>
            </a:r>
          </a:p>
          <a:p>
            <a:pPr marL="0" lvl="0" indent="0">
              <a:buNone/>
            </a:pPr>
            <a:r>
              <a:rPr lang="en-US" sz="2800" i="1" dirty="0">
                <a:solidFill>
                  <a:prstClr val="black"/>
                </a:solidFill>
              </a:rPr>
              <a:t>	(Marcus/x, z/y)</a:t>
            </a:r>
          </a:p>
          <a:p>
            <a:pPr marL="0" lvl="0" indent="0">
              <a:buNone/>
            </a:pPr>
            <a:r>
              <a:rPr lang="en-US" sz="2800" i="1" dirty="0">
                <a:solidFill>
                  <a:prstClr val="black"/>
                </a:solidFill>
              </a:rPr>
              <a:t>	(Marcus/x, y/z)</a:t>
            </a:r>
          </a:p>
          <a:p>
            <a:pPr marL="0" lvl="0" indent="0">
              <a:buNone/>
            </a:pPr>
            <a:r>
              <a:rPr lang="en-US" sz="2800" i="1" dirty="0">
                <a:solidFill>
                  <a:prstClr val="black"/>
                </a:solidFill>
              </a:rPr>
              <a:t>	(Marcus/x, Caesar/y, Caesar/z)</a:t>
            </a:r>
          </a:p>
          <a:p>
            <a:pPr marL="0" lvl="0" indent="0">
              <a:buNone/>
            </a:pPr>
            <a:r>
              <a:rPr lang="en-US" sz="2800" i="1" dirty="0">
                <a:solidFill>
                  <a:prstClr val="black"/>
                </a:solidFill>
              </a:rPr>
              <a:t>	(Marcus/x, Polonius/y, Polonius/z</a:t>
            </a:r>
            <a:r>
              <a:rPr lang="en-US" i="1" dirty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25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339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UNIFICATION 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52736"/>
            <a:ext cx="8496944" cy="5400600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1600" dirty="0">
                <a:solidFill>
                  <a:prstClr val="black"/>
                </a:solidFill>
              </a:rPr>
              <a:t>The empty list, NIL, indicates that a match was found without any substitutions. The list consisting of the single value FAIL indicates that the unification procedure failed.</a:t>
            </a:r>
          </a:p>
          <a:p>
            <a:pPr marL="0" lvl="0" indent="0">
              <a:buNone/>
            </a:pPr>
            <a:endParaRPr lang="en-US" sz="1600" b="1" i="1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1600" b="1" i="1" dirty="0" smtClean="0">
                <a:solidFill>
                  <a:prstClr val="black"/>
                </a:solidFill>
              </a:rPr>
              <a:t>Algorithm</a:t>
            </a:r>
            <a:r>
              <a:rPr lang="en-US" sz="1600" b="1" i="1" dirty="0">
                <a:solidFill>
                  <a:prstClr val="black"/>
                </a:solidFill>
              </a:rPr>
              <a:t>: Unify(L1, L2)</a:t>
            </a:r>
          </a:p>
          <a:p>
            <a:pPr marL="0" lvl="0" indent="0">
              <a:buNone/>
            </a:pPr>
            <a:r>
              <a:rPr lang="en-US" sz="1600" dirty="0">
                <a:solidFill>
                  <a:prstClr val="black"/>
                </a:solidFill>
              </a:rPr>
              <a:t>I. If </a:t>
            </a:r>
            <a:r>
              <a:rPr lang="en-US" sz="1600" i="1" dirty="0">
                <a:solidFill>
                  <a:prstClr val="black"/>
                </a:solidFill>
              </a:rPr>
              <a:t>L1</a:t>
            </a:r>
            <a:r>
              <a:rPr lang="en-US" sz="1600" dirty="0">
                <a:solidFill>
                  <a:prstClr val="black"/>
                </a:solidFill>
              </a:rPr>
              <a:t> or </a:t>
            </a:r>
            <a:r>
              <a:rPr lang="en-US" sz="1600" i="1" dirty="0">
                <a:solidFill>
                  <a:prstClr val="black"/>
                </a:solidFill>
              </a:rPr>
              <a:t>L2</a:t>
            </a:r>
            <a:r>
              <a:rPr lang="en-US" sz="1600" dirty="0">
                <a:solidFill>
                  <a:prstClr val="black"/>
                </a:solidFill>
              </a:rPr>
              <a:t> are both variables or constants, then:</a:t>
            </a:r>
          </a:p>
          <a:p>
            <a:pPr marL="0" lvl="0" indent="0">
              <a:buNone/>
            </a:pPr>
            <a:r>
              <a:rPr lang="en-US" sz="1600" dirty="0">
                <a:solidFill>
                  <a:prstClr val="black"/>
                </a:solidFill>
              </a:rPr>
              <a:t>      (a) If </a:t>
            </a:r>
            <a:r>
              <a:rPr lang="en-US" sz="1600" i="1" dirty="0">
                <a:solidFill>
                  <a:prstClr val="black"/>
                </a:solidFill>
              </a:rPr>
              <a:t>L1 </a:t>
            </a:r>
            <a:r>
              <a:rPr lang="en-US" sz="1600" dirty="0">
                <a:solidFill>
                  <a:prstClr val="black"/>
                </a:solidFill>
              </a:rPr>
              <a:t>and</a:t>
            </a:r>
            <a:r>
              <a:rPr lang="en-US" sz="1600" i="1" dirty="0">
                <a:solidFill>
                  <a:prstClr val="black"/>
                </a:solidFill>
              </a:rPr>
              <a:t> L2 </a:t>
            </a:r>
            <a:r>
              <a:rPr lang="en-US" sz="1600" dirty="0">
                <a:solidFill>
                  <a:prstClr val="black"/>
                </a:solidFill>
              </a:rPr>
              <a:t>are identical, then return NIL.</a:t>
            </a:r>
          </a:p>
          <a:p>
            <a:pPr marL="0" lvl="0" indent="0">
              <a:buNone/>
            </a:pPr>
            <a:r>
              <a:rPr lang="en-US" sz="1600" dirty="0">
                <a:solidFill>
                  <a:prstClr val="black"/>
                </a:solidFill>
              </a:rPr>
              <a:t>      (b) Else if </a:t>
            </a:r>
            <a:r>
              <a:rPr lang="en-US" sz="1600" i="1" dirty="0">
                <a:solidFill>
                  <a:prstClr val="black"/>
                </a:solidFill>
              </a:rPr>
              <a:t>L1</a:t>
            </a:r>
            <a:r>
              <a:rPr lang="en-US" sz="1600" dirty="0">
                <a:solidFill>
                  <a:prstClr val="black"/>
                </a:solidFill>
              </a:rPr>
              <a:t> is a variable, then if</a:t>
            </a:r>
            <a:r>
              <a:rPr lang="en-US" sz="1600" i="1" dirty="0">
                <a:solidFill>
                  <a:prstClr val="black"/>
                </a:solidFill>
              </a:rPr>
              <a:t> L1 </a:t>
            </a:r>
            <a:r>
              <a:rPr lang="en-US" sz="1600" dirty="0">
                <a:solidFill>
                  <a:prstClr val="black"/>
                </a:solidFill>
              </a:rPr>
              <a:t>occurs in </a:t>
            </a:r>
            <a:r>
              <a:rPr lang="en-US" sz="1600" i="1" dirty="0">
                <a:solidFill>
                  <a:prstClr val="black"/>
                </a:solidFill>
              </a:rPr>
              <a:t>L2</a:t>
            </a:r>
            <a:r>
              <a:rPr lang="en-US" sz="1600" dirty="0">
                <a:solidFill>
                  <a:prstClr val="black"/>
                </a:solidFill>
              </a:rPr>
              <a:t> then return {FAIL}, else return </a:t>
            </a:r>
            <a:r>
              <a:rPr lang="en-US" sz="1600" i="1" dirty="0">
                <a:solidFill>
                  <a:prstClr val="black"/>
                </a:solidFill>
              </a:rPr>
              <a:t>(L2/L1).</a:t>
            </a:r>
          </a:p>
          <a:p>
            <a:pPr marL="0" lvl="0" indent="0">
              <a:buNone/>
            </a:pPr>
            <a:r>
              <a:rPr lang="en-US" sz="1600" dirty="0">
                <a:solidFill>
                  <a:prstClr val="black"/>
                </a:solidFill>
              </a:rPr>
              <a:t>      (c) Else if </a:t>
            </a:r>
            <a:r>
              <a:rPr lang="en-US" sz="1600" i="1" dirty="0">
                <a:solidFill>
                  <a:prstClr val="black"/>
                </a:solidFill>
              </a:rPr>
              <a:t>L2 </a:t>
            </a:r>
            <a:r>
              <a:rPr lang="en-US" sz="1600" dirty="0">
                <a:solidFill>
                  <a:prstClr val="black"/>
                </a:solidFill>
              </a:rPr>
              <a:t>is a variable, then if </a:t>
            </a:r>
            <a:r>
              <a:rPr lang="en-US" sz="1600" i="1" dirty="0">
                <a:solidFill>
                  <a:prstClr val="black"/>
                </a:solidFill>
              </a:rPr>
              <a:t>L2 </a:t>
            </a:r>
            <a:r>
              <a:rPr lang="en-US" sz="1600" dirty="0">
                <a:solidFill>
                  <a:prstClr val="black"/>
                </a:solidFill>
              </a:rPr>
              <a:t>occurs in </a:t>
            </a:r>
            <a:r>
              <a:rPr lang="en-US" sz="1600" i="1" dirty="0">
                <a:solidFill>
                  <a:prstClr val="black"/>
                </a:solidFill>
              </a:rPr>
              <a:t>L1 </a:t>
            </a:r>
            <a:r>
              <a:rPr lang="en-US" sz="1600" dirty="0">
                <a:solidFill>
                  <a:prstClr val="black"/>
                </a:solidFill>
              </a:rPr>
              <a:t>then return {FAIL}</a:t>
            </a:r>
            <a:r>
              <a:rPr lang="en-US" sz="1600" i="1" dirty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prstClr val="black"/>
                </a:solidFill>
              </a:rPr>
              <a:t>, else return</a:t>
            </a:r>
            <a:r>
              <a:rPr lang="en-US" sz="1600" i="1" dirty="0">
                <a:solidFill>
                  <a:prstClr val="black"/>
                </a:solidFill>
              </a:rPr>
              <a:t> (L1/L2).</a:t>
            </a:r>
          </a:p>
          <a:p>
            <a:pPr marL="0" lvl="0" indent="0">
              <a:buNone/>
            </a:pPr>
            <a:r>
              <a:rPr lang="en-US" sz="1600" dirty="0">
                <a:solidFill>
                  <a:prstClr val="black"/>
                </a:solidFill>
              </a:rPr>
              <a:t>      (d) Else return {FAIL}.</a:t>
            </a:r>
          </a:p>
          <a:p>
            <a:pPr marL="0" lvl="0" indent="0">
              <a:buNone/>
            </a:pPr>
            <a:r>
              <a:rPr lang="en-US" sz="1600" dirty="0">
                <a:solidFill>
                  <a:prstClr val="black"/>
                </a:solidFill>
              </a:rPr>
              <a:t>2. If the initial predicate symbols in </a:t>
            </a:r>
            <a:r>
              <a:rPr lang="en-US" sz="1600" i="1" dirty="0">
                <a:solidFill>
                  <a:prstClr val="black"/>
                </a:solidFill>
              </a:rPr>
              <a:t>L1</a:t>
            </a:r>
            <a:r>
              <a:rPr lang="en-US" sz="1600" dirty="0">
                <a:solidFill>
                  <a:prstClr val="black"/>
                </a:solidFill>
              </a:rPr>
              <a:t> and </a:t>
            </a:r>
            <a:r>
              <a:rPr lang="en-US" sz="1600" i="1" dirty="0">
                <a:solidFill>
                  <a:prstClr val="black"/>
                </a:solidFill>
              </a:rPr>
              <a:t>L2 </a:t>
            </a:r>
            <a:r>
              <a:rPr lang="en-US" sz="1600" dirty="0">
                <a:solidFill>
                  <a:prstClr val="black"/>
                </a:solidFill>
              </a:rPr>
              <a:t>are not identical, then return {FAIL}</a:t>
            </a:r>
            <a:r>
              <a:rPr lang="en-US" sz="1600" i="1" dirty="0">
                <a:solidFill>
                  <a:prstClr val="black"/>
                </a:solidFill>
              </a:rPr>
              <a:t>.</a:t>
            </a:r>
          </a:p>
          <a:p>
            <a:pPr marL="0" lvl="0" indent="0">
              <a:buNone/>
            </a:pPr>
            <a:r>
              <a:rPr lang="en-US" sz="1600" dirty="0">
                <a:solidFill>
                  <a:prstClr val="black"/>
                </a:solidFill>
              </a:rPr>
              <a:t>3. If</a:t>
            </a:r>
            <a:r>
              <a:rPr lang="en-US" sz="1600" i="1" dirty="0">
                <a:solidFill>
                  <a:prstClr val="black"/>
                </a:solidFill>
              </a:rPr>
              <a:t> LI </a:t>
            </a:r>
            <a:r>
              <a:rPr lang="en-US" sz="1600" dirty="0">
                <a:solidFill>
                  <a:prstClr val="black"/>
                </a:solidFill>
              </a:rPr>
              <a:t>and </a:t>
            </a:r>
            <a:r>
              <a:rPr lang="en-US" sz="1600" i="1" dirty="0">
                <a:solidFill>
                  <a:prstClr val="black"/>
                </a:solidFill>
              </a:rPr>
              <a:t>L2 </a:t>
            </a:r>
            <a:r>
              <a:rPr lang="en-US" sz="1600" dirty="0">
                <a:solidFill>
                  <a:prstClr val="black"/>
                </a:solidFill>
              </a:rPr>
              <a:t>have a different number of arguments, then return {FAIL}</a:t>
            </a:r>
            <a:r>
              <a:rPr lang="en-US" sz="1600" i="1" dirty="0">
                <a:solidFill>
                  <a:prstClr val="black"/>
                </a:solidFill>
              </a:rPr>
              <a:t>.</a:t>
            </a:r>
          </a:p>
          <a:p>
            <a:pPr marL="0" lvl="0" indent="0">
              <a:buNone/>
            </a:pPr>
            <a:r>
              <a:rPr lang="en-US" sz="1600" dirty="0">
                <a:solidFill>
                  <a:prstClr val="black"/>
                </a:solidFill>
              </a:rPr>
              <a:t>4. Set </a:t>
            </a:r>
            <a:r>
              <a:rPr lang="en-US" sz="1600" i="1" dirty="0">
                <a:solidFill>
                  <a:prstClr val="black"/>
                </a:solidFill>
              </a:rPr>
              <a:t>SUBST</a:t>
            </a:r>
            <a:r>
              <a:rPr lang="en-US" sz="1600" dirty="0">
                <a:solidFill>
                  <a:prstClr val="black"/>
                </a:solidFill>
              </a:rPr>
              <a:t> to NIL</a:t>
            </a:r>
            <a:r>
              <a:rPr lang="en-US" sz="1600" i="1" dirty="0">
                <a:solidFill>
                  <a:prstClr val="black"/>
                </a:solidFill>
              </a:rPr>
              <a:t>. </a:t>
            </a:r>
            <a:r>
              <a:rPr lang="en-US" sz="1600" dirty="0">
                <a:solidFill>
                  <a:prstClr val="black"/>
                </a:solidFill>
              </a:rPr>
              <a:t>(At the end of this procedure, </a:t>
            </a:r>
            <a:r>
              <a:rPr lang="en-US" sz="1600" i="1" dirty="0">
                <a:solidFill>
                  <a:prstClr val="black"/>
                </a:solidFill>
              </a:rPr>
              <a:t>SUBST </a:t>
            </a:r>
            <a:r>
              <a:rPr lang="en-US" sz="1600" dirty="0">
                <a:solidFill>
                  <a:prstClr val="black"/>
                </a:solidFill>
              </a:rPr>
              <a:t>will contain all the substitutions used to unify </a:t>
            </a:r>
            <a:r>
              <a:rPr lang="en-US" sz="1600" i="1" dirty="0">
                <a:solidFill>
                  <a:prstClr val="black"/>
                </a:solidFill>
              </a:rPr>
              <a:t>L1</a:t>
            </a:r>
            <a:r>
              <a:rPr lang="en-US" sz="1600" dirty="0">
                <a:solidFill>
                  <a:prstClr val="black"/>
                </a:solidFill>
              </a:rPr>
              <a:t> and </a:t>
            </a:r>
            <a:r>
              <a:rPr lang="en-US" sz="1600" i="1" dirty="0">
                <a:solidFill>
                  <a:prstClr val="black"/>
                </a:solidFill>
              </a:rPr>
              <a:t>L2.</a:t>
            </a:r>
            <a:r>
              <a:rPr lang="en-US" sz="1600" dirty="0">
                <a:solidFill>
                  <a:prstClr val="black"/>
                </a:solidFill>
              </a:rPr>
              <a:t>)</a:t>
            </a:r>
          </a:p>
          <a:p>
            <a:pPr marL="0" lvl="0" indent="0">
              <a:buNone/>
            </a:pPr>
            <a:r>
              <a:rPr lang="en-US" sz="1600" dirty="0">
                <a:solidFill>
                  <a:prstClr val="black"/>
                </a:solidFill>
              </a:rPr>
              <a:t>5. For </a:t>
            </a:r>
            <a:r>
              <a:rPr lang="en-US" sz="1600" i="1" dirty="0">
                <a:solidFill>
                  <a:prstClr val="black"/>
                </a:solidFill>
              </a:rPr>
              <a:t>i ← </a:t>
            </a:r>
            <a:r>
              <a:rPr lang="en-US" sz="1600" dirty="0">
                <a:solidFill>
                  <a:prstClr val="black"/>
                </a:solidFill>
              </a:rPr>
              <a:t>1 to number of arguments in </a:t>
            </a:r>
            <a:r>
              <a:rPr lang="en-US" sz="1600" i="1" dirty="0">
                <a:solidFill>
                  <a:prstClr val="black"/>
                </a:solidFill>
              </a:rPr>
              <a:t>L1 :</a:t>
            </a:r>
          </a:p>
          <a:p>
            <a:pPr marL="0" lvl="0" indent="0">
              <a:buNone/>
            </a:pPr>
            <a:r>
              <a:rPr lang="en-US" sz="1600" dirty="0">
                <a:solidFill>
                  <a:prstClr val="black"/>
                </a:solidFill>
              </a:rPr>
              <a:t>      (a) Call Unify with the </a:t>
            </a:r>
            <a:r>
              <a:rPr lang="en-US" sz="1600" i="1" dirty="0" err="1">
                <a:solidFill>
                  <a:prstClr val="black"/>
                </a:solidFill>
              </a:rPr>
              <a:t>i</a:t>
            </a:r>
            <a:r>
              <a:rPr lang="en-US" sz="1600" dirty="0" err="1">
                <a:solidFill>
                  <a:prstClr val="black"/>
                </a:solidFill>
              </a:rPr>
              <a:t>th</a:t>
            </a:r>
            <a:r>
              <a:rPr lang="en-US" sz="1600" dirty="0">
                <a:solidFill>
                  <a:prstClr val="black"/>
                </a:solidFill>
              </a:rPr>
              <a:t> argument of </a:t>
            </a:r>
            <a:r>
              <a:rPr lang="en-US" sz="1600" i="1" dirty="0">
                <a:solidFill>
                  <a:prstClr val="black"/>
                </a:solidFill>
              </a:rPr>
              <a:t>L1 and the </a:t>
            </a:r>
            <a:r>
              <a:rPr lang="en-US" sz="1600" i="1" dirty="0" err="1">
                <a:solidFill>
                  <a:prstClr val="black"/>
                </a:solidFill>
              </a:rPr>
              <a:t>i</a:t>
            </a:r>
            <a:r>
              <a:rPr lang="en-US" sz="1600" dirty="0" err="1">
                <a:solidFill>
                  <a:prstClr val="black"/>
                </a:solidFill>
              </a:rPr>
              <a:t>th</a:t>
            </a:r>
            <a:r>
              <a:rPr lang="en-US" sz="1600" dirty="0">
                <a:solidFill>
                  <a:prstClr val="black"/>
                </a:solidFill>
              </a:rPr>
              <a:t> argument of </a:t>
            </a:r>
            <a:r>
              <a:rPr lang="en-US" sz="1600" i="1" dirty="0">
                <a:solidFill>
                  <a:prstClr val="black"/>
                </a:solidFill>
              </a:rPr>
              <a:t>L2, </a:t>
            </a:r>
            <a:r>
              <a:rPr lang="en-US" sz="1600" dirty="0">
                <a:solidFill>
                  <a:prstClr val="black"/>
                </a:solidFill>
              </a:rPr>
              <a:t>putting result in </a:t>
            </a:r>
            <a:r>
              <a:rPr lang="en-US" sz="1600" i="1" dirty="0">
                <a:solidFill>
                  <a:prstClr val="black"/>
                </a:solidFill>
              </a:rPr>
              <a:t>S.</a:t>
            </a:r>
          </a:p>
          <a:p>
            <a:pPr marL="0" lvl="0" indent="0">
              <a:buNone/>
            </a:pPr>
            <a:r>
              <a:rPr lang="en-US" sz="1600" dirty="0">
                <a:solidFill>
                  <a:prstClr val="black"/>
                </a:solidFill>
              </a:rPr>
              <a:t>      (b) If S contains FAIL then return {FAIL}.</a:t>
            </a:r>
          </a:p>
          <a:p>
            <a:pPr marL="0" lvl="0" indent="0">
              <a:buNone/>
            </a:pPr>
            <a:r>
              <a:rPr lang="en-US" sz="1600" dirty="0">
                <a:solidFill>
                  <a:prstClr val="black"/>
                </a:solidFill>
              </a:rPr>
              <a:t>      (c) If S is not equal to NIL then:</a:t>
            </a:r>
          </a:p>
          <a:p>
            <a:pPr marL="0" lvl="0" indent="0">
              <a:buNone/>
            </a:pPr>
            <a:r>
              <a:rPr lang="en-US" sz="1600" dirty="0">
                <a:solidFill>
                  <a:prstClr val="black"/>
                </a:solidFill>
              </a:rPr>
              <a:t>            (i) Apply S to the remainder of both </a:t>
            </a:r>
            <a:r>
              <a:rPr lang="en-US" sz="1600" i="1" dirty="0">
                <a:solidFill>
                  <a:prstClr val="black"/>
                </a:solidFill>
              </a:rPr>
              <a:t>L1</a:t>
            </a:r>
            <a:r>
              <a:rPr lang="en-US" sz="1600" dirty="0">
                <a:solidFill>
                  <a:prstClr val="black"/>
                </a:solidFill>
              </a:rPr>
              <a:t> and </a:t>
            </a:r>
            <a:r>
              <a:rPr lang="en-US" sz="1600" i="1" dirty="0">
                <a:solidFill>
                  <a:prstClr val="black"/>
                </a:solidFill>
              </a:rPr>
              <a:t>L2.</a:t>
            </a:r>
          </a:p>
          <a:p>
            <a:pPr marL="0" lvl="0" indent="0">
              <a:buNone/>
            </a:pPr>
            <a:r>
              <a:rPr lang="en-US" sz="1600" dirty="0">
                <a:solidFill>
                  <a:prstClr val="black"/>
                </a:solidFill>
              </a:rPr>
              <a:t>            (ii) </a:t>
            </a:r>
            <a:r>
              <a:rPr lang="en-US" sz="1600" i="1" dirty="0">
                <a:solidFill>
                  <a:prstClr val="black"/>
                </a:solidFill>
              </a:rPr>
              <a:t>SUBST: = </a:t>
            </a:r>
            <a:r>
              <a:rPr lang="en-US" sz="1600" dirty="0">
                <a:solidFill>
                  <a:prstClr val="black"/>
                </a:solidFill>
              </a:rPr>
              <a:t>APPEND(S</a:t>
            </a:r>
            <a:r>
              <a:rPr lang="en-US" sz="1600" i="1" dirty="0">
                <a:solidFill>
                  <a:prstClr val="black"/>
                </a:solidFill>
              </a:rPr>
              <a:t>, SUBST</a:t>
            </a:r>
            <a:r>
              <a:rPr lang="en-US" sz="1600" dirty="0">
                <a:solidFill>
                  <a:prstClr val="black"/>
                </a:solidFill>
              </a:rPr>
              <a:t>).</a:t>
            </a:r>
          </a:p>
          <a:p>
            <a:pPr marL="0" lvl="0" indent="0">
              <a:buNone/>
            </a:pPr>
            <a:r>
              <a:rPr lang="en-US" sz="1600" dirty="0">
                <a:solidFill>
                  <a:prstClr val="black"/>
                </a:solidFill>
              </a:rPr>
              <a:t>6. Return </a:t>
            </a:r>
            <a:r>
              <a:rPr lang="en-US" sz="1600" i="1" dirty="0">
                <a:solidFill>
                  <a:prstClr val="black"/>
                </a:solidFill>
              </a:rPr>
              <a:t>SUBST.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26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119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 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IN" dirty="0">
              <a:solidFill>
                <a:prstClr val="black"/>
              </a:solidFill>
            </a:endParaRPr>
          </a:p>
          <a:p>
            <a:endParaRPr lang="en-IN" dirty="0"/>
          </a:p>
          <a:p>
            <a:pPr marL="0" indent="0">
              <a:buNone/>
            </a:pPr>
            <a:r>
              <a:rPr lang="en-IN" sz="4400" dirty="0" smtClean="0">
                <a:solidFill>
                  <a:srgbClr val="FF0000"/>
                </a:solidFill>
                <a:ea typeface="+mj-ea"/>
                <a:cs typeface="+mj-cs"/>
              </a:rPr>
              <a:t>         Conversion </a:t>
            </a:r>
            <a:r>
              <a:rPr lang="en-IN" sz="4400" dirty="0">
                <a:solidFill>
                  <a:srgbClr val="FF0000"/>
                </a:solidFill>
                <a:ea typeface="+mj-ea"/>
                <a:cs typeface="+mj-cs"/>
              </a:rPr>
              <a:t>to clause form</a:t>
            </a:r>
            <a:endParaRPr lang="en-I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488" y="2713038"/>
            <a:ext cx="579437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27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450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50963" y="228600"/>
            <a:ext cx="7793037" cy="838200"/>
          </a:xfrm>
        </p:spPr>
        <p:txBody>
          <a:bodyPr/>
          <a:lstStyle/>
          <a:p>
            <a:pPr eaLnBrk="1" hangingPunct="1"/>
            <a:r>
              <a:rPr lang="en-US" dirty="0" smtClean="0"/>
              <a:t> Example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69913" y="1371600"/>
            <a:ext cx="8574087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All Romans who know Marcus either hate Caesar or think that anyone who hates anyone is crazy</a:t>
            </a:r>
            <a:br>
              <a:rPr lang="en-US" dirty="0" smtClean="0"/>
            </a:br>
            <a:endParaRPr lang="en-US" dirty="0" smtClean="0"/>
          </a:p>
          <a:p>
            <a:pPr eaLnBrk="1" hangingPunct="1"/>
            <a:r>
              <a:rPr lang="en-US" dirty="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x, [ Roman(x)  know(x, Marcus) ] </a:t>
            </a:r>
            <a:br>
              <a:rPr lang="en-US" dirty="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r>
              <a:rPr lang="en-US" dirty="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[ hate(x, Caesar) </a:t>
            </a:r>
            <a:br>
              <a:rPr lang="en-US" dirty="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r>
              <a:rPr lang="en-US" dirty="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  (y, z, hate(y, z)  </a:t>
            </a:r>
            <a:r>
              <a:rPr lang="en-US" dirty="0" err="1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thinkCrazy</a:t>
            </a:r>
            <a:r>
              <a:rPr lang="en-US" dirty="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(x, y))]</a:t>
            </a:r>
            <a:endParaRPr lang="en-US" dirty="0" smtClean="0">
              <a:solidFill>
                <a:schemeClr val="accent2"/>
              </a:solidFill>
              <a:latin typeface="Trebuchet MS" pitchFamily="34" charset="0"/>
            </a:endParaRPr>
          </a:p>
          <a:p>
            <a:pPr eaLnBrk="1" hangingPunct="1"/>
            <a:endParaRPr lang="en-US" dirty="0" smtClean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28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6653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build="p" bldLvl="5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50963" y="228600"/>
            <a:ext cx="7793037" cy="838200"/>
          </a:xfrm>
        </p:spPr>
        <p:txBody>
          <a:bodyPr/>
          <a:lstStyle/>
          <a:p>
            <a:pPr eaLnBrk="1" hangingPunct="1"/>
            <a:r>
              <a:rPr lang="en-US" smtClean="0"/>
              <a:t>Step 1: Eliminate implications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69913" y="1371600"/>
            <a:ext cx="8574087" cy="5029200"/>
          </a:xfrm>
        </p:spPr>
        <p:txBody>
          <a:bodyPr/>
          <a:lstStyle/>
          <a:p>
            <a:pPr eaLnBrk="1" hangingPunct="1"/>
            <a:r>
              <a:rPr lang="en-US" smtClean="0"/>
              <a:t>Use the fact that  </a:t>
            </a:r>
            <a:r>
              <a:rPr lang="en-US" sz="2400" smtClean="0">
                <a:solidFill>
                  <a:schemeClr val="accent2"/>
                </a:solidFill>
                <a:latin typeface="Trebuchet MS" pitchFamily="34" charset="0"/>
              </a:rPr>
              <a:t>x </a:t>
            </a:r>
            <a: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 y  </a:t>
            </a:r>
            <a:r>
              <a:rPr lang="en-US" smtClean="0">
                <a:sym typeface="Symbol" pitchFamily="18" charset="2"/>
              </a:rPr>
              <a:t>is equivalent to</a:t>
            </a:r>
            <a: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 x   y</a:t>
            </a:r>
            <a:b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endParaRPr lang="en-US" sz="2400" smtClean="0">
              <a:solidFill>
                <a:schemeClr val="accent2"/>
              </a:solidFill>
              <a:latin typeface="Trebuchet MS" pitchFamily="34" charset="0"/>
              <a:sym typeface="Symbol" pitchFamily="18" charset="2"/>
            </a:endParaRPr>
          </a:p>
          <a:p>
            <a:pPr eaLnBrk="1" hangingPunct="1"/>
            <a:r>
              <a:rPr lang="en-US" smtClean="0"/>
              <a:t> </a:t>
            </a:r>
            <a:r>
              <a:rPr 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x, [ Roman(x)  know(x, Marcus) ] </a:t>
            </a:r>
            <a:br>
              <a:rPr 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r>
              <a:rPr 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 [ hate(x, Caesar) </a:t>
            </a:r>
            <a:br>
              <a:rPr 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r>
              <a:rPr 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    (y, z, hate(y, z)  thinkCrazy(x, y))]</a:t>
            </a:r>
            <a:br>
              <a:rPr 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endParaRPr lang="en-US" smtClean="0"/>
          </a:p>
          <a:p>
            <a:pPr eaLnBrk="1" hangingPunct="1"/>
            <a:r>
              <a:rPr lang="en-US" smtClean="0"/>
              <a:t> </a:t>
            </a:r>
            <a:r>
              <a:rPr 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x, [ Roman(x)  know(x, Marcus) ] </a:t>
            </a:r>
            <a:br>
              <a:rPr 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r>
              <a:rPr 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 [hate(x, Caesar)  </a:t>
            </a:r>
            <a:br>
              <a:rPr 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r>
              <a:rPr 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     (y, (z, hate(y, z)  thinkCrazy(x, y))]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29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103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build="p" bldLvl="5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Standard Logic Symbols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25000" lnSpcReduction="20000"/>
          </a:bodyPr>
          <a:lstStyle/>
          <a:p>
            <a:endParaRPr lang="en-IN" b="0" i="0" u="none" strike="noStrike" baseline="0" dirty="0" smtClean="0">
              <a:solidFill>
                <a:srgbClr val="00009A"/>
              </a:solidFill>
              <a:latin typeface="Helvetica"/>
            </a:endParaRPr>
          </a:p>
          <a:p>
            <a:pPr marL="0" indent="0">
              <a:buNone/>
            </a:pPr>
            <a:endParaRPr lang="en-IN" dirty="0">
              <a:solidFill>
                <a:srgbClr val="00009A"/>
              </a:solidFill>
              <a:latin typeface="Helvetica"/>
            </a:endParaRPr>
          </a:p>
          <a:p>
            <a:pPr>
              <a:lnSpc>
                <a:spcPct val="220000"/>
              </a:lnSpc>
            </a:pPr>
            <a:r>
              <a:rPr lang="en-IN" sz="8000" b="0" i="0" u="none" strike="noStrike" baseline="0" dirty="0" smtClean="0">
                <a:solidFill>
                  <a:srgbClr val="00009A"/>
                </a:solidFill>
                <a:latin typeface="Helvetica"/>
              </a:rPr>
              <a:t>              v        </a:t>
            </a:r>
            <a:r>
              <a:rPr lang="en-IN" sz="8000" b="0" i="0" u="none" strike="noStrike" baseline="0" dirty="0" smtClean="0">
                <a:solidFill>
                  <a:srgbClr val="00009A"/>
                </a:solidFill>
                <a:latin typeface="Courier New" pitchFamily="49" charset="0"/>
                <a:cs typeface="Courier New" pitchFamily="49" charset="0"/>
              </a:rPr>
              <a:t>Or</a:t>
            </a:r>
          </a:p>
          <a:p>
            <a:pPr>
              <a:lnSpc>
                <a:spcPct val="220000"/>
              </a:lnSpc>
            </a:pPr>
            <a:r>
              <a:rPr lang="en-IN" sz="8000" dirty="0">
                <a:solidFill>
                  <a:srgbClr val="00009A"/>
                </a:solidFill>
                <a:latin typeface="Helvetica"/>
              </a:rPr>
              <a:t> </a:t>
            </a:r>
            <a:r>
              <a:rPr lang="en-IN" sz="8000" dirty="0" smtClean="0">
                <a:solidFill>
                  <a:srgbClr val="00009A"/>
                </a:solidFill>
                <a:latin typeface="Helvetica"/>
              </a:rPr>
              <a:t>            </a:t>
            </a:r>
            <a:r>
              <a:rPr lang="en-IN" sz="8000" b="0" i="0" u="none" strike="noStrike" baseline="0" dirty="0" smtClean="0">
                <a:solidFill>
                  <a:srgbClr val="0000FF"/>
                </a:solidFill>
                <a:latin typeface="Symbol"/>
              </a:rPr>
              <a:t>®      </a:t>
            </a:r>
            <a:r>
              <a:rPr lang="en-IN" sz="8000" b="0" i="0" u="none" strike="noStrike" dirty="0" smtClean="0">
                <a:solidFill>
                  <a:srgbClr val="0000FF"/>
                </a:solidFill>
                <a:latin typeface="Symbol"/>
              </a:rPr>
              <a:t>  </a:t>
            </a:r>
            <a:r>
              <a:rPr lang="en-IN" sz="8000" b="0" i="0" u="none" strike="noStrike" dirty="0" smtClean="0">
                <a:solidFill>
                  <a:srgbClr val="0000FF"/>
                </a:solidFill>
                <a:latin typeface="Rod" pitchFamily="49" charset="-79"/>
                <a:ea typeface="Arial Unicode MS" pitchFamily="34" charset="-128"/>
                <a:cs typeface="Rod" pitchFamily="49" charset="-79"/>
              </a:rPr>
              <a:t>Material Implication  </a:t>
            </a:r>
            <a:r>
              <a:rPr lang="en-IN" sz="8000" b="0" i="0" u="none" strike="noStrike" baseline="0" dirty="0" smtClean="0">
                <a:solidFill>
                  <a:srgbClr val="00009A"/>
                </a:solidFill>
                <a:latin typeface="Rod" pitchFamily="49" charset="-79"/>
                <a:cs typeface="Rod" pitchFamily="49" charset="-79"/>
              </a:rPr>
              <a:t> </a:t>
            </a:r>
            <a:endParaRPr lang="en-IN" sz="8000" b="0" i="0" u="none" strike="noStrike" dirty="0" smtClean="0">
              <a:solidFill>
                <a:srgbClr val="0000FF"/>
              </a:solidFill>
              <a:latin typeface="Rod" pitchFamily="49" charset="-79"/>
              <a:ea typeface="Arial Unicode MS" pitchFamily="34" charset="-128"/>
              <a:cs typeface="Rod" pitchFamily="49" charset="-79"/>
            </a:endParaRPr>
          </a:p>
          <a:p>
            <a:pPr>
              <a:lnSpc>
                <a:spcPct val="220000"/>
              </a:lnSpc>
            </a:pPr>
            <a:r>
              <a:rPr lang="en-US" sz="8000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8000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</a:t>
            </a:r>
            <a:r>
              <a:rPr lang="en-IN" sz="8000" b="0" i="0" u="none" strike="noStrike" baseline="0" dirty="0" smtClean="0">
                <a:solidFill>
                  <a:srgbClr val="00009A"/>
                </a:solidFill>
                <a:latin typeface="Symbol"/>
              </a:rPr>
              <a:t>Ù</a:t>
            </a:r>
            <a:r>
              <a:rPr lang="en-US" sz="8000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</a:t>
            </a:r>
            <a:r>
              <a:rPr lang="en-US" sz="8000" dirty="0" smtClean="0">
                <a:solidFill>
                  <a:srgbClr val="0000FF"/>
                </a:solidFill>
                <a:latin typeface="Rod" pitchFamily="49" charset="-79"/>
                <a:ea typeface="Arial Unicode MS" pitchFamily="34" charset="-128"/>
                <a:cs typeface="Rod" pitchFamily="49" charset="-79"/>
              </a:rPr>
              <a:t>And</a:t>
            </a:r>
          </a:p>
          <a:p>
            <a:pPr>
              <a:lnSpc>
                <a:spcPct val="220000"/>
              </a:lnSpc>
            </a:pPr>
            <a:r>
              <a:rPr lang="en-US" sz="8000" b="0" i="0" u="none" strike="noStrike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8000" b="0" i="0" u="none" strike="noStrike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</a:t>
            </a:r>
            <a:r>
              <a:rPr lang="en-IN" sz="8000" b="0" i="0" u="none" strike="noStrike" baseline="0" dirty="0" smtClean="0">
                <a:solidFill>
                  <a:srgbClr val="0000FF"/>
                </a:solidFill>
                <a:latin typeface="Symbol"/>
              </a:rPr>
              <a:t>$        </a:t>
            </a:r>
            <a:r>
              <a:rPr lang="en-IN" sz="8000" b="0" i="0" u="none" strike="noStrike" dirty="0" smtClean="0">
                <a:solidFill>
                  <a:srgbClr val="0000FF"/>
                </a:solidFill>
                <a:latin typeface="Rod" pitchFamily="49" charset="-79"/>
                <a:cs typeface="Rod" pitchFamily="49" charset="-79"/>
              </a:rPr>
              <a:t>There Exists</a:t>
            </a:r>
          </a:p>
          <a:p>
            <a:pPr>
              <a:lnSpc>
                <a:spcPct val="220000"/>
              </a:lnSpc>
            </a:pPr>
            <a:r>
              <a:rPr lang="en-US" sz="8000" dirty="0">
                <a:solidFill>
                  <a:srgbClr val="0000FF"/>
                </a:solidFill>
                <a:latin typeface="Rod" pitchFamily="49" charset="-79"/>
                <a:ea typeface="Arial Unicode MS" pitchFamily="34" charset="-128"/>
                <a:cs typeface="Rod" pitchFamily="49" charset="-79"/>
              </a:rPr>
              <a:t> </a:t>
            </a:r>
            <a:r>
              <a:rPr lang="en-US" sz="8000" dirty="0" smtClean="0">
                <a:solidFill>
                  <a:srgbClr val="0000FF"/>
                </a:solidFill>
                <a:latin typeface="Rod" pitchFamily="49" charset="-79"/>
                <a:ea typeface="Arial Unicode MS" pitchFamily="34" charset="-128"/>
                <a:cs typeface="Rod" pitchFamily="49" charset="-79"/>
              </a:rPr>
              <a:t>     </a:t>
            </a:r>
            <a:r>
              <a:rPr lang="en-IN" sz="8000" b="0" i="0" u="none" strike="noStrike" baseline="0" dirty="0" smtClean="0">
                <a:solidFill>
                  <a:srgbClr val="0000FF"/>
                </a:solidFill>
                <a:latin typeface="Symbol"/>
              </a:rPr>
              <a:t>"</a:t>
            </a:r>
            <a:r>
              <a:rPr lang="en-US" sz="8000" dirty="0" smtClean="0">
                <a:solidFill>
                  <a:srgbClr val="0000FF"/>
                </a:solidFill>
                <a:latin typeface="Rod" pitchFamily="49" charset="-79"/>
                <a:ea typeface="Arial Unicode MS" pitchFamily="34" charset="-128"/>
                <a:cs typeface="Rod" pitchFamily="49" charset="-79"/>
              </a:rPr>
              <a:t>    For All</a:t>
            </a:r>
          </a:p>
          <a:p>
            <a:pPr>
              <a:lnSpc>
                <a:spcPct val="220000"/>
              </a:lnSpc>
            </a:pPr>
            <a:r>
              <a:rPr lang="en-US" sz="8000" b="0" i="0" u="none" strike="noStrike" dirty="0">
                <a:solidFill>
                  <a:srgbClr val="0000FF"/>
                </a:solidFill>
                <a:latin typeface="Rod" pitchFamily="49" charset="-79"/>
                <a:ea typeface="Arial Unicode MS" pitchFamily="34" charset="-128"/>
                <a:cs typeface="Rod" pitchFamily="49" charset="-79"/>
              </a:rPr>
              <a:t> </a:t>
            </a:r>
            <a:r>
              <a:rPr lang="en-US" sz="8000" b="0" i="0" u="none" strike="noStrike" dirty="0" smtClean="0">
                <a:solidFill>
                  <a:srgbClr val="0000FF"/>
                </a:solidFill>
                <a:latin typeface="Rod" pitchFamily="49" charset="-79"/>
                <a:ea typeface="Arial Unicode MS" pitchFamily="34" charset="-128"/>
                <a:cs typeface="Rod" pitchFamily="49" charset="-79"/>
              </a:rPr>
              <a:t>     </a:t>
            </a:r>
            <a:r>
              <a:rPr lang="en-IN" sz="8000" b="0" i="0" u="none" strike="noStrike" baseline="0" dirty="0" smtClean="0">
                <a:solidFill>
                  <a:srgbClr val="00009A"/>
                </a:solidFill>
                <a:latin typeface="Helvetica"/>
              </a:rPr>
              <a:t>¬</a:t>
            </a:r>
            <a:r>
              <a:rPr lang="en-US" sz="8000" b="0" i="0" u="none" strike="noStrike" dirty="0" smtClean="0">
                <a:solidFill>
                  <a:srgbClr val="0000FF"/>
                </a:solidFill>
                <a:latin typeface="Rod" pitchFamily="49" charset="-79"/>
                <a:ea typeface="Arial Unicode MS" pitchFamily="34" charset="-128"/>
                <a:cs typeface="Rod" pitchFamily="49" charset="-79"/>
              </a:rPr>
              <a:t>    Not     </a:t>
            </a:r>
          </a:p>
          <a:p>
            <a:endParaRPr lang="en-US" dirty="0">
              <a:solidFill>
                <a:srgbClr val="0000FF"/>
              </a:solidFill>
              <a:latin typeface="Rod" pitchFamily="49" charset="-79"/>
              <a:ea typeface="Arial Unicode MS" pitchFamily="34" charset="-128"/>
              <a:cs typeface="Rod" pitchFamily="49" charset="-79"/>
            </a:endParaRPr>
          </a:p>
          <a:p>
            <a:pPr marL="0" indent="0">
              <a:buNone/>
            </a:pPr>
            <a:endParaRPr lang="en-IN" b="0" i="0" u="none" strike="noStrike" dirty="0" smtClean="0">
              <a:solidFill>
                <a:srgbClr val="0000FF"/>
              </a:solidFill>
              <a:latin typeface="Rod" pitchFamily="49" charset="-79"/>
              <a:ea typeface="Arial Unicode MS" pitchFamily="34" charset="-128"/>
              <a:cs typeface="Rod" pitchFamily="49" charset="-79"/>
            </a:endParaRPr>
          </a:p>
          <a:p>
            <a:pPr marL="0" indent="0">
              <a:buNone/>
            </a:pPr>
            <a:r>
              <a:rPr lang="en-IN" b="0" i="0" u="none" strike="noStrike" baseline="0" dirty="0" smtClean="0">
                <a:solidFill>
                  <a:srgbClr val="0000FF"/>
                </a:solidFill>
                <a:latin typeface="Symbol"/>
              </a:rPr>
              <a:t>   </a:t>
            </a:r>
            <a:endParaRPr lang="en-IN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133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50963" y="228600"/>
            <a:ext cx="7793037" cy="838200"/>
          </a:xfrm>
        </p:spPr>
        <p:txBody>
          <a:bodyPr/>
          <a:lstStyle/>
          <a:p>
            <a:pPr eaLnBrk="1" hangingPunct="1"/>
            <a:r>
              <a:rPr lang="en-US" smtClean="0"/>
              <a:t>Step 2: Reduce the scope of </a:t>
            </a:r>
            <a:r>
              <a:rPr lang="en-US" smtClean="0">
                <a:sym typeface="Symbol" pitchFamily="18" charset="2"/>
              </a:rPr>
              <a:t>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69913" y="1371600"/>
            <a:ext cx="8574087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Reduce the scope of negation to a single term, using: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(p)  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(a  b)  (a  b)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(a  b)  (a  b)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x, p(x)      x, p(x)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x, p(x)      x, p(x)</a:t>
            </a:r>
            <a:br>
              <a:rPr lang="en-US" sz="20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r>
              <a:rPr lang="en-US" sz="20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 </a:t>
            </a: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x, [ Roman(x)  know(x, Marcus) ] </a:t>
            </a:r>
            <a:b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[hate(x, Caesar)  </a:t>
            </a:r>
            <a:b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   (y, (z, hate(y, z)  thinkCrazy(x, y))]</a:t>
            </a:r>
            <a:b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endParaRPr lang="en-US" sz="2400" smtClean="0">
              <a:solidFill>
                <a:schemeClr val="accent2"/>
              </a:solidFill>
              <a:latin typeface="Trebuchet MS" pitchFamily="34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x, [ Roman(x)  know(x, Marcus) ] </a:t>
            </a:r>
            <a:b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[hate(x, Caesar)  </a:t>
            </a:r>
            <a:b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   (y, z, hate(y, z)  thinkCrazy(x, y))]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30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4449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9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9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9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09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09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build="p" bldLvl="5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350963" y="228600"/>
            <a:ext cx="7793037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Step 3: Standardize variables apart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569913" y="1371600"/>
            <a:ext cx="8574087" cy="5029200"/>
          </a:xfrm>
        </p:spPr>
        <p:txBody>
          <a:bodyPr/>
          <a:lstStyle/>
          <a:p>
            <a:pPr eaLnBrk="1" hangingPunct="1"/>
            <a:r>
              <a:rPr lang="en-US" smtClean="0"/>
              <a:t> </a:t>
            </a:r>
            <a: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x, P(x)  x, Q(x) </a:t>
            </a:r>
            <a:b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becomes</a:t>
            </a:r>
            <a:b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 x, P(x)  y, Q(y)</a:t>
            </a:r>
            <a:endParaRPr lang="en-US" smtClean="0"/>
          </a:p>
          <a:p>
            <a:pPr eaLnBrk="1" hangingPunct="1"/>
            <a:r>
              <a:rPr lang="en-US" smtClean="0"/>
              <a:t>This is just to keep the scopes of variables from getting confused</a:t>
            </a:r>
          </a:p>
          <a:p>
            <a:pPr eaLnBrk="1" hangingPunct="1"/>
            <a:r>
              <a:rPr lang="en-US" smtClean="0"/>
              <a:t>Not necessary in our running example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31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547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build="p" bldLvl="5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50963" y="228600"/>
            <a:ext cx="7793037" cy="838200"/>
          </a:xfrm>
        </p:spPr>
        <p:txBody>
          <a:bodyPr/>
          <a:lstStyle/>
          <a:p>
            <a:pPr eaLnBrk="1" hangingPunct="1"/>
            <a:r>
              <a:rPr lang="en-US" smtClean="0"/>
              <a:t>Step 4: Move quantifiers 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69913" y="1371600"/>
            <a:ext cx="8574087" cy="50292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mtClean="0"/>
              <a:t>Move all quantifiers to the left, without changing their relative positions</a:t>
            </a:r>
            <a:br>
              <a:rPr lang="en-US" smtClean="0"/>
            </a:br>
            <a:endParaRPr lang="en-US" smtClean="0"/>
          </a:p>
          <a:p>
            <a:pPr eaLnBrk="1" hangingPunct="1"/>
            <a:r>
              <a:rPr 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x, [ Roman(x)  know(x, Marcus) ] </a:t>
            </a:r>
            <a:br>
              <a:rPr 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r>
              <a:rPr 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[hate(x, Caesar)  </a:t>
            </a:r>
            <a:br>
              <a:rPr 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r>
              <a:rPr 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   (y, z, hate(y, z)  thinkCrazy(x, y)]</a:t>
            </a:r>
            <a:br>
              <a:rPr 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endParaRPr lang="en-US" smtClean="0">
              <a:solidFill>
                <a:schemeClr val="accent2"/>
              </a:solidFill>
              <a:latin typeface="Trebuchet MS" pitchFamily="34" charset="0"/>
              <a:sym typeface="Symbol" pitchFamily="18" charset="2"/>
            </a:endParaRPr>
          </a:p>
          <a:p>
            <a:pPr eaLnBrk="1" hangingPunct="1"/>
            <a:r>
              <a:rPr 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x, y, z,[ Roman(x)  know(x, Marcus) ] </a:t>
            </a:r>
            <a:br>
              <a:rPr 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r>
              <a:rPr 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[hate(x, Caesar)  </a:t>
            </a:r>
            <a:br>
              <a:rPr 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r>
              <a:rPr 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   (hate(y, z)  thinkCrazy(x, y))]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32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5732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build="p" bldLvl="5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50963" y="228600"/>
            <a:ext cx="7793037" cy="838200"/>
          </a:xfrm>
        </p:spPr>
        <p:txBody>
          <a:bodyPr/>
          <a:lstStyle/>
          <a:p>
            <a:pPr eaLnBrk="1" hangingPunct="1"/>
            <a:r>
              <a:rPr lang="en-US" smtClean="0"/>
              <a:t>Step 4: Move quantifiers 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69913" y="1371600"/>
            <a:ext cx="8574087" cy="50292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mtClean="0"/>
              <a:t>Move all quantifiers to the left, without changing their relative positions</a:t>
            </a:r>
            <a:br>
              <a:rPr lang="en-US" smtClean="0"/>
            </a:br>
            <a:endParaRPr lang="en-US" smtClean="0"/>
          </a:p>
          <a:p>
            <a:pPr eaLnBrk="1" hangingPunct="1"/>
            <a:r>
              <a:rPr 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x, [ Roman(x)  know(x, Marcus) ] </a:t>
            </a:r>
            <a:br>
              <a:rPr 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r>
              <a:rPr 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[hate(x, Caesar)  </a:t>
            </a:r>
            <a:br>
              <a:rPr 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r>
              <a:rPr 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   (y, z, hate(y, z)  thinkCrazy(x, y)]</a:t>
            </a:r>
            <a:br>
              <a:rPr 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endParaRPr lang="en-US" smtClean="0">
              <a:solidFill>
                <a:schemeClr val="accent2"/>
              </a:solidFill>
              <a:latin typeface="Trebuchet MS" pitchFamily="34" charset="0"/>
              <a:sym typeface="Symbol" pitchFamily="18" charset="2"/>
            </a:endParaRPr>
          </a:p>
          <a:p>
            <a:pPr eaLnBrk="1" hangingPunct="1"/>
            <a:r>
              <a:rPr 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x, y, z,[ Roman(x)  know(x, Marcus) ] </a:t>
            </a:r>
            <a:br>
              <a:rPr 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r>
              <a:rPr 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[hate(x, Caesar)  </a:t>
            </a:r>
            <a:br>
              <a:rPr 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r>
              <a:rPr 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   (hate(y, z)  thinkCrazy(x, y))]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33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048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build="p" bldLvl="5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50963" y="228600"/>
            <a:ext cx="7793037" cy="838200"/>
          </a:xfrm>
        </p:spPr>
        <p:txBody>
          <a:bodyPr/>
          <a:lstStyle/>
          <a:p>
            <a:pPr eaLnBrk="1" hangingPunct="1"/>
            <a:r>
              <a:rPr lang="en-US" sz="3600" smtClean="0"/>
              <a:t>Step 5: Eliminate existential quantifiers </a:t>
            </a:r>
            <a:endParaRPr lang="en-US" smtClean="0"/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69913" y="1371600"/>
            <a:ext cx="8574087" cy="5029200"/>
          </a:xfrm>
        </p:spPr>
        <p:txBody>
          <a:bodyPr/>
          <a:lstStyle/>
          <a:p>
            <a:pPr eaLnBrk="1" hangingPunct="1"/>
            <a:r>
              <a:rPr lang="en-US" smtClean="0"/>
              <a:t>We do this by introducing </a:t>
            </a:r>
            <a:r>
              <a:rPr lang="en-US" smtClean="0">
                <a:solidFill>
                  <a:schemeClr val="tx2"/>
                </a:solidFill>
              </a:rPr>
              <a:t>Skolem functions</a:t>
            </a:r>
            <a:r>
              <a:rPr lang="en-US" smtClean="0"/>
              <a:t>:</a:t>
            </a:r>
          </a:p>
          <a:p>
            <a:pPr lvl="1" eaLnBrk="1" hangingPunct="1"/>
            <a:r>
              <a:rPr lang="en-US" smtClean="0"/>
              <a:t>If </a:t>
            </a:r>
            <a:r>
              <a:rPr 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x, p(x)  </a:t>
            </a:r>
            <a:r>
              <a:rPr lang="en-US" smtClean="0">
                <a:sym typeface="Symbol" pitchFamily="18" charset="2"/>
              </a:rPr>
              <a:t>then just pick one; call it</a:t>
            </a:r>
            <a:r>
              <a:rPr 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 x</a:t>
            </a:r>
            <a:r>
              <a:rPr lang="ja-JP" altLang="en-US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’</a:t>
            </a:r>
            <a:endParaRPr lang="en-US" altLang="ja-JP" smtClean="0"/>
          </a:p>
          <a:p>
            <a:pPr lvl="1" eaLnBrk="1" hangingPunct="1"/>
            <a:r>
              <a:rPr lang="en-US" smtClean="0"/>
              <a:t>If the existential quantifier is under control of a universal quantifier, then the picked value has to be a function of the universally quantified variable:</a:t>
            </a:r>
          </a:p>
          <a:p>
            <a:pPr lvl="2" eaLnBrk="1" hangingPunct="1"/>
            <a:r>
              <a:rPr lang="en-US" sz="2400" smtClean="0">
                <a:sym typeface="Symbol" pitchFamily="18" charset="2"/>
              </a:rPr>
              <a:t>If </a:t>
            </a:r>
            <a: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x, y, p(x, y) </a:t>
            </a:r>
            <a:r>
              <a:rPr lang="en-US" sz="2400" smtClean="0">
                <a:sym typeface="Symbol" pitchFamily="18" charset="2"/>
              </a:rPr>
              <a:t>then </a:t>
            </a:r>
            <a: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x, p(x, y(x))</a:t>
            </a:r>
            <a:endParaRPr lang="en-US" smtClean="0"/>
          </a:p>
          <a:p>
            <a:pPr eaLnBrk="1" hangingPunct="1"/>
            <a:r>
              <a:rPr lang="en-US" smtClean="0"/>
              <a:t>Not necessary in our running example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34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2604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build="p" bldLvl="5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50963" y="228600"/>
            <a:ext cx="7793037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Step 6: Drop the prefix (quantifiers)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69913" y="1371600"/>
            <a:ext cx="8574087" cy="5029200"/>
          </a:xfrm>
        </p:spPr>
        <p:txBody>
          <a:bodyPr/>
          <a:lstStyle/>
          <a:p>
            <a:pPr eaLnBrk="1" hangingPunct="1"/>
            <a:r>
              <a:rPr lang="en-US" sz="2400" smtClean="0"/>
              <a:t> </a:t>
            </a:r>
            <a: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x, y, z,[ Roman(x)  know(x, Marcus) ] </a:t>
            </a:r>
            <a:b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[hate(x, Caesar)  (hate(y, z)  thinkCrazy(x, y))]</a:t>
            </a:r>
            <a:endParaRPr lang="en-US" smtClean="0">
              <a:solidFill>
                <a:schemeClr val="accent2"/>
              </a:solidFill>
              <a:latin typeface="Trebuchet MS" pitchFamily="34" charset="0"/>
              <a:sym typeface="Symbol" pitchFamily="18" charset="2"/>
            </a:endParaRPr>
          </a:p>
          <a:p>
            <a:pPr eaLnBrk="1" hangingPunct="1"/>
            <a:r>
              <a:rPr lang="en-US" smtClean="0">
                <a:sym typeface="Symbol" pitchFamily="18" charset="2"/>
              </a:rPr>
              <a:t>At this point, all the quantifiers are universal quantifiers</a:t>
            </a:r>
          </a:p>
          <a:p>
            <a:pPr eaLnBrk="1" hangingPunct="1"/>
            <a:r>
              <a:rPr lang="en-US" smtClean="0">
                <a:sym typeface="Symbol" pitchFamily="18" charset="2"/>
              </a:rPr>
              <a:t>We can just take it for granted that all variables are universally quantified</a:t>
            </a:r>
            <a:endParaRPr lang="en-US" smtClean="0">
              <a:solidFill>
                <a:schemeClr val="accent2"/>
              </a:solidFill>
              <a:latin typeface="Trebuchet MS" pitchFamily="34" charset="0"/>
              <a:sym typeface="Symbol" pitchFamily="18" charset="2"/>
            </a:endParaRPr>
          </a:p>
          <a:p>
            <a:pPr eaLnBrk="1" hangingPunct="1"/>
            <a: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[ Roman(x)  know(x, Marcus) ] </a:t>
            </a:r>
            <a:b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[hate(x, Caesar)   (hate(y, z)  thinkCrazy(x, y))]</a:t>
            </a:r>
            <a:endParaRPr lang="en-US" smtClean="0">
              <a:solidFill>
                <a:schemeClr val="accent2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35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4793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build="p" bldLvl="5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50963" y="228600"/>
            <a:ext cx="7793037" cy="838200"/>
          </a:xfrm>
        </p:spPr>
        <p:txBody>
          <a:bodyPr/>
          <a:lstStyle/>
          <a:p>
            <a:pPr eaLnBrk="1" hangingPunct="1"/>
            <a:r>
              <a:rPr lang="en-US" sz="3600" smtClean="0"/>
              <a:t>Step 7: Create a conjunction of disjuncts</a:t>
            </a:r>
            <a:r>
              <a:rPr lang="en-US" smtClean="0"/>
              <a:t> 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69913" y="1371600"/>
            <a:ext cx="8574087" cy="5029200"/>
          </a:xfrm>
        </p:spPr>
        <p:txBody>
          <a:bodyPr/>
          <a:lstStyle/>
          <a:p>
            <a:pPr eaLnBrk="1" hangingPunct="1"/>
            <a:r>
              <a:rPr lang="en-US" smtClean="0"/>
              <a:t> </a:t>
            </a:r>
            <a: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[ Roman(x)  know(x, Marcus) ] </a:t>
            </a:r>
            <a:b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[hate(x, Caesar)   (hate(y, z)  thinkCrazy(x, y))]</a:t>
            </a:r>
            <a:b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/>
            </a:r>
            <a:b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r>
              <a:rPr lang="en-US" sz="2400" smtClean="0">
                <a:sym typeface="Symbol" pitchFamily="18" charset="2"/>
              </a:rPr>
              <a:t>becomes</a:t>
            </a:r>
            <a: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/>
            </a:r>
            <a:b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/>
            </a:r>
            <a:b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 Roman(x)  know(x, Marcus) </a:t>
            </a:r>
            <a:b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hate(x, Caesar)   hate(y, z)  thinkCrazy(x, y) </a:t>
            </a:r>
            <a:b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endParaRPr lang="en-US" sz="2400" smtClean="0">
              <a:solidFill>
                <a:schemeClr val="accent2"/>
              </a:solidFill>
              <a:latin typeface="Trebuchet MS" pitchFamily="34" charset="0"/>
              <a:sym typeface="Symbol" pitchFamily="18" charset="2"/>
            </a:endParaRPr>
          </a:p>
          <a:p>
            <a:pPr eaLnBrk="1" hangingPunct="1"/>
            <a:endParaRPr lang="en-US" sz="2400" smtClean="0">
              <a:solidFill>
                <a:schemeClr val="accent2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36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044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build="p" bldLvl="5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50963" y="228600"/>
            <a:ext cx="7793037" cy="838200"/>
          </a:xfrm>
        </p:spPr>
        <p:txBody>
          <a:bodyPr/>
          <a:lstStyle/>
          <a:p>
            <a:pPr eaLnBrk="1" hangingPunct="1"/>
            <a:r>
              <a:rPr lang="en-US" smtClean="0"/>
              <a:t>Step 8: Create separate clauses 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69913" y="1371600"/>
            <a:ext cx="8574087" cy="5029200"/>
          </a:xfrm>
        </p:spPr>
        <p:txBody>
          <a:bodyPr/>
          <a:lstStyle/>
          <a:p>
            <a:pPr eaLnBrk="1" hangingPunct="1"/>
            <a:r>
              <a:rPr lang="en-US" smtClean="0"/>
              <a:t>Every place we have an </a:t>
            </a:r>
            <a: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</a:t>
            </a:r>
            <a:r>
              <a:rPr lang="en-US" smtClean="0"/>
              <a:t>, we break our expression up into separate pieces</a:t>
            </a:r>
          </a:p>
          <a:p>
            <a:pPr eaLnBrk="1" hangingPunct="1"/>
            <a:r>
              <a:rPr lang="en-US" smtClean="0"/>
              <a:t>Not necessary in our running example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37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0606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build="p" bldLvl="5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50963" y="228600"/>
            <a:ext cx="7793037" cy="838200"/>
          </a:xfrm>
        </p:spPr>
        <p:txBody>
          <a:bodyPr/>
          <a:lstStyle/>
          <a:p>
            <a:pPr eaLnBrk="1" hangingPunct="1"/>
            <a:r>
              <a:rPr lang="en-US" smtClean="0"/>
              <a:t>Step 9: Standardize apart 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69913" y="1371600"/>
            <a:ext cx="8574087" cy="50292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mtClean="0"/>
              <a:t>Rename variables so that no two clauses have the same variable</a:t>
            </a:r>
          </a:p>
          <a:p>
            <a:pPr eaLnBrk="1" hangingPunct="1"/>
            <a:r>
              <a:rPr lang="en-US" smtClean="0"/>
              <a:t>Not necessary in our running example</a:t>
            </a:r>
            <a:br>
              <a:rPr lang="en-US" smtClean="0"/>
            </a:br>
            <a:endParaRPr lang="en-US" smtClean="0"/>
          </a:p>
          <a:p>
            <a:pPr eaLnBrk="1" hangingPunct="1"/>
            <a:r>
              <a:rPr lang="en-US" smtClean="0"/>
              <a:t>Final result:</a:t>
            </a:r>
            <a:br>
              <a:rPr lang="en-US" smtClean="0"/>
            </a:br>
            <a:r>
              <a:rPr lang="en-US" smtClean="0"/>
              <a:t> </a:t>
            </a:r>
            <a: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Roman(x)  know(x, Marcus) </a:t>
            </a:r>
            <a:b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hate(x, Caesar)   hate(y, z)  thinkCrazy(x, y)</a:t>
            </a:r>
            <a:br>
              <a:rPr lang="en-US" sz="2400" smtClean="0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</a:br>
            <a:endParaRPr lang="en-US" smtClean="0"/>
          </a:p>
          <a:p>
            <a:pPr eaLnBrk="1" hangingPunct="1"/>
            <a:r>
              <a:rPr lang="en-US" smtClean="0"/>
              <a:t>That</a:t>
            </a:r>
            <a:r>
              <a:rPr lang="en-US" altLang="ja-JP" smtClean="0"/>
              <a:t>’s it! It’s a long process, but easy enough to do mechanically</a:t>
            </a:r>
            <a:endParaRPr 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38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332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8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 build="p" bldLvl="5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332656"/>
            <a:ext cx="8568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3200" dirty="0">
                <a:solidFill>
                  <a:srgbClr val="FF3300"/>
                </a:solidFill>
                <a:latin typeface="Helvetica"/>
              </a:rPr>
              <a:t>Resolution in Predicate Logic</a:t>
            </a:r>
            <a:endParaRPr lang="en-IN" sz="3200" dirty="0"/>
          </a:p>
        </p:txBody>
      </p:sp>
      <p:sp>
        <p:nvSpPr>
          <p:cNvPr id="4" name="Rectangle 3"/>
          <p:cNvSpPr/>
          <p:nvPr/>
        </p:nvSpPr>
        <p:spPr>
          <a:xfrm>
            <a:off x="827584" y="1196752"/>
            <a:ext cx="8136904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dirty="0" smtClean="0">
              <a:solidFill>
                <a:srgbClr val="000000"/>
              </a:solidFill>
              <a:latin typeface="Helvetica"/>
            </a:endParaRPr>
          </a:p>
          <a:p>
            <a:r>
              <a:rPr lang="en-IN" dirty="0" smtClean="0">
                <a:solidFill>
                  <a:srgbClr val="00009A"/>
                </a:solidFill>
                <a:latin typeface="Helvetica"/>
              </a:rPr>
              <a:t>1. </a:t>
            </a:r>
            <a:r>
              <a:rPr lang="en-IN" sz="2000" dirty="0" smtClean="0">
                <a:solidFill>
                  <a:srgbClr val="00009A"/>
                </a:solidFill>
                <a:latin typeface="Helvetica"/>
              </a:rPr>
              <a:t>Marcus </a:t>
            </a:r>
            <a:r>
              <a:rPr lang="en-IN" sz="2000" dirty="0">
                <a:solidFill>
                  <a:srgbClr val="00009A"/>
                </a:solidFill>
                <a:latin typeface="Helvetica"/>
              </a:rPr>
              <a:t>was a man</a:t>
            </a:r>
            <a:r>
              <a:rPr lang="en-IN" sz="2000" dirty="0" smtClean="0">
                <a:solidFill>
                  <a:srgbClr val="00009A"/>
                </a:solidFill>
                <a:latin typeface="Helvetica"/>
              </a:rPr>
              <a:t>.</a:t>
            </a:r>
          </a:p>
          <a:p>
            <a:endParaRPr lang="en-IN" sz="2000" dirty="0">
              <a:solidFill>
                <a:srgbClr val="00009A"/>
              </a:solidFill>
              <a:latin typeface="Helvetica"/>
            </a:endParaRPr>
          </a:p>
          <a:p>
            <a:r>
              <a:rPr lang="en-IN" sz="2000" dirty="0">
                <a:solidFill>
                  <a:srgbClr val="000000"/>
                </a:solidFill>
                <a:latin typeface="Helvetica"/>
              </a:rPr>
              <a:t>2. </a:t>
            </a:r>
            <a:r>
              <a:rPr lang="en-IN" sz="2000" dirty="0">
                <a:solidFill>
                  <a:srgbClr val="00009A"/>
                </a:solidFill>
                <a:latin typeface="Helvetica"/>
              </a:rPr>
              <a:t>Marcus was a Pompeian</a:t>
            </a:r>
            <a:r>
              <a:rPr lang="en-IN" sz="2000" dirty="0" smtClean="0">
                <a:solidFill>
                  <a:srgbClr val="00009A"/>
                </a:solidFill>
                <a:latin typeface="Helvetica"/>
              </a:rPr>
              <a:t>.</a:t>
            </a:r>
          </a:p>
          <a:p>
            <a:endParaRPr lang="en-IN" sz="2000" dirty="0">
              <a:solidFill>
                <a:srgbClr val="00009A"/>
              </a:solidFill>
              <a:latin typeface="Helvetica"/>
            </a:endParaRPr>
          </a:p>
          <a:p>
            <a:r>
              <a:rPr lang="en-IN" sz="2000" dirty="0">
                <a:solidFill>
                  <a:srgbClr val="000000"/>
                </a:solidFill>
                <a:latin typeface="Helvetica"/>
              </a:rPr>
              <a:t>3. </a:t>
            </a:r>
            <a:r>
              <a:rPr lang="en-IN" sz="2000" dirty="0">
                <a:solidFill>
                  <a:srgbClr val="00009A"/>
                </a:solidFill>
                <a:latin typeface="Helvetica"/>
              </a:rPr>
              <a:t>All </a:t>
            </a:r>
            <a:r>
              <a:rPr lang="en-IN" sz="2000" dirty="0" err="1">
                <a:solidFill>
                  <a:srgbClr val="00009A"/>
                </a:solidFill>
                <a:latin typeface="Helvetica"/>
              </a:rPr>
              <a:t>Pompeians</a:t>
            </a:r>
            <a:r>
              <a:rPr lang="en-IN" sz="2000" dirty="0">
                <a:solidFill>
                  <a:srgbClr val="00009A"/>
                </a:solidFill>
                <a:latin typeface="Helvetica"/>
              </a:rPr>
              <a:t> were Romans</a:t>
            </a:r>
            <a:r>
              <a:rPr lang="en-IN" sz="2000" dirty="0" smtClean="0">
                <a:solidFill>
                  <a:srgbClr val="00009A"/>
                </a:solidFill>
                <a:latin typeface="Helvetica"/>
              </a:rPr>
              <a:t>.</a:t>
            </a:r>
          </a:p>
          <a:p>
            <a:endParaRPr lang="en-IN" sz="2000" dirty="0">
              <a:solidFill>
                <a:srgbClr val="00009A"/>
              </a:solidFill>
              <a:latin typeface="Helvetica"/>
            </a:endParaRPr>
          </a:p>
          <a:p>
            <a:r>
              <a:rPr lang="en-IN" sz="2000" dirty="0">
                <a:solidFill>
                  <a:srgbClr val="000000"/>
                </a:solidFill>
                <a:latin typeface="Helvetica"/>
              </a:rPr>
              <a:t>4. </a:t>
            </a:r>
            <a:r>
              <a:rPr lang="en-IN" sz="2000" dirty="0">
                <a:solidFill>
                  <a:srgbClr val="00009A"/>
                </a:solidFill>
                <a:latin typeface="Helvetica"/>
              </a:rPr>
              <a:t>Caesar was a ruler</a:t>
            </a:r>
            <a:r>
              <a:rPr lang="en-IN" sz="2000" dirty="0" smtClean="0">
                <a:solidFill>
                  <a:srgbClr val="00009A"/>
                </a:solidFill>
                <a:latin typeface="Helvetica"/>
              </a:rPr>
              <a:t>.</a:t>
            </a:r>
          </a:p>
          <a:p>
            <a:endParaRPr lang="en-IN" sz="2000" dirty="0">
              <a:solidFill>
                <a:srgbClr val="00009A"/>
              </a:solidFill>
              <a:latin typeface="Helvetica"/>
            </a:endParaRPr>
          </a:p>
          <a:p>
            <a:r>
              <a:rPr lang="en-IN" sz="2000" dirty="0">
                <a:solidFill>
                  <a:srgbClr val="000000"/>
                </a:solidFill>
                <a:latin typeface="Helvetica"/>
              </a:rPr>
              <a:t>5. </a:t>
            </a:r>
            <a:r>
              <a:rPr lang="en-IN" sz="2000" dirty="0">
                <a:solidFill>
                  <a:srgbClr val="00009A"/>
                </a:solidFill>
                <a:latin typeface="Helvetica"/>
              </a:rPr>
              <a:t>All Romans were either loyal to Caesar or hated him</a:t>
            </a:r>
            <a:r>
              <a:rPr lang="en-IN" sz="2000" dirty="0" smtClean="0">
                <a:solidFill>
                  <a:srgbClr val="00009A"/>
                </a:solidFill>
                <a:latin typeface="Helvetica"/>
              </a:rPr>
              <a:t>.</a:t>
            </a:r>
          </a:p>
          <a:p>
            <a:endParaRPr lang="en-IN" sz="2000" dirty="0">
              <a:solidFill>
                <a:srgbClr val="00009A"/>
              </a:solidFill>
              <a:latin typeface="Helvetica"/>
            </a:endParaRPr>
          </a:p>
          <a:p>
            <a:r>
              <a:rPr lang="en-IN" sz="2000" dirty="0" smtClean="0">
                <a:solidFill>
                  <a:srgbClr val="000000"/>
                </a:solidFill>
                <a:latin typeface="Helvetica"/>
              </a:rPr>
              <a:t> 6</a:t>
            </a:r>
            <a:r>
              <a:rPr lang="en-IN" sz="2000" dirty="0">
                <a:solidFill>
                  <a:srgbClr val="000000"/>
                </a:solidFill>
                <a:latin typeface="Helvetica"/>
              </a:rPr>
              <a:t>. </a:t>
            </a:r>
            <a:r>
              <a:rPr lang="en-IN" sz="2000" dirty="0">
                <a:solidFill>
                  <a:srgbClr val="00009A"/>
                </a:solidFill>
                <a:latin typeface="Helvetica"/>
              </a:rPr>
              <a:t>Every one is loyal to someone</a:t>
            </a:r>
            <a:r>
              <a:rPr lang="en-IN" sz="2000" dirty="0" smtClean="0">
                <a:solidFill>
                  <a:srgbClr val="00009A"/>
                </a:solidFill>
                <a:latin typeface="Helvetica"/>
              </a:rPr>
              <a:t>.</a:t>
            </a:r>
          </a:p>
          <a:p>
            <a:endParaRPr lang="en-IN" sz="2000" dirty="0">
              <a:solidFill>
                <a:srgbClr val="00009A"/>
              </a:solidFill>
              <a:latin typeface="Helvetica"/>
            </a:endParaRPr>
          </a:p>
          <a:p>
            <a:r>
              <a:rPr lang="en-IN" sz="2000" dirty="0">
                <a:solidFill>
                  <a:srgbClr val="000000"/>
                </a:solidFill>
                <a:latin typeface="Helvetica"/>
              </a:rPr>
              <a:t>7. </a:t>
            </a:r>
            <a:r>
              <a:rPr lang="en-IN" sz="2000" dirty="0">
                <a:solidFill>
                  <a:srgbClr val="00009A"/>
                </a:solidFill>
                <a:latin typeface="Helvetica"/>
              </a:rPr>
              <a:t>People only try to assassinate rulers they are not </a:t>
            </a:r>
            <a:r>
              <a:rPr lang="en-IN" sz="2000" dirty="0" smtClean="0">
                <a:solidFill>
                  <a:srgbClr val="00009A"/>
                </a:solidFill>
                <a:latin typeface="Helvetica"/>
              </a:rPr>
              <a:t>loyal to.</a:t>
            </a:r>
          </a:p>
          <a:p>
            <a:endParaRPr lang="en-IN" sz="2000" dirty="0">
              <a:solidFill>
                <a:srgbClr val="00009A"/>
              </a:solidFill>
              <a:latin typeface="Helvetica"/>
            </a:endParaRPr>
          </a:p>
          <a:p>
            <a:r>
              <a:rPr lang="en-IN" sz="2000" dirty="0">
                <a:solidFill>
                  <a:srgbClr val="000000"/>
                </a:solidFill>
                <a:latin typeface="Helvetica"/>
              </a:rPr>
              <a:t>8. </a:t>
            </a:r>
            <a:r>
              <a:rPr lang="en-IN" sz="2000" dirty="0">
                <a:solidFill>
                  <a:srgbClr val="00009A"/>
                </a:solidFill>
                <a:latin typeface="Helvetica"/>
              </a:rPr>
              <a:t>Marcus tried to assassinate Caesar</a:t>
            </a:r>
            <a:r>
              <a:rPr lang="en-IN" sz="2000" dirty="0" smtClean="0">
                <a:solidFill>
                  <a:srgbClr val="00009A"/>
                </a:solidFill>
                <a:latin typeface="Helvetica"/>
              </a:rPr>
              <a:t>.</a:t>
            </a:r>
          </a:p>
          <a:p>
            <a:endParaRPr lang="en-IN" dirty="0">
              <a:solidFill>
                <a:srgbClr val="00009A"/>
              </a:solidFill>
              <a:latin typeface="Helvetica"/>
            </a:endParaRPr>
          </a:p>
          <a:p>
            <a:r>
              <a:rPr lang="en-IN" dirty="0">
                <a:solidFill>
                  <a:srgbClr val="FF3300"/>
                </a:solidFill>
                <a:latin typeface="TTFF41B690t00"/>
              </a:rPr>
              <a:t> </a:t>
            </a:r>
            <a:r>
              <a:rPr lang="en-IN" dirty="0">
                <a:solidFill>
                  <a:srgbClr val="00009A"/>
                </a:solidFill>
                <a:latin typeface="Helvetica"/>
              </a:rPr>
              <a:t>Prove: Marcus hated Caesar.</a:t>
            </a:r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39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749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Representing Simple Facts in Logic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36496" cy="4997152"/>
          </a:xfrm>
        </p:spPr>
        <p:txBody>
          <a:bodyPr>
            <a:normAutofit/>
          </a:bodyPr>
          <a:lstStyle/>
          <a:p>
            <a:r>
              <a:rPr lang="en-IN" b="0" i="0" u="none" strike="noStrike" baseline="0" dirty="0" smtClean="0">
                <a:solidFill>
                  <a:srgbClr val="0000FF"/>
                </a:solidFill>
                <a:latin typeface="Helvetica"/>
              </a:rPr>
              <a:t>Using propositional logic</a:t>
            </a:r>
          </a:p>
          <a:p>
            <a:pPr marL="0" indent="0">
              <a:buNone/>
            </a:pPr>
            <a:r>
              <a:rPr lang="en-IN" b="0" i="0" u="none" strike="noStrike" baseline="0" dirty="0" smtClean="0">
                <a:solidFill>
                  <a:srgbClr val="33339A"/>
                </a:solidFill>
                <a:latin typeface="Helvetica"/>
              </a:rPr>
              <a:t>    </a:t>
            </a:r>
            <a:r>
              <a:rPr lang="en-IN" sz="2800" b="0" i="0" u="none" strike="noStrike" baseline="0" dirty="0" smtClean="0">
                <a:solidFill>
                  <a:srgbClr val="33339A"/>
                </a:solidFill>
                <a:latin typeface="Helvetica"/>
              </a:rPr>
              <a:t>Represent real-world facts as logical   propositions</a:t>
            </a:r>
          </a:p>
          <a:p>
            <a:pPr marL="0" indent="0">
              <a:buNone/>
            </a:pPr>
            <a:r>
              <a:rPr lang="en-IN" sz="2800" b="0" i="0" u="none" strike="noStrike" baseline="0" dirty="0" smtClean="0">
                <a:solidFill>
                  <a:srgbClr val="33339A"/>
                </a:solidFill>
                <a:latin typeface="Helvetica"/>
              </a:rPr>
              <a:t>    written as well-formed formulas (wff’s)</a:t>
            </a:r>
          </a:p>
          <a:p>
            <a:pPr marL="0" indent="0">
              <a:buNone/>
            </a:pPr>
            <a:endParaRPr lang="en-IN" sz="2800" b="0" i="0" u="none" strike="noStrike" baseline="0" dirty="0" smtClean="0">
              <a:solidFill>
                <a:srgbClr val="33339A"/>
              </a:solidFill>
              <a:latin typeface="Helvetica"/>
            </a:endParaRPr>
          </a:p>
          <a:p>
            <a:pPr marL="0" indent="0">
              <a:buNone/>
            </a:pPr>
            <a:r>
              <a:rPr lang="en-IN" b="0" i="0" u="none" strike="noStrike" baseline="0" dirty="0" smtClean="0">
                <a:solidFill>
                  <a:srgbClr val="33339A"/>
                </a:solidFill>
                <a:latin typeface="Helvetica"/>
              </a:rPr>
              <a:t>    Examples:</a:t>
            </a:r>
          </a:p>
          <a:p>
            <a:pPr marL="0" indent="0">
              <a:buNone/>
            </a:pPr>
            <a:r>
              <a:rPr lang="en-IN" b="0" i="0" u="none" strike="noStrike" baseline="0" dirty="0" smtClean="0">
                <a:solidFill>
                  <a:srgbClr val="00009A"/>
                </a:solidFill>
                <a:latin typeface="Helvetica"/>
              </a:rPr>
              <a:t>    </a:t>
            </a:r>
            <a:r>
              <a:rPr lang="en-IN" sz="2200" b="0" i="0" u="none" strike="noStrike" baseline="0" dirty="0" smtClean="0">
                <a:solidFill>
                  <a:srgbClr val="00009A"/>
                </a:solidFill>
                <a:latin typeface="Helvetica"/>
              </a:rPr>
              <a:t>It is raining                                                      RAINING</a:t>
            </a:r>
          </a:p>
          <a:p>
            <a:pPr marL="0" indent="0">
              <a:buNone/>
            </a:pPr>
            <a:r>
              <a:rPr lang="en-IN" sz="2200" b="0" i="0" u="none" strike="noStrike" baseline="0" dirty="0" smtClean="0">
                <a:solidFill>
                  <a:srgbClr val="000000"/>
                </a:solidFill>
                <a:latin typeface="Helvetica"/>
              </a:rPr>
              <a:t>      </a:t>
            </a:r>
            <a:r>
              <a:rPr lang="en-IN" sz="2200" b="0" i="0" u="none" strike="noStrike" baseline="0" dirty="0" smtClean="0">
                <a:solidFill>
                  <a:srgbClr val="00009A"/>
                </a:solidFill>
                <a:latin typeface="Helvetica"/>
              </a:rPr>
              <a:t>It is sunny                                                       SUNNY</a:t>
            </a:r>
          </a:p>
          <a:p>
            <a:pPr marL="0" indent="0">
              <a:buNone/>
            </a:pPr>
            <a:r>
              <a:rPr lang="en-IN" sz="2200" b="0" i="0" u="none" strike="noStrike" baseline="0" dirty="0" smtClean="0">
                <a:solidFill>
                  <a:srgbClr val="00009A"/>
                </a:solidFill>
                <a:latin typeface="Helvetica"/>
              </a:rPr>
              <a:t>      It is Windy                                                       WINDY</a:t>
            </a:r>
          </a:p>
          <a:p>
            <a:pPr marL="0" indent="0">
              <a:buNone/>
            </a:pPr>
            <a:r>
              <a:rPr lang="en-IN" sz="2200" b="0" i="0" u="none" strike="noStrike" baseline="0" dirty="0" smtClean="0">
                <a:solidFill>
                  <a:srgbClr val="00009A"/>
                </a:solidFill>
                <a:latin typeface="Helvetica"/>
              </a:rPr>
              <a:t>      If it is raining, then it is not sunny                   RAINING </a:t>
            </a:r>
            <a:r>
              <a:rPr lang="en-IN" sz="2200" b="0" i="0" u="none" strike="noStrike" baseline="0" dirty="0" smtClean="0">
                <a:solidFill>
                  <a:srgbClr val="00009A"/>
                </a:solidFill>
                <a:latin typeface="Symbol"/>
              </a:rPr>
              <a:t>® </a:t>
            </a:r>
            <a:r>
              <a:rPr lang="en-IN" sz="2200" b="0" i="0" u="none" strike="noStrike" baseline="0" dirty="0" smtClean="0">
                <a:solidFill>
                  <a:srgbClr val="00009A"/>
                </a:solidFill>
                <a:latin typeface="Helvetica"/>
              </a:rPr>
              <a:t>¬SUNNY</a:t>
            </a:r>
            <a:endParaRPr lang="en-IN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88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404664"/>
            <a:ext cx="82089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3200" dirty="0">
                <a:solidFill>
                  <a:srgbClr val="FF3300"/>
                </a:solidFill>
                <a:latin typeface="Helvetica"/>
              </a:rPr>
              <a:t>Resolution in Predicate Logic</a:t>
            </a:r>
            <a:endParaRPr lang="en-IN" sz="3200" dirty="0"/>
          </a:p>
        </p:txBody>
      </p:sp>
      <p:sp>
        <p:nvSpPr>
          <p:cNvPr id="3" name="Rectangle 2"/>
          <p:cNvSpPr/>
          <p:nvPr/>
        </p:nvSpPr>
        <p:spPr>
          <a:xfrm>
            <a:off x="899592" y="1196752"/>
            <a:ext cx="698477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IN" dirty="0" smtClean="0">
                <a:solidFill>
                  <a:srgbClr val="0000FF"/>
                </a:solidFill>
                <a:latin typeface="Helvetica"/>
              </a:rPr>
              <a:t>man(Marcus)</a:t>
            </a:r>
            <a:r>
              <a:rPr lang="en-IN" dirty="0" smtClean="0">
                <a:solidFill>
                  <a:srgbClr val="00009A"/>
                </a:solidFill>
                <a:latin typeface="Helvetica"/>
              </a:rPr>
              <a:t>.</a:t>
            </a:r>
          </a:p>
          <a:p>
            <a:pPr marL="342900" indent="-342900">
              <a:buAutoNum type="arabicPeriod"/>
            </a:pPr>
            <a:endParaRPr lang="en-IN" dirty="0">
              <a:solidFill>
                <a:srgbClr val="00009A"/>
              </a:solidFill>
              <a:latin typeface="Helvetica"/>
            </a:endParaRPr>
          </a:p>
          <a:p>
            <a:r>
              <a:rPr lang="en-IN" dirty="0">
                <a:solidFill>
                  <a:srgbClr val="000000"/>
                </a:solidFill>
                <a:latin typeface="Helvetica"/>
              </a:rPr>
              <a:t>2. </a:t>
            </a:r>
            <a:r>
              <a:rPr lang="en-IN" dirty="0">
                <a:solidFill>
                  <a:srgbClr val="0000FF"/>
                </a:solidFill>
                <a:latin typeface="Helvetica"/>
              </a:rPr>
              <a:t>Pompeian(Marcus</a:t>
            </a:r>
            <a:r>
              <a:rPr lang="en-IN" dirty="0" smtClean="0">
                <a:solidFill>
                  <a:srgbClr val="0000FF"/>
                </a:solidFill>
                <a:latin typeface="Helvetica"/>
              </a:rPr>
              <a:t>)</a:t>
            </a:r>
            <a:r>
              <a:rPr lang="en-IN" dirty="0" smtClean="0">
                <a:solidFill>
                  <a:srgbClr val="00009A"/>
                </a:solidFill>
                <a:latin typeface="Helvetica"/>
              </a:rPr>
              <a:t>.</a:t>
            </a:r>
          </a:p>
          <a:p>
            <a:endParaRPr lang="en-IN" dirty="0">
              <a:solidFill>
                <a:srgbClr val="00009A"/>
              </a:solidFill>
              <a:latin typeface="Helvetica"/>
            </a:endParaRPr>
          </a:p>
          <a:p>
            <a:r>
              <a:rPr lang="en-IN" dirty="0">
                <a:solidFill>
                  <a:srgbClr val="000000"/>
                </a:solidFill>
                <a:latin typeface="Helvetica"/>
              </a:rPr>
              <a:t>3. </a:t>
            </a:r>
            <a:r>
              <a:rPr lang="en-IN" dirty="0">
                <a:solidFill>
                  <a:srgbClr val="0000FF"/>
                </a:solidFill>
                <a:latin typeface="Symbol"/>
              </a:rPr>
              <a:t>"</a:t>
            </a:r>
            <a:r>
              <a:rPr lang="en-IN" dirty="0">
                <a:solidFill>
                  <a:srgbClr val="0000FF"/>
                </a:solidFill>
                <a:latin typeface="Helvetica"/>
              </a:rPr>
              <a:t>x: Pompeian(x) </a:t>
            </a:r>
            <a:r>
              <a:rPr lang="en-IN" dirty="0">
                <a:solidFill>
                  <a:srgbClr val="0000FF"/>
                </a:solidFill>
                <a:latin typeface="Symbol"/>
              </a:rPr>
              <a:t>® </a:t>
            </a:r>
            <a:r>
              <a:rPr lang="en-IN" dirty="0">
                <a:solidFill>
                  <a:srgbClr val="0000FF"/>
                </a:solidFill>
                <a:latin typeface="Helvetica"/>
              </a:rPr>
              <a:t>Roman(x</a:t>
            </a:r>
            <a:r>
              <a:rPr lang="en-IN" dirty="0" smtClean="0">
                <a:solidFill>
                  <a:srgbClr val="0000FF"/>
                </a:solidFill>
                <a:latin typeface="Helvetica"/>
              </a:rPr>
              <a:t>)</a:t>
            </a:r>
            <a:r>
              <a:rPr lang="en-IN" dirty="0" smtClean="0">
                <a:solidFill>
                  <a:srgbClr val="00009A"/>
                </a:solidFill>
                <a:latin typeface="Helvetica"/>
              </a:rPr>
              <a:t>.</a:t>
            </a:r>
          </a:p>
          <a:p>
            <a:endParaRPr lang="en-IN" dirty="0">
              <a:solidFill>
                <a:srgbClr val="00009A"/>
              </a:solidFill>
              <a:latin typeface="Helvetica"/>
            </a:endParaRPr>
          </a:p>
          <a:p>
            <a:r>
              <a:rPr lang="en-IN" dirty="0">
                <a:solidFill>
                  <a:srgbClr val="000000"/>
                </a:solidFill>
                <a:latin typeface="Helvetica"/>
              </a:rPr>
              <a:t>4. </a:t>
            </a:r>
            <a:r>
              <a:rPr lang="en-IN" dirty="0">
                <a:solidFill>
                  <a:srgbClr val="0000FF"/>
                </a:solidFill>
                <a:latin typeface="Helvetica"/>
              </a:rPr>
              <a:t>ruler(Caesar</a:t>
            </a:r>
            <a:r>
              <a:rPr lang="en-IN" dirty="0" smtClean="0">
                <a:solidFill>
                  <a:srgbClr val="0000FF"/>
                </a:solidFill>
                <a:latin typeface="Helvetica"/>
              </a:rPr>
              <a:t>)</a:t>
            </a:r>
            <a:r>
              <a:rPr lang="en-IN" dirty="0" smtClean="0">
                <a:solidFill>
                  <a:srgbClr val="00009A"/>
                </a:solidFill>
                <a:latin typeface="Helvetica"/>
              </a:rPr>
              <a:t>.</a:t>
            </a:r>
          </a:p>
          <a:p>
            <a:endParaRPr lang="en-IN" dirty="0">
              <a:solidFill>
                <a:srgbClr val="00009A"/>
              </a:solidFill>
              <a:latin typeface="Helvetica"/>
            </a:endParaRPr>
          </a:p>
          <a:p>
            <a:r>
              <a:rPr lang="es-ES" dirty="0">
                <a:solidFill>
                  <a:srgbClr val="000000"/>
                </a:solidFill>
                <a:latin typeface="Helvetica"/>
              </a:rPr>
              <a:t>5. </a:t>
            </a:r>
            <a:r>
              <a:rPr lang="es-ES" dirty="0">
                <a:solidFill>
                  <a:srgbClr val="0000FF"/>
                </a:solidFill>
                <a:latin typeface="Symbol"/>
              </a:rPr>
              <a:t>"</a:t>
            </a:r>
            <a:r>
              <a:rPr lang="es-ES" dirty="0">
                <a:solidFill>
                  <a:srgbClr val="0000FF"/>
                </a:solidFill>
                <a:latin typeface="Helvetica"/>
              </a:rPr>
              <a:t>x: </a:t>
            </a:r>
            <a:r>
              <a:rPr lang="es-ES" dirty="0" err="1">
                <a:solidFill>
                  <a:srgbClr val="0000FF"/>
                </a:solidFill>
                <a:latin typeface="Helvetica"/>
              </a:rPr>
              <a:t>Roman</a:t>
            </a:r>
            <a:r>
              <a:rPr lang="es-ES" dirty="0">
                <a:solidFill>
                  <a:srgbClr val="0000FF"/>
                </a:solidFill>
                <a:latin typeface="Helvetica"/>
              </a:rPr>
              <a:t>(x) </a:t>
            </a:r>
            <a:r>
              <a:rPr lang="es-ES" dirty="0">
                <a:solidFill>
                  <a:srgbClr val="0000FF"/>
                </a:solidFill>
                <a:latin typeface="Symbol"/>
              </a:rPr>
              <a:t>® </a:t>
            </a:r>
            <a:r>
              <a:rPr lang="es-ES" dirty="0" err="1">
                <a:solidFill>
                  <a:srgbClr val="0000FF"/>
                </a:solidFill>
                <a:latin typeface="Helvetica"/>
              </a:rPr>
              <a:t>loyalto</a:t>
            </a:r>
            <a:r>
              <a:rPr lang="es-ES" dirty="0">
                <a:solidFill>
                  <a:srgbClr val="0000FF"/>
                </a:solidFill>
                <a:latin typeface="Helvetica"/>
              </a:rPr>
              <a:t>(x, </a:t>
            </a:r>
            <a:r>
              <a:rPr lang="es-ES" dirty="0" err="1">
                <a:solidFill>
                  <a:srgbClr val="0000FF"/>
                </a:solidFill>
                <a:latin typeface="Helvetica"/>
              </a:rPr>
              <a:t>Caesar</a:t>
            </a:r>
            <a:r>
              <a:rPr lang="es-ES" dirty="0">
                <a:solidFill>
                  <a:srgbClr val="0000FF"/>
                </a:solidFill>
                <a:latin typeface="Helvetica"/>
              </a:rPr>
              <a:t>) </a:t>
            </a:r>
            <a:r>
              <a:rPr lang="es-ES" dirty="0">
                <a:solidFill>
                  <a:srgbClr val="0000FF"/>
                </a:solidFill>
                <a:latin typeface="Symbol"/>
              </a:rPr>
              <a:t>Ú </a:t>
            </a:r>
            <a:r>
              <a:rPr lang="es-ES" dirty="0" err="1">
                <a:solidFill>
                  <a:srgbClr val="0000FF"/>
                </a:solidFill>
                <a:latin typeface="Helvetica"/>
              </a:rPr>
              <a:t>hate</a:t>
            </a:r>
            <a:r>
              <a:rPr lang="es-ES" dirty="0">
                <a:solidFill>
                  <a:srgbClr val="0000FF"/>
                </a:solidFill>
                <a:latin typeface="Helvetica"/>
              </a:rPr>
              <a:t>(x, </a:t>
            </a:r>
            <a:r>
              <a:rPr lang="es-ES" dirty="0" err="1">
                <a:solidFill>
                  <a:srgbClr val="0000FF"/>
                </a:solidFill>
                <a:latin typeface="Helvetica"/>
              </a:rPr>
              <a:t>Caesar</a:t>
            </a:r>
            <a:r>
              <a:rPr lang="es-ES" dirty="0" smtClean="0">
                <a:solidFill>
                  <a:srgbClr val="0000FF"/>
                </a:solidFill>
                <a:latin typeface="Helvetica"/>
              </a:rPr>
              <a:t>)</a:t>
            </a:r>
            <a:r>
              <a:rPr lang="es-ES" dirty="0" smtClean="0">
                <a:solidFill>
                  <a:srgbClr val="00009A"/>
                </a:solidFill>
                <a:latin typeface="Helvetica"/>
              </a:rPr>
              <a:t>.</a:t>
            </a:r>
          </a:p>
          <a:p>
            <a:endParaRPr lang="es-ES" dirty="0">
              <a:solidFill>
                <a:srgbClr val="00009A"/>
              </a:solidFill>
              <a:latin typeface="Helvetica"/>
            </a:endParaRPr>
          </a:p>
          <a:p>
            <a:r>
              <a:rPr lang="en-IN" sz="1200" dirty="0" smtClean="0">
                <a:solidFill>
                  <a:srgbClr val="000000"/>
                </a:solidFill>
                <a:latin typeface="Helvetica"/>
              </a:rPr>
              <a:t> </a:t>
            </a:r>
            <a:r>
              <a:rPr lang="es-ES" dirty="0" smtClean="0">
                <a:solidFill>
                  <a:srgbClr val="000000"/>
                </a:solidFill>
                <a:latin typeface="Helvetica"/>
              </a:rPr>
              <a:t>6</a:t>
            </a:r>
            <a:r>
              <a:rPr lang="es-ES" dirty="0">
                <a:solidFill>
                  <a:srgbClr val="000000"/>
                </a:solidFill>
                <a:latin typeface="Helvetica"/>
              </a:rPr>
              <a:t>. </a:t>
            </a:r>
            <a:r>
              <a:rPr lang="es-ES" dirty="0">
                <a:solidFill>
                  <a:srgbClr val="0000FF"/>
                </a:solidFill>
                <a:latin typeface="Symbol"/>
              </a:rPr>
              <a:t>"</a:t>
            </a:r>
            <a:r>
              <a:rPr lang="es-ES" dirty="0">
                <a:solidFill>
                  <a:srgbClr val="0000FF"/>
                </a:solidFill>
                <a:latin typeface="Helvetica"/>
              </a:rPr>
              <a:t>x: </a:t>
            </a:r>
            <a:r>
              <a:rPr lang="es-ES" dirty="0">
                <a:solidFill>
                  <a:srgbClr val="0000FF"/>
                </a:solidFill>
                <a:latin typeface="Symbol"/>
              </a:rPr>
              <a:t>$</a:t>
            </a:r>
            <a:r>
              <a:rPr lang="es-ES" dirty="0">
                <a:solidFill>
                  <a:srgbClr val="0000FF"/>
                </a:solidFill>
                <a:latin typeface="Helvetica"/>
              </a:rPr>
              <a:t>y: </a:t>
            </a:r>
            <a:r>
              <a:rPr lang="es-ES" dirty="0" err="1">
                <a:solidFill>
                  <a:srgbClr val="0000FF"/>
                </a:solidFill>
                <a:latin typeface="Helvetica"/>
              </a:rPr>
              <a:t>loyalto</a:t>
            </a:r>
            <a:r>
              <a:rPr lang="es-ES" dirty="0">
                <a:solidFill>
                  <a:srgbClr val="0000FF"/>
                </a:solidFill>
                <a:latin typeface="Helvetica"/>
              </a:rPr>
              <a:t>(x, y</a:t>
            </a:r>
            <a:r>
              <a:rPr lang="es-ES" dirty="0" smtClean="0">
                <a:solidFill>
                  <a:srgbClr val="0000FF"/>
                </a:solidFill>
                <a:latin typeface="Helvetica"/>
              </a:rPr>
              <a:t>)</a:t>
            </a:r>
            <a:r>
              <a:rPr lang="es-ES" dirty="0" smtClean="0">
                <a:solidFill>
                  <a:srgbClr val="00009A"/>
                </a:solidFill>
                <a:latin typeface="Helvetica"/>
              </a:rPr>
              <a:t>.</a:t>
            </a:r>
          </a:p>
          <a:p>
            <a:endParaRPr lang="es-ES" dirty="0">
              <a:solidFill>
                <a:srgbClr val="00009A"/>
              </a:solidFill>
              <a:latin typeface="Helvetica"/>
            </a:endParaRPr>
          </a:p>
          <a:p>
            <a:r>
              <a:rPr lang="es-ES" dirty="0">
                <a:solidFill>
                  <a:srgbClr val="000000"/>
                </a:solidFill>
                <a:latin typeface="Helvetica"/>
              </a:rPr>
              <a:t>7. </a:t>
            </a:r>
            <a:r>
              <a:rPr lang="es-ES" dirty="0">
                <a:solidFill>
                  <a:srgbClr val="0000FF"/>
                </a:solidFill>
                <a:latin typeface="Symbol"/>
              </a:rPr>
              <a:t>"</a:t>
            </a:r>
            <a:r>
              <a:rPr lang="es-ES" dirty="0">
                <a:solidFill>
                  <a:srgbClr val="0000FF"/>
                </a:solidFill>
                <a:latin typeface="Helvetica"/>
              </a:rPr>
              <a:t>x: </a:t>
            </a:r>
            <a:r>
              <a:rPr lang="es-ES" dirty="0">
                <a:solidFill>
                  <a:srgbClr val="0000FF"/>
                </a:solidFill>
                <a:latin typeface="Symbol"/>
              </a:rPr>
              <a:t>"</a:t>
            </a:r>
            <a:r>
              <a:rPr lang="es-ES" dirty="0">
                <a:solidFill>
                  <a:srgbClr val="0000FF"/>
                </a:solidFill>
                <a:latin typeface="Helvetica"/>
              </a:rPr>
              <a:t>y: </a:t>
            </a:r>
            <a:r>
              <a:rPr lang="es-ES" dirty="0" err="1" smtClean="0">
                <a:solidFill>
                  <a:srgbClr val="0000FF"/>
                </a:solidFill>
                <a:latin typeface="Helvetica"/>
              </a:rPr>
              <a:t>person</a:t>
            </a:r>
            <a:r>
              <a:rPr lang="es-ES" dirty="0" smtClean="0">
                <a:solidFill>
                  <a:srgbClr val="0000FF"/>
                </a:solidFill>
                <a:latin typeface="Helvetica"/>
              </a:rPr>
              <a:t>(x)</a:t>
            </a:r>
            <a:r>
              <a:rPr lang="es-ES" dirty="0" err="1" smtClean="0">
                <a:solidFill>
                  <a:srgbClr val="0000FF"/>
                </a:solidFill>
                <a:latin typeface="Symbol"/>
              </a:rPr>
              <a:t>Ù</a:t>
            </a:r>
            <a:r>
              <a:rPr lang="es-ES" dirty="0" err="1" smtClean="0">
                <a:solidFill>
                  <a:srgbClr val="0000FF"/>
                </a:solidFill>
                <a:latin typeface="Helvetica"/>
              </a:rPr>
              <a:t>ruler</a:t>
            </a:r>
            <a:r>
              <a:rPr lang="es-ES" dirty="0" smtClean="0">
                <a:solidFill>
                  <a:srgbClr val="0000FF"/>
                </a:solidFill>
                <a:latin typeface="Helvetica"/>
              </a:rPr>
              <a:t>(y)</a:t>
            </a:r>
            <a:r>
              <a:rPr lang="es-ES" dirty="0" err="1" smtClean="0">
                <a:solidFill>
                  <a:srgbClr val="0000FF"/>
                </a:solidFill>
                <a:latin typeface="Symbol"/>
              </a:rPr>
              <a:t>Ù</a:t>
            </a:r>
            <a:r>
              <a:rPr lang="es-ES" dirty="0" err="1" smtClean="0">
                <a:solidFill>
                  <a:srgbClr val="0000FF"/>
                </a:solidFill>
                <a:latin typeface="Helvetica"/>
              </a:rPr>
              <a:t>tryassassinate</a:t>
            </a:r>
            <a:r>
              <a:rPr lang="es-ES" dirty="0" smtClean="0">
                <a:solidFill>
                  <a:srgbClr val="0000FF"/>
                </a:solidFill>
                <a:latin typeface="Helvetica"/>
              </a:rPr>
              <a:t>(x</a:t>
            </a:r>
            <a:r>
              <a:rPr lang="es-ES" dirty="0">
                <a:solidFill>
                  <a:srgbClr val="0000FF"/>
                </a:solidFill>
                <a:latin typeface="Helvetica"/>
              </a:rPr>
              <a:t>, y) </a:t>
            </a:r>
            <a:r>
              <a:rPr lang="es-ES" dirty="0">
                <a:solidFill>
                  <a:srgbClr val="0000FF"/>
                </a:solidFill>
                <a:latin typeface="Symbol"/>
              </a:rPr>
              <a:t>® ¬</a:t>
            </a:r>
            <a:r>
              <a:rPr lang="es-ES" dirty="0" err="1">
                <a:solidFill>
                  <a:srgbClr val="0000FF"/>
                </a:solidFill>
                <a:latin typeface="Helvetica"/>
              </a:rPr>
              <a:t>loyalto</a:t>
            </a:r>
            <a:r>
              <a:rPr lang="es-ES" dirty="0">
                <a:solidFill>
                  <a:srgbClr val="0000FF"/>
                </a:solidFill>
                <a:latin typeface="Helvetica"/>
              </a:rPr>
              <a:t>(x, y</a:t>
            </a:r>
            <a:r>
              <a:rPr lang="es-ES" dirty="0" smtClean="0">
                <a:solidFill>
                  <a:srgbClr val="0000FF"/>
                </a:solidFill>
                <a:latin typeface="Helvetica"/>
              </a:rPr>
              <a:t>)</a:t>
            </a:r>
            <a:r>
              <a:rPr lang="es-ES" dirty="0" smtClean="0">
                <a:solidFill>
                  <a:srgbClr val="00009A"/>
                </a:solidFill>
                <a:latin typeface="Helvetica"/>
              </a:rPr>
              <a:t>.</a:t>
            </a:r>
          </a:p>
          <a:p>
            <a:endParaRPr lang="es-ES" dirty="0">
              <a:solidFill>
                <a:srgbClr val="00009A"/>
              </a:solidFill>
              <a:latin typeface="Helvetica"/>
            </a:endParaRPr>
          </a:p>
          <a:p>
            <a:r>
              <a:rPr lang="en-IN" dirty="0">
                <a:solidFill>
                  <a:srgbClr val="000000"/>
                </a:solidFill>
                <a:latin typeface="Helvetica"/>
              </a:rPr>
              <a:t>8. </a:t>
            </a:r>
            <a:r>
              <a:rPr lang="en-IN" dirty="0" err="1" smtClean="0">
                <a:solidFill>
                  <a:srgbClr val="0000FF"/>
                </a:solidFill>
                <a:latin typeface="Helvetica"/>
              </a:rPr>
              <a:t>tryassassinate</a:t>
            </a:r>
            <a:r>
              <a:rPr lang="en-IN" dirty="0" smtClean="0">
                <a:solidFill>
                  <a:srgbClr val="0000FF"/>
                </a:solidFill>
                <a:latin typeface="Helvetica"/>
              </a:rPr>
              <a:t>(Marcus</a:t>
            </a:r>
            <a:r>
              <a:rPr lang="en-IN" dirty="0">
                <a:solidFill>
                  <a:srgbClr val="0000FF"/>
                </a:solidFill>
                <a:latin typeface="Helvetica"/>
              </a:rPr>
              <a:t>, Caesar</a:t>
            </a:r>
            <a:r>
              <a:rPr lang="en-IN" dirty="0" smtClean="0">
                <a:solidFill>
                  <a:srgbClr val="0000FF"/>
                </a:solidFill>
                <a:latin typeface="Helvetica"/>
              </a:rPr>
              <a:t>)</a:t>
            </a:r>
            <a:r>
              <a:rPr lang="en-IN" dirty="0" smtClean="0">
                <a:solidFill>
                  <a:srgbClr val="00009A"/>
                </a:solidFill>
                <a:latin typeface="Helvetica"/>
              </a:rPr>
              <a:t>.</a:t>
            </a:r>
          </a:p>
          <a:p>
            <a:endParaRPr lang="en-IN" dirty="0">
              <a:solidFill>
                <a:srgbClr val="00009A"/>
              </a:solidFill>
              <a:latin typeface="Helvetica"/>
            </a:endParaRPr>
          </a:p>
          <a:p>
            <a:r>
              <a:rPr lang="en-IN" dirty="0" smtClean="0">
                <a:solidFill>
                  <a:srgbClr val="000000"/>
                </a:solidFill>
                <a:latin typeface="Helvetica"/>
              </a:rPr>
              <a:t> </a:t>
            </a:r>
            <a:endParaRPr lang="en-IN" dirty="0" smtClean="0">
              <a:solidFill>
                <a:srgbClr val="0000FF"/>
              </a:solidFill>
              <a:latin typeface="Helvetica"/>
            </a:endParaRPr>
          </a:p>
          <a:p>
            <a:endParaRPr lang="en-IN" dirty="0">
              <a:solidFill>
                <a:srgbClr val="0000FF"/>
              </a:solidFill>
              <a:latin typeface="Helvetica"/>
            </a:endParaRPr>
          </a:p>
          <a:p>
            <a:r>
              <a:rPr lang="en-IN" dirty="0">
                <a:solidFill>
                  <a:srgbClr val="FF3300"/>
                </a:solidFill>
                <a:latin typeface="TTFF41B690t00"/>
              </a:rPr>
              <a:t> </a:t>
            </a:r>
            <a:r>
              <a:rPr lang="en-IN" dirty="0">
                <a:solidFill>
                  <a:srgbClr val="00009A"/>
                </a:solidFill>
                <a:latin typeface="Helvetica"/>
              </a:rPr>
              <a:t>Prove: </a:t>
            </a:r>
            <a:r>
              <a:rPr lang="en-IN" dirty="0">
                <a:solidFill>
                  <a:srgbClr val="0000FF"/>
                </a:solidFill>
                <a:latin typeface="Helvetica"/>
              </a:rPr>
              <a:t>hate(Marcus, Caesar).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40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173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S:\StudentWorkers\ALI__AI_powerpoint\chapter parts - second\images-second\2_1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946168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41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379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S:\StudentWorkers\ALI__AI_powerpoint\chapter parts - second\images-second\2_1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302" y="764703"/>
            <a:ext cx="8856984" cy="592154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48428" y="260648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UNSUCCESSFUL ATTEMPT AT RESOLUTION - EXAMPLE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42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751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692696"/>
            <a:ext cx="7848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Need To Standardize Variables </a:t>
            </a:r>
          </a:p>
        </p:txBody>
      </p:sp>
      <p:pic>
        <p:nvPicPr>
          <p:cNvPr id="6" name="Picture 2" descr="S:\StudentWorkers\ALI__AI_powerpoint\chapter parts - second\images-second\2_1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585248"/>
            <a:ext cx="8424936" cy="4868088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43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783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560073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Using Resolution with Equality and Reduce - Example</a:t>
            </a:r>
            <a:endParaRPr lang="en-IN" sz="2800" dirty="0">
              <a:solidFill>
                <a:srgbClr val="C00000"/>
              </a:solidFill>
            </a:endParaRPr>
          </a:p>
        </p:txBody>
      </p:sp>
      <p:pic>
        <p:nvPicPr>
          <p:cNvPr id="3" name="Picture 3" descr="S:\StudentWorkers\ALI__AI_powerpoint\chapter parts - second\images-second\2_2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8424936" cy="4824536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44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417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S:\StudentWorkers\ALI__AI_powerpoint\chapter parts - second\images-second\2_2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18953"/>
            <a:ext cx="7848872" cy="547839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755576" y="548680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800" dirty="0">
                <a:solidFill>
                  <a:srgbClr val="C00000"/>
                </a:solidFill>
              </a:rPr>
              <a:t>Using Resolution with Equality and Reduce - Example</a:t>
            </a:r>
            <a:endParaRPr lang="en-IN" sz="28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45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841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S:\StudentWorkers\ALI__AI_powerpoint\chapter parts - second\images-second\2_2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563592"/>
            <a:ext cx="5181600" cy="5791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187624" y="188640"/>
            <a:ext cx="7272808" cy="374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Need to Try Several Substitutions - Example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46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35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548680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Answer Extraction Using Resolution   </a:t>
            </a:r>
            <a:r>
              <a:rPr lang="en-US" dirty="0" smtClean="0"/>
              <a:t>-- </a:t>
            </a:r>
            <a:r>
              <a:rPr lang="en-US" dirty="0" smtClean="0">
                <a:solidFill>
                  <a:srgbClr val="002060"/>
                </a:solidFill>
              </a:rPr>
              <a:t>Example </a:t>
            </a:r>
            <a:endParaRPr lang="en-IN" dirty="0">
              <a:solidFill>
                <a:srgbClr val="002060"/>
              </a:solidFill>
            </a:endParaRPr>
          </a:p>
        </p:txBody>
      </p:sp>
      <p:pic>
        <p:nvPicPr>
          <p:cNvPr id="3" name="Picture 2" descr="S:\StudentWorkers\ALI__AI_powerpoint\chapter parts - second\images-second\2_2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340768"/>
            <a:ext cx="7529764" cy="5153695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47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876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S:\StudentWorkers\ALI__AI_powerpoint\chapter parts - second\images-second\2_2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3501008"/>
            <a:ext cx="6477000" cy="252028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3528" y="1556792"/>
            <a:ext cx="846887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happened in 79 AD?   </a:t>
            </a:r>
          </a:p>
          <a:p>
            <a:r>
              <a:rPr lang="en-US" dirty="0" smtClean="0"/>
              <a:t>To  prove that something happened in 79 AD   </a:t>
            </a:r>
            <a:r>
              <a:rPr lang="en-IN" sz="2000" dirty="0" smtClean="0">
                <a:solidFill>
                  <a:srgbClr val="0000FF"/>
                </a:solidFill>
                <a:latin typeface="Symbol"/>
              </a:rPr>
              <a:t>$</a:t>
            </a:r>
            <a:r>
              <a:rPr lang="en-IN" sz="2000" dirty="0" smtClean="0">
                <a:solidFill>
                  <a:srgbClr val="0000FF"/>
                </a:solidFill>
                <a:latin typeface="Rod" pitchFamily="49" charset="-79"/>
                <a:cs typeface="Rod" pitchFamily="49" charset="-79"/>
              </a:rPr>
              <a:t>x :event(x,</a:t>
            </a:r>
            <a:r>
              <a:rPr lang="en-IN" sz="2000" dirty="0" smtClean="0">
                <a:solidFill>
                  <a:srgbClr val="0000FF"/>
                </a:solidFill>
                <a:latin typeface="Symbol"/>
              </a:rPr>
              <a:t>79) 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Rod" pitchFamily="49" charset="-79"/>
                <a:cs typeface="Rod" pitchFamily="49" charset="-79"/>
              </a:rPr>
              <a:t>do not have any statements of the for event(</a:t>
            </a:r>
            <a:r>
              <a:rPr lang="en-US" sz="2000" dirty="0" err="1" smtClean="0">
                <a:solidFill>
                  <a:srgbClr val="0000FF"/>
                </a:solidFill>
                <a:latin typeface="Rod" pitchFamily="49" charset="-79"/>
                <a:cs typeface="Rod" pitchFamily="49" charset="-79"/>
              </a:rPr>
              <a:t>x,y</a:t>
            </a:r>
            <a:r>
              <a:rPr lang="en-US" sz="2000" dirty="0" smtClean="0">
                <a:solidFill>
                  <a:srgbClr val="0000FF"/>
                </a:solidFill>
                <a:latin typeface="Rod" pitchFamily="49" charset="-79"/>
                <a:cs typeface="Rod" pitchFamily="49" charset="-79"/>
              </a:rPr>
              <a:t>)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Rod" pitchFamily="49" charset="-79"/>
                <a:cs typeface="Rod" pitchFamily="49" charset="-79"/>
              </a:rPr>
              <a:t>Change our representation from erupted(volcano, 79) to 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Rod" pitchFamily="49" charset="-79"/>
                <a:cs typeface="Rod" pitchFamily="49" charset="-79"/>
              </a:rPr>
              <a:t>Event(erupted (volcano),79)  </a:t>
            </a:r>
            <a:endParaRPr lang="en-IN" dirty="0">
              <a:latin typeface="Rod" pitchFamily="49" charset="-79"/>
              <a:cs typeface="Rod" pitchFamily="49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764704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B050"/>
                </a:solidFill>
              </a:rPr>
              <a:t>Proof Using New Representation </a:t>
            </a:r>
            <a:endParaRPr lang="en-IN" sz="3600" dirty="0">
              <a:solidFill>
                <a:srgbClr val="00B05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48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239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404664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FF3300"/>
                </a:solidFill>
                <a:latin typeface="Helvetica"/>
              </a:rPr>
              <a:t>  </a:t>
            </a:r>
            <a:r>
              <a:rPr lang="en-IN" sz="3600" dirty="0" smtClean="0">
                <a:solidFill>
                  <a:srgbClr val="FF3300"/>
                </a:solidFill>
                <a:latin typeface="Helvetica"/>
              </a:rPr>
              <a:t>Natural </a:t>
            </a:r>
            <a:r>
              <a:rPr lang="en-IN" sz="3600" dirty="0">
                <a:solidFill>
                  <a:srgbClr val="FF3300"/>
                </a:solidFill>
                <a:latin typeface="Helvetica"/>
              </a:rPr>
              <a:t>Deduction</a:t>
            </a:r>
            <a:endParaRPr lang="en-IN" sz="3600" dirty="0"/>
          </a:p>
        </p:txBody>
      </p:sp>
      <p:sp>
        <p:nvSpPr>
          <p:cNvPr id="4" name="Rectangle 3"/>
          <p:cNvSpPr/>
          <p:nvPr/>
        </p:nvSpPr>
        <p:spPr>
          <a:xfrm>
            <a:off x="323528" y="1466199"/>
            <a:ext cx="87129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>
                <a:solidFill>
                  <a:srgbClr val="00009A"/>
                </a:solidFill>
                <a:latin typeface="Helvetica"/>
              </a:rPr>
              <a:t>Problems with </a:t>
            </a:r>
            <a:r>
              <a:rPr lang="en-IN" dirty="0" smtClean="0">
                <a:solidFill>
                  <a:srgbClr val="00009A"/>
                </a:solidFill>
                <a:latin typeface="Helvetica"/>
              </a:rPr>
              <a:t>resolution</a:t>
            </a:r>
          </a:p>
          <a:p>
            <a:endParaRPr lang="en-IN" dirty="0">
              <a:solidFill>
                <a:srgbClr val="00009A"/>
              </a:solidFill>
              <a:latin typeface="Helvetica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IN" dirty="0" smtClean="0">
                <a:solidFill>
                  <a:srgbClr val="00009A"/>
                </a:solidFill>
                <a:latin typeface="Helvetica"/>
              </a:rPr>
              <a:t> The </a:t>
            </a:r>
            <a:r>
              <a:rPr lang="en-IN" dirty="0">
                <a:solidFill>
                  <a:srgbClr val="00009A"/>
                </a:solidFill>
                <a:latin typeface="Helvetica"/>
              </a:rPr>
              <a:t>heuristic information contained in the </a:t>
            </a:r>
            <a:r>
              <a:rPr lang="en-IN" dirty="0" smtClean="0">
                <a:solidFill>
                  <a:srgbClr val="00009A"/>
                </a:solidFill>
                <a:latin typeface="Helvetica"/>
              </a:rPr>
              <a:t>original statements </a:t>
            </a:r>
            <a:r>
              <a:rPr lang="en-IN" dirty="0">
                <a:solidFill>
                  <a:srgbClr val="00009A"/>
                </a:solidFill>
                <a:latin typeface="Helvetica"/>
              </a:rPr>
              <a:t>can be lost in the </a:t>
            </a:r>
            <a:r>
              <a:rPr lang="en-IN" dirty="0" smtClean="0">
                <a:solidFill>
                  <a:srgbClr val="00009A"/>
                </a:solidFill>
                <a:latin typeface="Helvetica"/>
              </a:rPr>
              <a:t> </a:t>
            </a:r>
          </a:p>
          <a:p>
            <a:r>
              <a:rPr lang="en-IN" dirty="0" smtClean="0">
                <a:solidFill>
                  <a:srgbClr val="00009A"/>
                </a:solidFill>
                <a:latin typeface="Helvetica"/>
              </a:rPr>
              <a:t>      transformation.</a:t>
            </a:r>
          </a:p>
          <a:p>
            <a:endParaRPr lang="en-US" dirty="0" smtClean="0">
              <a:solidFill>
                <a:srgbClr val="00009A"/>
              </a:solidFill>
              <a:latin typeface="Helvetica"/>
            </a:endParaRPr>
          </a:p>
          <a:p>
            <a:r>
              <a:rPr lang="en-US" dirty="0">
                <a:solidFill>
                  <a:srgbClr val="00009A"/>
                </a:solidFill>
                <a:latin typeface="Helvetica"/>
              </a:rPr>
              <a:t> </a:t>
            </a:r>
            <a:r>
              <a:rPr lang="en-US" dirty="0" smtClean="0">
                <a:solidFill>
                  <a:srgbClr val="00009A"/>
                </a:solidFill>
                <a:latin typeface="Helvetica"/>
              </a:rPr>
              <a:t>      </a:t>
            </a:r>
            <a:r>
              <a:rPr lang="en-US" dirty="0" smtClean="0">
                <a:solidFill>
                  <a:srgbClr val="FF0000"/>
                </a:solidFill>
                <a:latin typeface="Helvetica"/>
              </a:rPr>
              <a:t>Example : All judges who are not crooked are educated.</a:t>
            </a:r>
          </a:p>
          <a:p>
            <a:endParaRPr lang="en-IN" dirty="0">
              <a:solidFill>
                <a:srgbClr val="00009A"/>
              </a:solidFill>
              <a:latin typeface="Helvetica"/>
            </a:endParaRPr>
          </a:p>
          <a:p>
            <a:pPr marL="285750" indent="-285750">
              <a:buFont typeface="Symbol"/>
              <a:buChar char=" "/>
            </a:pPr>
            <a:r>
              <a:rPr lang="en-IN" dirty="0" smtClean="0">
                <a:solidFill>
                  <a:srgbClr val="0000FF"/>
                </a:solidFill>
                <a:latin typeface="Symbol"/>
              </a:rPr>
              <a:t>   "</a:t>
            </a:r>
            <a:r>
              <a:rPr lang="en-IN" dirty="0">
                <a:solidFill>
                  <a:srgbClr val="0000FF"/>
                </a:solidFill>
                <a:latin typeface="Helvetica"/>
              </a:rPr>
              <a:t>x: judge(x) </a:t>
            </a:r>
            <a:r>
              <a:rPr lang="en-IN" dirty="0">
                <a:solidFill>
                  <a:srgbClr val="0000FF"/>
                </a:solidFill>
                <a:latin typeface="Symbol"/>
              </a:rPr>
              <a:t>Ù </a:t>
            </a:r>
            <a:r>
              <a:rPr lang="en-IN" dirty="0">
                <a:solidFill>
                  <a:srgbClr val="0000FF"/>
                </a:solidFill>
                <a:latin typeface="Rod" pitchFamily="49" charset="-79"/>
                <a:cs typeface="Rod" pitchFamily="49" charset="-79"/>
              </a:rPr>
              <a:t>¬</a:t>
            </a:r>
            <a:r>
              <a:rPr lang="en-IN" dirty="0">
                <a:solidFill>
                  <a:srgbClr val="0000FF"/>
                </a:solidFill>
                <a:latin typeface="Symbol"/>
              </a:rPr>
              <a:t> </a:t>
            </a:r>
            <a:r>
              <a:rPr lang="en-IN" dirty="0">
                <a:solidFill>
                  <a:srgbClr val="0000FF"/>
                </a:solidFill>
                <a:latin typeface="Helvetica"/>
              </a:rPr>
              <a:t>crooked(x) </a:t>
            </a:r>
            <a:r>
              <a:rPr lang="en-IN" dirty="0">
                <a:solidFill>
                  <a:srgbClr val="0000FF"/>
                </a:solidFill>
                <a:latin typeface="Symbol"/>
              </a:rPr>
              <a:t>® </a:t>
            </a:r>
            <a:r>
              <a:rPr lang="en-IN" dirty="0">
                <a:solidFill>
                  <a:srgbClr val="0000FF"/>
                </a:solidFill>
                <a:latin typeface="Helvetica"/>
              </a:rPr>
              <a:t>educated(x</a:t>
            </a:r>
            <a:r>
              <a:rPr lang="en-IN" dirty="0" smtClean="0">
                <a:solidFill>
                  <a:srgbClr val="0000FF"/>
                </a:solidFill>
                <a:latin typeface="Helvetica"/>
              </a:rPr>
              <a:t>) : This form suggests that some one </a:t>
            </a:r>
          </a:p>
          <a:p>
            <a:pPr marL="285750" indent="-285750">
              <a:buFont typeface="Symbol"/>
              <a:buChar char=" "/>
            </a:pPr>
            <a:r>
              <a:rPr lang="en-IN" dirty="0">
                <a:solidFill>
                  <a:srgbClr val="0000FF"/>
                </a:solidFill>
                <a:latin typeface="Helvetica"/>
              </a:rPr>
              <a:t> </a:t>
            </a:r>
            <a:r>
              <a:rPr lang="en-IN" dirty="0" smtClean="0">
                <a:solidFill>
                  <a:srgbClr val="0000FF"/>
                </a:solidFill>
                <a:latin typeface="Helvetica"/>
              </a:rPr>
              <a:t>                                                                         is educated.</a:t>
            </a:r>
          </a:p>
          <a:p>
            <a:pPr marL="285750" indent="-285750">
              <a:buFont typeface="Symbol"/>
              <a:buChar char=" "/>
            </a:pPr>
            <a:r>
              <a:rPr lang="en-US" dirty="0">
                <a:solidFill>
                  <a:srgbClr val="0000FF"/>
                </a:solidFill>
                <a:latin typeface="Helvetica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Helvetica"/>
              </a:rPr>
              <a:t> </a:t>
            </a:r>
            <a:r>
              <a:rPr lang="en-IN" dirty="0" smtClean="0">
                <a:solidFill>
                  <a:srgbClr val="0000FF"/>
                </a:solidFill>
                <a:latin typeface="Rod" pitchFamily="49" charset="-79"/>
                <a:cs typeface="Rod" pitchFamily="49" charset="-79"/>
              </a:rPr>
              <a:t>¬</a:t>
            </a:r>
            <a:r>
              <a:rPr lang="en-IN" dirty="0" smtClean="0">
                <a:solidFill>
                  <a:srgbClr val="0000FF"/>
                </a:solidFill>
                <a:latin typeface="Symbol"/>
              </a:rPr>
              <a:t> </a:t>
            </a:r>
            <a:r>
              <a:rPr lang="en-IN" dirty="0">
                <a:solidFill>
                  <a:srgbClr val="0000FF"/>
                </a:solidFill>
                <a:latin typeface="Helvetica"/>
              </a:rPr>
              <a:t>judge(x) v crooked(x) v educated(x</a:t>
            </a:r>
            <a:r>
              <a:rPr lang="en-IN" dirty="0" smtClean="0">
                <a:solidFill>
                  <a:srgbClr val="0000FF"/>
                </a:solidFill>
                <a:latin typeface="Helvetica"/>
              </a:rPr>
              <a:t>)          : This form deduces that someone is</a:t>
            </a:r>
          </a:p>
          <a:p>
            <a:pPr marL="285750" indent="-285750">
              <a:buFont typeface="Symbol"/>
              <a:buChar char=" "/>
            </a:pPr>
            <a:r>
              <a:rPr lang="en-IN" dirty="0">
                <a:solidFill>
                  <a:srgbClr val="0000FF"/>
                </a:solidFill>
                <a:latin typeface="Helvetica"/>
              </a:rPr>
              <a:t> </a:t>
            </a:r>
            <a:r>
              <a:rPr lang="en-IN" dirty="0" smtClean="0">
                <a:solidFill>
                  <a:srgbClr val="0000FF"/>
                </a:solidFill>
                <a:latin typeface="Helvetica"/>
              </a:rPr>
              <a:t>                                                                         not judge by showing that he is not </a:t>
            </a:r>
          </a:p>
          <a:p>
            <a:pPr marL="285750" indent="-285750">
              <a:buFont typeface="Symbol"/>
              <a:buChar char=" "/>
            </a:pPr>
            <a:r>
              <a:rPr lang="en-IN" dirty="0">
                <a:solidFill>
                  <a:srgbClr val="0000FF"/>
                </a:solidFill>
                <a:latin typeface="Helvetica"/>
              </a:rPr>
              <a:t> </a:t>
            </a:r>
            <a:r>
              <a:rPr lang="en-IN" dirty="0" smtClean="0">
                <a:solidFill>
                  <a:srgbClr val="0000FF"/>
                </a:solidFill>
                <a:latin typeface="Helvetica"/>
              </a:rPr>
              <a:t>                                                                         cooked and not educated. </a:t>
            </a:r>
          </a:p>
          <a:p>
            <a:pPr marL="285750" indent="-285750">
              <a:buFont typeface="Symbol"/>
              <a:buChar char=" "/>
            </a:pPr>
            <a:r>
              <a:rPr lang="en-US" dirty="0">
                <a:solidFill>
                  <a:srgbClr val="0000FF"/>
                </a:solidFill>
                <a:latin typeface="Helvetica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Helvetica"/>
              </a:rPr>
              <a:t>                                                                         It not best way to show that some </a:t>
            </a:r>
          </a:p>
          <a:p>
            <a:pPr marL="285750" indent="-285750">
              <a:buFont typeface="Symbol"/>
              <a:buChar char=" "/>
            </a:pPr>
            <a:r>
              <a:rPr lang="en-US" dirty="0">
                <a:solidFill>
                  <a:srgbClr val="0000FF"/>
                </a:solidFill>
                <a:latin typeface="Helvetica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Helvetica"/>
              </a:rPr>
              <a:t>                                                                         is not a judge.</a:t>
            </a:r>
            <a:endParaRPr lang="en-IN" dirty="0" smtClean="0">
              <a:solidFill>
                <a:srgbClr val="0000FF"/>
              </a:solidFill>
              <a:latin typeface="Helvetica"/>
            </a:endParaRPr>
          </a:p>
          <a:p>
            <a:r>
              <a:rPr lang="en-IN" sz="1200" dirty="0" smtClean="0">
                <a:solidFill>
                  <a:srgbClr val="000000"/>
                </a:solidFill>
                <a:latin typeface="Helvetica"/>
              </a:rPr>
              <a:t> </a:t>
            </a:r>
            <a:endParaRPr lang="en-IN" sz="1200" dirty="0">
              <a:solidFill>
                <a:srgbClr val="000000"/>
              </a:solidFill>
              <a:latin typeface="Helvetica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IN" dirty="0" smtClean="0">
                <a:solidFill>
                  <a:srgbClr val="00009A"/>
                </a:solidFill>
                <a:latin typeface="Helvetica"/>
              </a:rPr>
              <a:t>  People </a:t>
            </a:r>
            <a:r>
              <a:rPr lang="en-IN" dirty="0">
                <a:solidFill>
                  <a:srgbClr val="00009A"/>
                </a:solidFill>
                <a:latin typeface="Helvetica"/>
              </a:rPr>
              <a:t>do not think in </a:t>
            </a:r>
            <a:r>
              <a:rPr lang="en-IN" dirty="0" smtClean="0">
                <a:solidFill>
                  <a:srgbClr val="00009A"/>
                </a:solidFill>
                <a:latin typeface="Helvetica"/>
              </a:rPr>
              <a:t>resolution.</a:t>
            </a:r>
          </a:p>
          <a:p>
            <a:endParaRPr lang="en-IN" dirty="0">
              <a:solidFill>
                <a:srgbClr val="00009A"/>
              </a:solidFill>
              <a:latin typeface="Helvetica"/>
            </a:endParaRPr>
          </a:p>
          <a:p>
            <a:r>
              <a:rPr lang="en-IN" dirty="0">
                <a:solidFill>
                  <a:srgbClr val="FF3300"/>
                </a:solidFill>
                <a:latin typeface="TTFF41B690t00"/>
              </a:rPr>
              <a:t> </a:t>
            </a:r>
            <a:r>
              <a:rPr lang="en-IN" dirty="0" smtClean="0">
                <a:solidFill>
                  <a:srgbClr val="FF3300"/>
                </a:solidFill>
                <a:latin typeface="TTFF41B690t00"/>
              </a:rPr>
              <a:t>      </a:t>
            </a:r>
            <a:r>
              <a:rPr lang="en-IN" dirty="0" smtClean="0">
                <a:solidFill>
                  <a:srgbClr val="00B050"/>
                </a:solidFill>
                <a:latin typeface="Helvetica"/>
              </a:rPr>
              <a:t>Natural </a:t>
            </a:r>
            <a:r>
              <a:rPr lang="en-IN" dirty="0">
                <a:solidFill>
                  <a:srgbClr val="00B050"/>
                </a:solidFill>
                <a:latin typeface="Helvetica"/>
              </a:rPr>
              <a:t>deduction</a:t>
            </a:r>
            <a:r>
              <a:rPr lang="en-IN" dirty="0">
                <a:solidFill>
                  <a:srgbClr val="00009A"/>
                </a:solidFill>
                <a:latin typeface="Helvetica"/>
              </a:rPr>
              <a:t>: A way of doing machine </a:t>
            </a:r>
            <a:r>
              <a:rPr lang="en-IN" dirty="0" smtClean="0">
                <a:solidFill>
                  <a:srgbClr val="00009A"/>
                </a:solidFill>
                <a:latin typeface="Helvetica"/>
              </a:rPr>
              <a:t>theorem  proving </a:t>
            </a:r>
            <a:r>
              <a:rPr lang="en-IN" dirty="0">
                <a:solidFill>
                  <a:srgbClr val="00009A"/>
                </a:solidFill>
                <a:latin typeface="Helvetica"/>
              </a:rPr>
              <a:t>that corresponds </a:t>
            </a:r>
            <a:endParaRPr lang="en-IN" dirty="0" smtClean="0">
              <a:solidFill>
                <a:srgbClr val="00009A"/>
              </a:solidFill>
              <a:latin typeface="Helvetica"/>
            </a:endParaRPr>
          </a:p>
          <a:p>
            <a:r>
              <a:rPr lang="en-IN" dirty="0">
                <a:solidFill>
                  <a:srgbClr val="00009A"/>
                </a:solidFill>
                <a:latin typeface="Helvetica"/>
              </a:rPr>
              <a:t> </a:t>
            </a:r>
            <a:r>
              <a:rPr lang="en-IN" dirty="0" smtClean="0">
                <a:solidFill>
                  <a:srgbClr val="00009A"/>
                </a:solidFill>
                <a:latin typeface="Helvetica"/>
              </a:rPr>
              <a:t>      more </a:t>
            </a:r>
            <a:r>
              <a:rPr lang="en-IN" dirty="0">
                <a:solidFill>
                  <a:srgbClr val="00009A"/>
                </a:solidFill>
                <a:latin typeface="Helvetica"/>
              </a:rPr>
              <a:t>closely to </a:t>
            </a:r>
            <a:r>
              <a:rPr lang="en-IN" dirty="0" smtClean="0">
                <a:solidFill>
                  <a:srgbClr val="00009A"/>
                </a:solidFill>
                <a:latin typeface="Helvetica"/>
              </a:rPr>
              <a:t>processes  used </a:t>
            </a:r>
            <a:r>
              <a:rPr lang="en-IN" dirty="0">
                <a:solidFill>
                  <a:srgbClr val="00009A"/>
                </a:solidFill>
                <a:latin typeface="Helvetica"/>
              </a:rPr>
              <a:t>in human theorem </a:t>
            </a:r>
            <a:r>
              <a:rPr lang="en-IN" dirty="0" smtClean="0">
                <a:solidFill>
                  <a:srgbClr val="00009A"/>
                </a:solidFill>
                <a:latin typeface="Helvetica"/>
              </a:rPr>
              <a:t>proving.</a:t>
            </a: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49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982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en-IN" dirty="0">
                <a:solidFill>
                  <a:srgbClr val="FF0000"/>
                </a:solidFill>
              </a:rPr>
              <a:t>Representing </a:t>
            </a:r>
            <a:r>
              <a:rPr lang="en-IN" dirty="0" smtClean="0">
                <a:solidFill>
                  <a:srgbClr val="FF0000"/>
                </a:solidFill>
              </a:rPr>
              <a:t>Simple Facts </a:t>
            </a:r>
            <a:r>
              <a:rPr lang="en-IN" dirty="0">
                <a:solidFill>
                  <a:srgbClr val="FF0000"/>
                </a:solidFill>
              </a:rPr>
              <a:t>in </a:t>
            </a:r>
            <a:r>
              <a:rPr lang="en-IN" dirty="0" smtClean="0">
                <a:solidFill>
                  <a:srgbClr val="FF0000"/>
                </a:solidFill>
              </a:rPr>
              <a:t>Logic 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                                                ……….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IN" dirty="0" smtClean="0"/>
              <a:t>      </a:t>
            </a:r>
            <a:r>
              <a:rPr lang="en-IN" dirty="0" smtClean="0">
                <a:solidFill>
                  <a:srgbClr val="002060"/>
                </a:solidFill>
              </a:rPr>
              <a:t>Examples</a:t>
            </a:r>
          </a:p>
          <a:p>
            <a:endParaRPr lang="en-IN" dirty="0" smtClean="0"/>
          </a:p>
          <a:p>
            <a:endParaRPr lang="en-IN" dirty="0"/>
          </a:p>
          <a:p>
            <a:pPr marL="0" indent="0">
              <a:lnSpc>
                <a:spcPct val="170000"/>
              </a:lnSpc>
              <a:buNone/>
            </a:pPr>
            <a:r>
              <a:rPr lang="en-IN" dirty="0" smtClean="0"/>
              <a:t>      </a:t>
            </a:r>
            <a:r>
              <a:rPr lang="en-IN" dirty="0" smtClean="0">
                <a:solidFill>
                  <a:srgbClr val="FF0000"/>
                </a:solidFill>
              </a:rPr>
              <a:t>Socrates </a:t>
            </a:r>
            <a:r>
              <a:rPr lang="en-IN" dirty="0">
                <a:solidFill>
                  <a:srgbClr val="FF0000"/>
                </a:solidFill>
              </a:rPr>
              <a:t>is a man </a:t>
            </a:r>
            <a:r>
              <a:rPr lang="en-IN" dirty="0" smtClean="0">
                <a:solidFill>
                  <a:srgbClr val="FF0000"/>
                </a:solidFill>
              </a:rPr>
              <a:t>                                                 SOCRATESMAN</a:t>
            </a:r>
            <a:endParaRPr lang="en-IN" dirty="0">
              <a:solidFill>
                <a:srgbClr val="FF0000"/>
              </a:solidFill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IN" dirty="0" smtClean="0">
                <a:solidFill>
                  <a:srgbClr val="FF0000"/>
                </a:solidFill>
              </a:rPr>
              <a:t>      Plato </a:t>
            </a:r>
            <a:r>
              <a:rPr lang="en-IN" dirty="0">
                <a:solidFill>
                  <a:srgbClr val="FF0000"/>
                </a:solidFill>
              </a:rPr>
              <a:t>is a </a:t>
            </a:r>
            <a:r>
              <a:rPr lang="en-IN" dirty="0" smtClean="0">
                <a:solidFill>
                  <a:srgbClr val="FF0000"/>
                </a:solidFill>
              </a:rPr>
              <a:t>man                                                        </a:t>
            </a:r>
            <a:r>
              <a:rPr lang="en-IN" dirty="0">
                <a:solidFill>
                  <a:srgbClr val="FF0000"/>
                </a:solidFill>
              </a:rPr>
              <a:t>PLATOMAN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IN" dirty="0" smtClean="0">
                <a:solidFill>
                  <a:srgbClr val="FF0000"/>
                </a:solidFill>
              </a:rPr>
              <a:t>      All </a:t>
            </a:r>
            <a:r>
              <a:rPr lang="en-IN" dirty="0">
                <a:solidFill>
                  <a:srgbClr val="FF0000"/>
                </a:solidFill>
              </a:rPr>
              <a:t>men are mortal </a:t>
            </a:r>
            <a:r>
              <a:rPr lang="en-IN" dirty="0" smtClean="0">
                <a:solidFill>
                  <a:srgbClr val="FF0000"/>
                </a:solidFill>
              </a:rPr>
              <a:t>                                               MORTALMAN</a:t>
            </a:r>
            <a:endParaRPr lang="en-IN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dirty="0" smtClean="0"/>
              <a:t> </a:t>
            </a:r>
            <a:endParaRPr lang="en-IN" dirty="0"/>
          </a:p>
          <a:p>
            <a:pPr marL="0" indent="0">
              <a:buNone/>
            </a:pPr>
            <a:r>
              <a:rPr lang="en-IN" dirty="0" smtClean="0"/>
              <a:t> </a:t>
            </a:r>
            <a:endParaRPr lang="en-IN" dirty="0"/>
          </a:p>
          <a:p>
            <a:pPr algn="just"/>
            <a:r>
              <a:rPr lang="en-IN" dirty="0" smtClean="0"/>
              <a:t>      </a:t>
            </a:r>
            <a:r>
              <a:rPr lang="en-IN" dirty="0" smtClean="0">
                <a:solidFill>
                  <a:srgbClr val="002060"/>
                </a:solidFill>
              </a:rPr>
              <a:t>Can’t </a:t>
            </a:r>
            <a:r>
              <a:rPr lang="en-IN" dirty="0">
                <a:solidFill>
                  <a:srgbClr val="002060"/>
                </a:solidFill>
              </a:rPr>
              <a:t>draw any conclusion about similarities </a:t>
            </a:r>
            <a:r>
              <a:rPr lang="en-IN" dirty="0" smtClean="0">
                <a:solidFill>
                  <a:srgbClr val="002060"/>
                </a:solidFill>
              </a:rPr>
              <a:t>between Socrates and </a:t>
            </a:r>
          </a:p>
          <a:p>
            <a:pPr marL="0" indent="0" algn="just">
              <a:buNone/>
            </a:pPr>
            <a:r>
              <a:rPr lang="en-IN" dirty="0">
                <a:solidFill>
                  <a:srgbClr val="002060"/>
                </a:solidFill>
              </a:rPr>
              <a:t> </a:t>
            </a:r>
            <a:r>
              <a:rPr lang="en-IN" dirty="0" smtClean="0">
                <a:solidFill>
                  <a:srgbClr val="002060"/>
                </a:solidFill>
              </a:rPr>
              <a:t>            Plato</a:t>
            </a:r>
          </a:p>
          <a:p>
            <a:pPr algn="just"/>
            <a:endParaRPr lang="en-IN" dirty="0">
              <a:solidFill>
                <a:srgbClr val="002060"/>
              </a:solidFill>
            </a:endParaRPr>
          </a:p>
          <a:p>
            <a:pPr algn="just"/>
            <a:r>
              <a:rPr lang="en-IN" dirty="0" smtClean="0">
                <a:solidFill>
                  <a:srgbClr val="002060"/>
                </a:solidFill>
              </a:rPr>
              <a:t>       Can’t </a:t>
            </a:r>
            <a:r>
              <a:rPr lang="en-IN" dirty="0">
                <a:solidFill>
                  <a:srgbClr val="002060"/>
                </a:solidFill>
              </a:rPr>
              <a:t>capture the relationship between any </a:t>
            </a:r>
            <a:r>
              <a:rPr lang="en-IN" dirty="0" smtClean="0">
                <a:solidFill>
                  <a:srgbClr val="002060"/>
                </a:solidFill>
              </a:rPr>
              <a:t>individual being </a:t>
            </a:r>
            <a:r>
              <a:rPr lang="en-IN" dirty="0">
                <a:solidFill>
                  <a:srgbClr val="002060"/>
                </a:solidFill>
              </a:rPr>
              <a:t>a </a:t>
            </a:r>
            <a:r>
              <a:rPr lang="en-IN" dirty="0" smtClean="0">
                <a:solidFill>
                  <a:srgbClr val="002060"/>
                </a:solidFill>
              </a:rPr>
              <a:t>man </a:t>
            </a:r>
          </a:p>
          <a:p>
            <a:pPr marL="0" indent="0" algn="just">
              <a:buNone/>
            </a:pPr>
            <a:r>
              <a:rPr lang="en-IN" dirty="0">
                <a:solidFill>
                  <a:srgbClr val="002060"/>
                </a:solidFill>
              </a:rPr>
              <a:t> </a:t>
            </a:r>
            <a:r>
              <a:rPr lang="en-IN" dirty="0" smtClean="0">
                <a:solidFill>
                  <a:srgbClr val="002060"/>
                </a:solidFill>
              </a:rPr>
              <a:t>            </a:t>
            </a:r>
            <a:r>
              <a:rPr lang="en-IN" dirty="0">
                <a:solidFill>
                  <a:srgbClr val="002060"/>
                </a:solidFill>
              </a:rPr>
              <a:t>and that individual being a mortal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5231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Representing Simple Facts in Logic 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                                                ……….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Using predicate logic</a:t>
            </a:r>
          </a:p>
          <a:p>
            <a:r>
              <a:rPr lang="en-US" dirty="0" smtClean="0"/>
              <a:t>Example:</a:t>
            </a:r>
            <a:endParaRPr lang="en-IN" dirty="0" smtClean="0"/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</a:t>
            </a:r>
            <a:r>
              <a:rPr lang="en-IN" sz="2800" dirty="0" smtClean="0"/>
              <a:t>Socrates </a:t>
            </a:r>
            <a:r>
              <a:rPr lang="en-IN" sz="2800" dirty="0"/>
              <a:t>is a man </a:t>
            </a:r>
            <a:r>
              <a:rPr lang="en-IN" sz="2800" dirty="0" smtClean="0"/>
              <a:t>           man(</a:t>
            </a:r>
            <a:r>
              <a:rPr lang="en-IN" sz="2800" dirty="0" err="1" smtClean="0"/>
              <a:t>socrates</a:t>
            </a:r>
            <a:r>
              <a:rPr lang="en-IN" sz="2800" dirty="0"/>
              <a:t>)</a:t>
            </a:r>
          </a:p>
          <a:p>
            <a:pPr marL="0" indent="0">
              <a:buNone/>
            </a:pPr>
            <a:r>
              <a:rPr lang="en-IN" sz="2800" dirty="0" smtClean="0"/>
              <a:t>    Plato </a:t>
            </a:r>
            <a:r>
              <a:rPr lang="en-IN" sz="2800" dirty="0"/>
              <a:t>is a man </a:t>
            </a:r>
            <a:r>
              <a:rPr lang="en-IN" sz="2800" dirty="0" smtClean="0"/>
              <a:t>                 man(</a:t>
            </a:r>
            <a:r>
              <a:rPr lang="en-IN" sz="2800" dirty="0" err="1" smtClean="0"/>
              <a:t>plato</a:t>
            </a:r>
            <a:r>
              <a:rPr lang="en-IN" sz="2800" dirty="0"/>
              <a:t>)</a:t>
            </a:r>
          </a:p>
          <a:p>
            <a:pPr marL="0" indent="0">
              <a:buNone/>
            </a:pPr>
            <a:r>
              <a:rPr lang="en-IN" sz="2800" dirty="0" smtClean="0"/>
              <a:t>    All </a:t>
            </a:r>
            <a:r>
              <a:rPr lang="en-IN" sz="2800" dirty="0"/>
              <a:t>men are mortal </a:t>
            </a:r>
            <a:r>
              <a:rPr lang="en-IN" sz="2800" dirty="0" smtClean="0"/>
              <a:t>         </a:t>
            </a:r>
            <a:r>
              <a:rPr lang="en-IN" sz="2800" dirty="0" smtClean="0">
                <a:latin typeface="Symbol" pitchFamily="18" charset="2"/>
              </a:rPr>
              <a:t>"</a:t>
            </a:r>
            <a:r>
              <a:rPr lang="en-IN" sz="2800" dirty="0"/>
              <a:t>X (man(X) </a:t>
            </a:r>
            <a:r>
              <a:rPr lang="en-IN" sz="2800" dirty="0">
                <a:latin typeface="Symbol" pitchFamily="18" charset="2"/>
              </a:rPr>
              <a:t>®</a:t>
            </a:r>
            <a:r>
              <a:rPr lang="en-IN" sz="2800" dirty="0"/>
              <a:t> </a:t>
            </a:r>
            <a:r>
              <a:rPr lang="en-IN" sz="2800" dirty="0" smtClean="0"/>
              <a:t>mortal(X</a:t>
            </a:r>
            <a:r>
              <a:rPr lang="en-IN" sz="2800" dirty="0"/>
              <a:t>))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dirty="0"/>
              <a:t>=&gt; mortal(</a:t>
            </a:r>
            <a:r>
              <a:rPr lang="en-IN" dirty="0" err="1"/>
              <a:t>socrates</a:t>
            </a:r>
            <a:r>
              <a:rPr lang="en-IN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781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Representing Simple Facts in Logic 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                                                ……….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IN" dirty="0">
                <a:solidFill>
                  <a:srgbClr val="FF0000"/>
                </a:solidFill>
              </a:rPr>
              <a:t>Propositional logic vs. predicate logic</a:t>
            </a:r>
          </a:p>
          <a:p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      – </a:t>
            </a:r>
            <a:r>
              <a:rPr lang="en-IN" dirty="0">
                <a:solidFill>
                  <a:srgbClr val="002060"/>
                </a:solidFill>
              </a:rPr>
              <a:t>Using propositional </a:t>
            </a:r>
            <a:r>
              <a:rPr lang="en-IN" dirty="0" smtClean="0">
                <a:solidFill>
                  <a:srgbClr val="002060"/>
                </a:solidFill>
              </a:rPr>
              <a:t>logic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 smtClean="0"/>
              <a:t>     • </a:t>
            </a:r>
            <a:r>
              <a:rPr lang="en-IN" dirty="0"/>
              <a:t>Theorem proving is decidable</a:t>
            </a:r>
          </a:p>
          <a:p>
            <a:pPr marL="0" indent="0">
              <a:buNone/>
            </a:pPr>
            <a:r>
              <a:rPr lang="en-IN" dirty="0" smtClean="0"/>
              <a:t>     • </a:t>
            </a:r>
            <a:r>
              <a:rPr lang="en-IN" dirty="0"/>
              <a:t>Cannot represent objects and </a:t>
            </a:r>
            <a:r>
              <a:rPr lang="en-IN" dirty="0" smtClean="0"/>
              <a:t>quantification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 smtClean="0"/>
              <a:t>    – </a:t>
            </a:r>
            <a:r>
              <a:rPr lang="en-IN" dirty="0">
                <a:solidFill>
                  <a:srgbClr val="002060"/>
                </a:solidFill>
              </a:rPr>
              <a:t>Using predicate logic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 smtClean="0"/>
              <a:t>     • </a:t>
            </a:r>
            <a:r>
              <a:rPr lang="en-IN" dirty="0"/>
              <a:t>Can represent objects and quantification</a:t>
            </a:r>
          </a:p>
          <a:p>
            <a:pPr marL="0" indent="0">
              <a:buNone/>
            </a:pPr>
            <a:r>
              <a:rPr lang="en-IN" dirty="0" smtClean="0"/>
              <a:t>     • </a:t>
            </a:r>
            <a:r>
              <a:rPr lang="en-IN" dirty="0"/>
              <a:t>Theorem proving is semi-decidable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84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0" i="0" u="none" strike="noStrike" baseline="0" dirty="0" smtClean="0">
                <a:solidFill>
                  <a:srgbClr val="FF3300"/>
                </a:solidFill>
                <a:latin typeface="Helvetica"/>
              </a:rPr>
              <a:t>Representing Simple Facts in Logic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N" b="0" i="0" u="none" strike="noStrike" baseline="0" dirty="0" smtClean="0">
                <a:solidFill>
                  <a:srgbClr val="33339A"/>
                </a:solidFill>
                <a:latin typeface="Helvetica"/>
              </a:rPr>
              <a:t>   1. Marcus was a man.</a:t>
            </a:r>
          </a:p>
          <a:p>
            <a:pPr marL="0" indent="0">
              <a:buNone/>
            </a:pPr>
            <a:r>
              <a:rPr lang="en-IN" b="0" i="0" u="none" strike="noStrike" baseline="0" dirty="0" smtClean="0">
                <a:solidFill>
                  <a:srgbClr val="33339A"/>
                </a:solidFill>
                <a:latin typeface="Helvetica"/>
              </a:rPr>
              <a:t>   2. Marcus was a Pompeian.</a:t>
            </a:r>
          </a:p>
          <a:p>
            <a:pPr marL="0" indent="0">
              <a:buNone/>
            </a:pPr>
            <a:r>
              <a:rPr lang="en-IN" b="0" i="0" u="none" strike="noStrike" baseline="0" dirty="0" smtClean="0">
                <a:solidFill>
                  <a:srgbClr val="33339A"/>
                </a:solidFill>
                <a:latin typeface="Helvetica"/>
              </a:rPr>
              <a:t>   3. All Pompeians were Romans.</a:t>
            </a:r>
          </a:p>
          <a:p>
            <a:pPr marL="0" indent="0">
              <a:buNone/>
            </a:pPr>
            <a:r>
              <a:rPr lang="en-IN" b="0" i="0" u="none" strike="noStrike" baseline="0" dirty="0" smtClean="0">
                <a:solidFill>
                  <a:srgbClr val="33339A"/>
                </a:solidFill>
                <a:latin typeface="Helvetica"/>
              </a:rPr>
              <a:t>   4. Caesar was a ruler.</a:t>
            </a:r>
          </a:p>
          <a:p>
            <a:pPr marL="0" indent="0">
              <a:buNone/>
            </a:pPr>
            <a:r>
              <a:rPr lang="en-IN" b="0" i="0" u="none" strike="noStrike" baseline="0" dirty="0" smtClean="0">
                <a:solidFill>
                  <a:srgbClr val="33339A"/>
                </a:solidFill>
                <a:latin typeface="Helvetica"/>
              </a:rPr>
              <a:t>   5. All Romans were either loyal to Caesar or </a:t>
            </a:r>
          </a:p>
          <a:p>
            <a:pPr marL="0" indent="0">
              <a:buNone/>
            </a:pPr>
            <a:r>
              <a:rPr lang="en-IN" dirty="0" smtClean="0">
                <a:solidFill>
                  <a:srgbClr val="33339A"/>
                </a:solidFill>
                <a:latin typeface="Helvetica"/>
              </a:rPr>
              <a:t>      </a:t>
            </a:r>
            <a:r>
              <a:rPr lang="en-IN" b="0" i="0" u="none" strike="noStrike" baseline="0" dirty="0" smtClean="0">
                <a:solidFill>
                  <a:srgbClr val="33339A"/>
                </a:solidFill>
                <a:latin typeface="Helvetica"/>
              </a:rPr>
              <a:t> hated him.</a:t>
            </a:r>
          </a:p>
          <a:p>
            <a:pPr marL="0" indent="0">
              <a:buNone/>
            </a:pPr>
            <a:r>
              <a:rPr lang="en-IN" sz="2000" b="0" i="0" u="none" strike="noStrike" baseline="0" dirty="0" smtClean="0">
                <a:solidFill>
                  <a:srgbClr val="000000"/>
                </a:solidFill>
                <a:latin typeface="Helvetica"/>
              </a:rPr>
              <a:t>     </a:t>
            </a:r>
            <a:r>
              <a:rPr lang="en-IN" b="0" i="0" u="none" strike="noStrike" baseline="0" dirty="0" smtClean="0">
                <a:solidFill>
                  <a:srgbClr val="33339A"/>
                </a:solidFill>
                <a:latin typeface="Helvetica"/>
              </a:rPr>
              <a:t>6. Every one is loyal to someone.</a:t>
            </a:r>
          </a:p>
          <a:p>
            <a:pPr marL="0" indent="0">
              <a:buNone/>
            </a:pPr>
            <a:r>
              <a:rPr lang="en-IN" b="0" i="0" u="none" strike="noStrike" baseline="0" dirty="0" smtClean="0">
                <a:solidFill>
                  <a:srgbClr val="33339A"/>
                </a:solidFill>
                <a:latin typeface="Helvetica"/>
              </a:rPr>
              <a:t>   7. People only try to assassinate rulers they  </a:t>
            </a:r>
          </a:p>
          <a:p>
            <a:pPr marL="0" indent="0">
              <a:buNone/>
            </a:pPr>
            <a:r>
              <a:rPr lang="en-IN" dirty="0">
                <a:solidFill>
                  <a:srgbClr val="33339A"/>
                </a:solidFill>
                <a:latin typeface="Helvetica"/>
              </a:rPr>
              <a:t> </a:t>
            </a:r>
            <a:r>
              <a:rPr lang="en-IN" dirty="0" smtClean="0">
                <a:solidFill>
                  <a:srgbClr val="33339A"/>
                </a:solidFill>
                <a:latin typeface="Helvetica"/>
              </a:rPr>
              <a:t>    </a:t>
            </a:r>
            <a:r>
              <a:rPr lang="en-IN" b="0" i="0" u="none" strike="noStrike" baseline="0" dirty="0" smtClean="0">
                <a:solidFill>
                  <a:srgbClr val="33339A"/>
                </a:solidFill>
                <a:latin typeface="Helvetica"/>
              </a:rPr>
              <a:t>  are not loyal to.</a:t>
            </a:r>
          </a:p>
          <a:p>
            <a:pPr marL="0" indent="0">
              <a:buNone/>
            </a:pPr>
            <a:r>
              <a:rPr lang="en-IN" b="0" i="0" u="none" strike="noStrike" baseline="0" dirty="0" smtClean="0">
                <a:solidFill>
                  <a:srgbClr val="33339A"/>
                </a:solidFill>
                <a:latin typeface="Helvetica"/>
              </a:rPr>
              <a:t>   8. Marcus tried to assassinate Caesar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895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Representing Simple Facts in Logic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dirty="0" smtClean="0"/>
              <a:t>    1</a:t>
            </a:r>
            <a:r>
              <a:rPr lang="en-IN" dirty="0"/>
              <a:t>. </a:t>
            </a:r>
            <a:r>
              <a:rPr lang="en-IN" dirty="0">
                <a:solidFill>
                  <a:srgbClr val="00B0F0"/>
                </a:solidFill>
              </a:rPr>
              <a:t>Marcus was a man</a:t>
            </a:r>
            <a:r>
              <a:rPr lang="en-IN" dirty="0"/>
              <a:t>.</a:t>
            </a:r>
          </a:p>
          <a:p>
            <a:pPr marL="0" indent="0">
              <a:buNone/>
            </a:pPr>
            <a:r>
              <a:rPr lang="en-IN" dirty="0" smtClean="0"/>
              <a:t>         </a:t>
            </a:r>
            <a:r>
              <a:rPr lang="en-IN" dirty="0" smtClean="0">
                <a:solidFill>
                  <a:srgbClr val="FF0000"/>
                </a:solidFill>
              </a:rPr>
              <a:t>man(Marcus</a:t>
            </a:r>
            <a:r>
              <a:rPr lang="en-IN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IN" dirty="0" smtClean="0"/>
              <a:t>    2</a:t>
            </a:r>
            <a:r>
              <a:rPr lang="en-IN" dirty="0"/>
              <a:t>. </a:t>
            </a:r>
            <a:r>
              <a:rPr lang="en-IN" dirty="0">
                <a:solidFill>
                  <a:srgbClr val="00B0F0"/>
                </a:solidFill>
              </a:rPr>
              <a:t>Marcus was a Pompeian</a:t>
            </a:r>
            <a:r>
              <a:rPr lang="en-IN" dirty="0"/>
              <a:t>.</a:t>
            </a:r>
          </a:p>
          <a:p>
            <a:pPr marL="0" indent="0">
              <a:buNone/>
            </a:pPr>
            <a:r>
              <a:rPr lang="en-IN" dirty="0" smtClean="0"/>
              <a:t>        </a:t>
            </a:r>
            <a:r>
              <a:rPr lang="en-IN" dirty="0" smtClean="0">
                <a:solidFill>
                  <a:srgbClr val="FF0000"/>
                </a:solidFill>
              </a:rPr>
              <a:t>Pompeian(Marcus</a:t>
            </a:r>
            <a:r>
              <a:rPr lang="en-IN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IN" dirty="0" smtClean="0"/>
              <a:t>    3</a:t>
            </a:r>
            <a:r>
              <a:rPr lang="en-IN" dirty="0">
                <a:solidFill>
                  <a:srgbClr val="00B0F0"/>
                </a:solidFill>
              </a:rPr>
              <a:t>. All Pompeians were Romans.</a:t>
            </a:r>
          </a:p>
          <a:p>
            <a:pPr marL="0" indent="0">
              <a:buNone/>
            </a:pPr>
            <a:r>
              <a:rPr lang="en-IN" dirty="0" smtClean="0">
                <a:latin typeface="Symbol" pitchFamily="18" charset="2"/>
              </a:rPr>
              <a:t>       </a:t>
            </a:r>
            <a:r>
              <a:rPr lang="en-IN" dirty="0" smtClean="0">
                <a:solidFill>
                  <a:srgbClr val="FF0000"/>
                </a:solidFill>
                <a:latin typeface="Symbol" pitchFamily="18" charset="2"/>
              </a:rPr>
              <a:t>"</a:t>
            </a:r>
            <a:r>
              <a:rPr lang="en-IN" dirty="0">
                <a:solidFill>
                  <a:srgbClr val="FF0000"/>
                </a:solidFill>
              </a:rPr>
              <a:t>x: Pompeian(x) </a:t>
            </a:r>
            <a:r>
              <a:rPr lang="en-IN" dirty="0">
                <a:solidFill>
                  <a:srgbClr val="FF0000"/>
                </a:solidFill>
                <a:latin typeface="Symbol" pitchFamily="18" charset="2"/>
              </a:rPr>
              <a:t>®</a:t>
            </a:r>
            <a:r>
              <a:rPr lang="en-IN" dirty="0">
                <a:solidFill>
                  <a:srgbClr val="FF0000"/>
                </a:solidFill>
              </a:rPr>
              <a:t> Roman(x)</a:t>
            </a:r>
          </a:p>
          <a:p>
            <a:pPr marL="0" indent="0">
              <a:buNone/>
            </a:pPr>
            <a:r>
              <a:rPr lang="en-IN" dirty="0" smtClean="0"/>
              <a:t>    4</a:t>
            </a:r>
            <a:r>
              <a:rPr lang="en-IN" dirty="0"/>
              <a:t>. </a:t>
            </a:r>
            <a:r>
              <a:rPr lang="en-IN" dirty="0">
                <a:solidFill>
                  <a:srgbClr val="00B0F0"/>
                </a:solidFill>
              </a:rPr>
              <a:t>Caesar was a ruler.</a:t>
            </a:r>
          </a:p>
          <a:p>
            <a:pPr marL="0" indent="0">
              <a:buNone/>
            </a:pPr>
            <a:r>
              <a:rPr lang="en-IN" dirty="0" smtClean="0">
                <a:solidFill>
                  <a:srgbClr val="FF0000"/>
                </a:solidFill>
              </a:rPr>
              <a:t>         ruler(Caesar</a:t>
            </a:r>
            <a:r>
              <a:rPr lang="en-IN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B6B2-528C-493E-A0CA-515C43DB9313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778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471</TotalTime>
  <Words>2454</Words>
  <Application>Microsoft Office PowerPoint</Application>
  <PresentationFormat>On-screen Show (4:3)</PresentationFormat>
  <Paragraphs>450</Paragraphs>
  <Slides>49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62" baseType="lpstr">
      <vt:lpstr>ＭＳ Ｐゴシック</vt:lpstr>
      <vt:lpstr>ＭＳ Ｐゴシック</vt:lpstr>
      <vt:lpstr>Arial</vt:lpstr>
      <vt:lpstr>Arial Unicode MS</vt:lpstr>
      <vt:lpstr>Calibri</vt:lpstr>
      <vt:lpstr>Courier New</vt:lpstr>
      <vt:lpstr>Helvetica</vt:lpstr>
      <vt:lpstr>Rod</vt:lpstr>
      <vt:lpstr>Symbol</vt:lpstr>
      <vt:lpstr>Times</vt:lpstr>
      <vt:lpstr>Trebuchet MS</vt:lpstr>
      <vt:lpstr>TTFF41B690t00</vt:lpstr>
      <vt:lpstr>Office Theme</vt:lpstr>
      <vt:lpstr>PowerPoint Presentation</vt:lpstr>
      <vt:lpstr> Predicate Logic  </vt:lpstr>
      <vt:lpstr>Standard Logic Symbols</vt:lpstr>
      <vt:lpstr>Representing Simple Facts in Logic</vt:lpstr>
      <vt:lpstr>Representing Simple Facts in Logic                                                  ……….</vt:lpstr>
      <vt:lpstr>Representing Simple Facts in Logic                                                  ……….</vt:lpstr>
      <vt:lpstr>Representing Simple Facts in Logic                                                  ……….</vt:lpstr>
      <vt:lpstr>Representing Simple Facts in Logic</vt:lpstr>
      <vt:lpstr>Representing Simple Facts in Logic</vt:lpstr>
      <vt:lpstr>Representing Simple Facts in Logic</vt:lpstr>
      <vt:lpstr>Representing Simple Facts in Logic</vt:lpstr>
      <vt:lpstr>Representing Simple Facts in Logic</vt:lpstr>
      <vt:lpstr>Representing Simple Facts in Logic</vt:lpstr>
      <vt:lpstr>Representing Simple Facts in Logic</vt:lpstr>
      <vt:lpstr>Representing Instance &amp; Isa Relationships</vt:lpstr>
      <vt:lpstr>Make an Exception</vt:lpstr>
      <vt:lpstr>Make an Exception</vt:lpstr>
      <vt:lpstr>Computable Functions and Predicates</vt:lpstr>
      <vt:lpstr>Computable Functions and  predicates</vt:lpstr>
      <vt:lpstr>Computable Functions and  predicates</vt:lpstr>
      <vt:lpstr>Resolution</vt:lpstr>
      <vt:lpstr>Resolution in Propositional Logic</vt:lpstr>
      <vt:lpstr>Resolution in Propositional Logic</vt:lpstr>
      <vt:lpstr>Resolution in Predicate Logic</vt:lpstr>
      <vt:lpstr>UNIFICATION  </vt:lpstr>
      <vt:lpstr>UNIFICATION </vt:lpstr>
      <vt:lpstr> </vt:lpstr>
      <vt:lpstr> Example</vt:lpstr>
      <vt:lpstr>Step 1: Eliminate implications</vt:lpstr>
      <vt:lpstr>Step 2: Reduce the scope of </vt:lpstr>
      <vt:lpstr>Step 3: Standardize variables apart</vt:lpstr>
      <vt:lpstr>Step 4: Move quantifiers </vt:lpstr>
      <vt:lpstr>Step 4: Move quantifiers </vt:lpstr>
      <vt:lpstr>Step 5: Eliminate existential quantifiers </vt:lpstr>
      <vt:lpstr>Step 6: Drop the prefix (quantifiers)</vt:lpstr>
      <vt:lpstr>Step 7: Create a conjunction of disjuncts </vt:lpstr>
      <vt:lpstr>Step 8: Create separate clauses </vt:lpstr>
      <vt:lpstr>Step 9: Standardize apart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Predicate Logic</dc:title>
  <dc:creator>admin</dc:creator>
  <cp:lastModifiedBy>MUS</cp:lastModifiedBy>
  <cp:revision>68</cp:revision>
  <dcterms:created xsi:type="dcterms:W3CDTF">2016-01-09T12:22:11Z</dcterms:created>
  <dcterms:modified xsi:type="dcterms:W3CDTF">2023-04-10T07:14:49Z</dcterms:modified>
</cp:coreProperties>
</file>