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6" r:id="rId2"/>
    <p:sldId id="283" r:id="rId3"/>
    <p:sldId id="279" r:id="rId4"/>
    <p:sldId id="281" r:id="rId5"/>
    <p:sldId id="282" r:id="rId6"/>
    <p:sldId id="27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00"/>
    <a:srgbClr val="FF9900"/>
    <a:srgbClr val="00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4F23A-FD96-41C7-A70B-64FBE6B8AE43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F6EAD-896D-4D64-B34A-D10C043E6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F6EAD-896D-4D64-B34A-D10C043E6E8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F6EAD-896D-4D64-B34A-D10C043E6E8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810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F6EAD-896D-4D64-B34A-D10C043E6E8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F6EAD-896D-4D64-B34A-D10C043E6E8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F6EAD-896D-4D64-B34A-D10C043E6E8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FF4B-B58F-4455-A5CB-1784EB5C020F}" type="datetime1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CDD2-5543-4851-B99B-6CF22FEDF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9249-BF32-4F40-AF78-C4BEE6EAAF76}" type="datetime1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CDD2-5543-4851-B99B-6CF22FEDF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9911-F1AC-4219-9C6F-0FA73D4C3BDF}" type="datetime1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CDD2-5543-4851-B99B-6CF22FEDF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0751C-4A33-4DCB-B4E0-1F2ECCC9478E}" type="datetime1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CDD2-5543-4851-B99B-6CF22FEDF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E302-C574-438C-9556-094834F61CB8}" type="datetime1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CDD2-5543-4851-B99B-6CF22FEDF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6BB4-4DEB-4CAF-B1F4-7090B53F3DB8}" type="datetime1">
              <a:rPr lang="en-US" smtClean="0"/>
              <a:pPr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CDD2-5543-4851-B99B-6CF22FEDF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51F2-99DA-42AB-9514-9CE18DF8FF81}" type="datetime1">
              <a:rPr lang="en-US" smtClean="0"/>
              <a:pPr/>
              <a:t>4/5/2023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CDD2-5543-4851-B99B-6CF22FEDF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64BD-7DB5-4C20-84C8-15C70AB281A3}" type="datetime1">
              <a:rPr lang="en-US" smtClean="0"/>
              <a:pPr/>
              <a:t>4/5/2023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CDD2-5543-4851-B99B-6CF22FEDF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82D6-7881-4894-BFB5-F0C6AA15F3D3}" type="datetime1">
              <a:rPr lang="en-US" smtClean="0"/>
              <a:pPr/>
              <a:t>4/5/2023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CDD2-5543-4851-B99B-6CF22FEDF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F86-64F1-41E8-9F39-18D527A6CF95}" type="datetime1">
              <a:rPr lang="en-US" smtClean="0"/>
              <a:pPr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CDD2-5543-4851-B99B-6CF22FEDF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C65-0871-4136-A217-7786D61B2F96}" type="datetime1">
              <a:rPr lang="en-US" smtClean="0"/>
              <a:pPr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CDD2-5543-4851-B99B-6CF22FEDF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C682F-5851-4E4E-8DE8-84058D9EBE2D}" type="datetime1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1CDD2-5543-4851-B99B-6CF22FEDF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titled-1.png"/>
          <p:cNvPicPr>
            <a:picLocks noChangeAspect="1"/>
          </p:cNvPicPr>
          <p:nvPr/>
        </p:nvPicPr>
        <p:blipFill>
          <a:blip r:embed="rId3"/>
          <a:srcRect l="23913" t="6667" r="42271" b="64444"/>
          <a:stretch>
            <a:fillRect/>
          </a:stretch>
        </p:blipFill>
        <p:spPr>
          <a:xfrm>
            <a:off x="0" y="0"/>
            <a:ext cx="91821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CDD2-5543-4851-B99B-6CF22FEDF7E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0600" y="7545"/>
            <a:ext cx="8153400" cy="674030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28800" y="4794134"/>
            <a:ext cx="632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onstantia" pitchFamily="18" charset="0"/>
              </a:rPr>
              <a:t>RESOURCE MANAGEMENT TECHNIQUES</a:t>
            </a:r>
          </a:p>
          <a:p>
            <a:pPr algn="ctr"/>
            <a:endParaRPr lang="en-US" sz="2400" b="1" dirty="0" smtClean="0">
              <a:solidFill>
                <a:schemeClr val="bg1"/>
              </a:solidFill>
              <a:latin typeface="Constantia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onstantia" pitchFamily="18" charset="0"/>
              </a:rPr>
              <a:t>NETWORK DIAGRAMS</a:t>
            </a:r>
            <a:endParaRPr lang="en-US" sz="2400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2" name="AutoShape 2" descr="https://www.jmc.edu/include/department/cs/staff/image/mj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447800"/>
            <a:ext cx="1219200" cy="14549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76400" y="3117415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b="1" dirty="0">
                <a:solidFill>
                  <a:srgbClr val="FFFF00"/>
                </a:solidFill>
              </a:rPr>
              <a:t>DR. O.A.MOHAMED JAFAR</a:t>
            </a:r>
          </a:p>
          <a:p>
            <a:pPr algn="ctr"/>
            <a:r>
              <a:rPr lang="en-IN" b="1" dirty="0">
                <a:solidFill>
                  <a:srgbClr val="FFFF00"/>
                </a:solidFill>
              </a:rPr>
              <a:t>M.Sc</a:t>
            </a:r>
            <a:r>
              <a:rPr lang="en-IN" b="1" dirty="0" smtClean="0">
                <a:solidFill>
                  <a:srgbClr val="FFFF00"/>
                </a:solidFill>
              </a:rPr>
              <a:t>., M.Sc</a:t>
            </a:r>
            <a:r>
              <a:rPr lang="en-IN" b="1" dirty="0">
                <a:solidFill>
                  <a:srgbClr val="FFFF00"/>
                </a:solidFill>
              </a:rPr>
              <a:t>.,(IT)., PGDCA.,PGDGC., PGDHRM., M.Phil.,</a:t>
            </a:r>
            <a:r>
              <a:rPr lang="en-IN" b="1" dirty="0" err="1">
                <a:solidFill>
                  <a:srgbClr val="FFFF00"/>
                </a:solidFill>
              </a:rPr>
              <a:t>Ph.D</a:t>
            </a:r>
            <a:r>
              <a:rPr lang="en-IN" b="1" dirty="0">
                <a:solidFill>
                  <a:srgbClr val="FFFF00"/>
                </a:solidFill>
              </a:rPr>
              <a:t>.,</a:t>
            </a:r>
          </a:p>
          <a:p>
            <a:pPr algn="ctr"/>
            <a:r>
              <a:rPr lang="en-IN" b="1" dirty="0">
                <a:solidFill>
                  <a:srgbClr val="FFFF00"/>
                </a:solidFill>
              </a:rPr>
              <a:t>Associate Professor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titled-1.png"/>
          <p:cNvPicPr>
            <a:picLocks noChangeAspect="1"/>
          </p:cNvPicPr>
          <p:nvPr/>
        </p:nvPicPr>
        <p:blipFill>
          <a:blip r:embed="rId3"/>
          <a:srcRect l="23913" t="6667" r="42271" b="64444"/>
          <a:stretch>
            <a:fillRect/>
          </a:stretch>
        </p:blipFill>
        <p:spPr>
          <a:xfrm>
            <a:off x="0" y="0"/>
            <a:ext cx="91821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CDD2-5543-4851-B99B-6CF22FEDF7E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0600" y="0"/>
            <a:ext cx="8153400" cy="674030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52600" y="3048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  <a:latin typeface="Constantia" pitchFamily="18" charset="0"/>
              </a:rPr>
              <a:t>DRAWING NETWORK DIAGRAM</a:t>
            </a:r>
            <a:endParaRPr lang="en-US" sz="2400" b="1" dirty="0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762000"/>
            <a:ext cx="7924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Problem 1:  Draw the network diagram or arrow diagram for the following relationships: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524000" y="1397000"/>
          <a:ext cx="6705600" cy="741680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{5C22544A-7EE6-4342-B048-85BDC9FD1C3A}</a:tableStyleId>
              </a:tblPr>
              <a:tblGrid>
                <a:gridCol w="1248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3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3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3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3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Activity</a:t>
                      </a: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1-3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2-3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2-4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3-4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4-5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Days</a:t>
                      </a: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Oval 10"/>
          <p:cNvSpPr/>
          <p:nvPr/>
        </p:nvSpPr>
        <p:spPr>
          <a:xfrm>
            <a:off x="1143000" y="38100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1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676400" y="3048000"/>
            <a:ext cx="18288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648200" y="47244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3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505200" y="27432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2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15" name="Straight Arrow Connector 14"/>
          <p:cNvCxnSpPr>
            <a:stCxn id="11" idx="5"/>
            <a:endCxn id="13" idx="2"/>
          </p:cNvCxnSpPr>
          <p:nvPr/>
        </p:nvCxnSpPr>
        <p:spPr>
          <a:xfrm rot="16200000" flipH="1">
            <a:off x="2746865" y="3051664"/>
            <a:ext cx="752755" cy="3049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4" idx="5"/>
            <a:endCxn id="13" idx="0"/>
          </p:cNvCxnSpPr>
          <p:nvPr/>
        </p:nvCxnSpPr>
        <p:spPr>
          <a:xfrm rot="16200000" flipH="1">
            <a:off x="3642215" y="3451714"/>
            <a:ext cx="1590955" cy="95441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019800" y="33528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4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8001000" y="33528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5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25" name="Straight Arrow Connector 24"/>
          <p:cNvCxnSpPr>
            <a:stCxn id="14" idx="6"/>
          </p:cNvCxnSpPr>
          <p:nvPr/>
        </p:nvCxnSpPr>
        <p:spPr>
          <a:xfrm>
            <a:off x="4038600" y="2971800"/>
            <a:ext cx="1981200" cy="5334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3" idx="6"/>
            <a:endCxn id="22" idx="4"/>
          </p:cNvCxnSpPr>
          <p:nvPr/>
        </p:nvCxnSpPr>
        <p:spPr>
          <a:xfrm flipV="1">
            <a:off x="5181600" y="3810000"/>
            <a:ext cx="1104900" cy="11430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2" idx="6"/>
            <a:endCxn id="23" idx="2"/>
          </p:cNvCxnSpPr>
          <p:nvPr/>
        </p:nvCxnSpPr>
        <p:spPr>
          <a:xfrm>
            <a:off x="6553200" y="3581400"/>
            <a:ext cx="14478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362200" y="30480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971800" y="41910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419600" y="35814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800600" y="28194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257800" y="40386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5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858000" y="31242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295400" y="2286000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Solution:  The Network Diagram is given below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84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titled-1.png"/>
          <p:cNvPicPr>
            <a:picLocks noChangeAspect="1"/>
          </p:cNvPicPr>
          <p:nvPr/>
        </p:nvPicPr>
        <p:blipFill>
          <a:blip r:embed="rId3"/>
          <a:srcRect l="23913" t="6667" r="42271" b="64444"/>
          <a:stretch>
            <a:fillRect/>
          </a:stretch>
        </p:blipFill>
        <p:spPr>
          <a:xfrm>
            <a:off x="0" y="0"/>
            <a:ext cx="91821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CDD2-5543-4851-B99B-6CF22FEDF7E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0600" y="0"/>
            <a:ext cx="8153400" cy="674030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52600" y="3048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  <a:latin typeface="Constantia" pitchFamily="18" charset="0"/>
              </a:rPr>
              <a:t>DRAWING NETWORK DIAGRAM</a:t>
            </a:r>
            <a:endParaRPr lang="en-US" sz="2400" b="1" dirty="0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762000"/>
            <a:ext cx="79248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Problem 2: Draw the network diagram or arrow diagram for the following relationships:</a:t>
            </a:r>
          </a:p>
          <a:p>
            <a:endParaRPr lang="en-US" dirty="0" smtClean="0">
              <a:latin typeface="Constantia" pitchFamily="18" charset="0"/>
            </a:endParaRPr>
          </a:p>
          <a:p>
            <a:endParaRPr lang="en-US" dirty="0" smtClean="0">
              <a:latin typeface="Constantia" pitchFamily="18" charset="0"/>
            </a:endParaRPr>
          </a:p>
          <a:p>
            <a:endParaRPr lang="en-US" dirty="0" smtClean="0">
              <a:latin typeface="Constantia" pitchFamily="18" charset="0"/>
            </a:endParaRPr>
          </a:p>
          <a:p>
            <a:endParaRPr lang="en-US" dirty="0" smtClean="0">
              <a:latin typeface="Constantia" pitchFamily="18" charset="0"/>
            </a:endParaRPr>
          </a:p>
          <a:p>
            <a:endParaRPr lang="en-US" dirty="0" smtClean="0">
              <a:latin typeface="Constantia" pitchFamily="18" charset="0"/>
            </a:endParaRPr>
          </a:p>
          <a:p>
            <a:endParaRPr lang="en-US" dirty="0" smtClean="0">
              <a:latin typeface="Constantia" pitchFamily="18" charset="0"/>
            </a:endParaRPr>
          </a:p>
          <a:p>
            <a:r>
              <a:rPr lang="en-US" b="1" dirty="0" smtClean="0">
                <a:solidFill>
                  <a:srgbClr val="FFFF00"/>
                </a:solidFill>
              </a:rPr>
              <a:t>SOLUTION:</a:t>
            </a:r>
          </a:p>
          <a:p>
            <a:endParaRPr lang="en-US" b="1" dirty="0" smtClean="0">
              <a:solidFill>
                <a:srgbClr val="FFFF00"/>
              </a:solidFill>
            </a:endParaRPr>
          </a:p>
          <a:p>
            <a:r>
              <a:rPr lang="en-US" b="1" dirty="0" err="1" smtClean="0">
                <a:solidFill>
                  <a:srgbClr val="FFFF00"/>
                </a:solidFill>
              </a:rPr>
              <a:t>i</a:t>
            </a:r>
            <a:r>
              <a:rPr lang="en-US" b="1" dirty="0" smtClean="0">
                <a:solidFill>
                  <a:srgbClr val="FFFF00"/>
                </a:solidFill>
              </a:rPr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066800" y="1524000"/>
          <a:ext cx="8077200" cy="1210056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00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6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7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49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04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4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044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Name of the Activity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A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 B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 C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 D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 F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 G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H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Preceeding</a:t>
                      </a:r>
                      <a:r>
                        <a:rPr lang="en-US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Relationship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--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--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--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A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 B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 D,E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H,F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0" name="Oval 49"/>
          <p:cNvSpPr/>
          <p:nvPr/>
        </p:nvSpPr>
        <p:spPr>
          <a:xfrm>
            <a:off x="1676400" y="35814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1676400" y="44958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3200400" y="35814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3200400" y="44958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1752600" y="54864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3200400" y="54864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57" name="Straight Arrow Connector 56"/>
          <p:cNvCxnSpPr>
            <a:stCxn id="50" idx="6"/>
          </p:cNvCxnSpPr>
          <p:nvPr/>
        </p:nvCxnSpPr>
        <p:spPr>
          <a:xfrm>
            <a:off x="2209800" y="3810000"/>
            <a:ext cx="990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2209800" y="4724400"/>
            <a:ext cx="990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2209800" y="5715000"/>
            <a:ext cx="990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514600" y="3429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514600" y="4419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2514600" y="5334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3733800" y="3810000"/>
            <a:ext cx="990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733800" y="4724400"/>
            <a:ext cx="990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733800" y="5715000"/>
            <a:ext cx="990600" cy="234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962400" y="3429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4038600" y="5334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962400" y="4419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titled-1.png"/>
          <p:cNvPicPr>
            <a:picLocks noChangeAspect="1"/>
          </p:cNvPicPr>
          <p:nvPr/>
        </p:nvPicPr>
        <p:blipFill>
          <a:blip r:embed="rId3"/>
          <a:srcRect l="23913" t="6667" r="42271" b="64444"/>
          <a:stretch>
            <a:fillRect/>
          </a:stretch>
        </p:blipFill>
        <p:spPr>
          <a:xfrm>
            <a:off x="0" y="0"/>
            <a:ext cx="91821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CDD2-5543-4851-B99B-6CF22FEDF7E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0600" y="0"/>
            <a:ext cx="8153400" cy="674030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52600" y="3048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  <a:latin typeface="Constantia" pitchFamily="18" charset="0"/>
              </a:rPr>
              <a:t>DRAWING NETWORK DIAGRAM</a:t>
            </a:r>
            <a:endParaRPr lang="en-US" sz="2400" b="1" dirty="0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685800"/>
            <a:ext cx="7924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ii.</a:t>
            </a:r>
          </a:p>
          <a:p>
            <a:endParaRPr lang="en-US" b="1" dirty="0" smtClean="0">
              <a:solidFill>
                <a:srgbClr val="FFFF00"/>
              </a:solidFill>
            </a:endParaRPr>
          </a:p>
          <a:p>
            <a:endParaRPr lang="en-US" b="1" dirty="0" smtClean="0">
              <a:solidFill>
                <a:srgbClr val="FFFF00"/>
              </a:solidFill>
            </a:endParaRPr>
          </a:p>
          <a:p>
            <a:endParaRPr lang="en-US" b="1" dirty="0" smtClean="0">
              <a:solidFill>
                <a:srgbClr val="FFFF00"/>
              </a:solidFill>
            </a:endParaRPr>
          </a:p>
          <a:p>
            <a:endParaRPr lang="en-US" b="1" dirty="0" smtClean="0">
              <a:solidFill>
                <a:srgbClr val="FFFF00"/>
              </a:solidFill>
            </a:endParaRPr>
          </a:p>
          <a:p>
            <a:endParaRPr lang="en-US" b="1" dirty="0" smtClean="0">
              <a:solidFill>
                <a:srgbClr val="FFFF00"/>
              </a:solidFill>
            </a:endParaRPr>
          </a:p>
          <a:p>
            <a:endParaRPr lang="en-US" b="1" dirty="0" smtClean="0">
              <a:solidFill>
                <a:srgbClr val="FFFF00"/>
              </a:solidFill>
            </a:endParaRPr>
          </a:p>
          <a:p>
            <a:endParaRPr lang="en-US" b="1" dirty="0" smtClean="0">
              <a:solidFill>
                <a:srgbClr val="FFFF00"/>
              </a:solidFill>
            </a:endParaRPr>
          </a:p>
          <a:p>
            <a:endParaRPr lang="en-US" b="1" dirty="0" smtClean="0">
              <a:solidFill>
                <a:srgbClr val="FFFF00"/>
              </a:solidFill>
            </a:endParaRPr>
          </a:p>
          <a:p>
            <a:endParaRPr lang="en-US" b="1" dirty="0" smtClean="0">
              <a:solidFill>
                <a:srgbClr val="FFFF00"/>
              </a:solidFill>
            </a:endParaRPr>
          </a:p>
          <a:p>
            <a:endParaRPr lang="en-US" b="1" dirty="0" smtClean="0">
              <a:solidFill>
                <a:srgbClr val="FFFF00"/>
              </a:solidFill>
            </a:endParaRPr>
          </a:p>
          <a:p>
            <a:endParaRPr lang="en-US" b="1" dirty="0" smtClean="0">
              <a:solidFill>
                <a:srgbClr val="FFFF00"/>
              </a:solidFill>
            </a:endParaRPr>
          </a:p>
          <a:p>
            <a:r>
              <a:rPr lang="en-US" b="1" dirty="0" smtClean="0">
                <a:solidFill>
                  <a:srgbClr val="FFFF00"/>
                </a:solidFill>
              </a:rPr>
              <a:t>iii.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1600200" y="12192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3124200" y="12192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1600200" y="30480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57" name="Straight Arrow Connector 56"/>
          <p:cNvCxnSpPr>
            <a:stCxn id="50" idx="6"/>
          </p:cNvCxnSpPr>
          <p:nvPr/>
        </p:nvCxnSpPr>
        <p:spPr>
          <a:xfrm>
            <a:off x="2133600" y="1447800"/>
            <a:ext cx="990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2133600" y="3200400"/>
            <a:ext cx="990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286000" y="1143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362200" y="1981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2438400" y="2895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810000" y="1676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181600" y="1524000"/>
            <a:ext cx="990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486400" y="1143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1600200" y="1143000"/>
            <a:ext cx="3581400" cy="2286000"/>
            <a:chOff x="1600200" y="1143000"/>
            <a:chExt cx="3581400" cy="2286000"/>
          </a:xfrm>
        </p:grpSpPr>
        <p:sp>
          <p:nvSpPr>
            <p:cNvPr id="51" name="Oval 50"/>
            <p:cNvSpPr/>
            <p:nvPr/>
          </p:nvSpPr>
          <p:spPr>
            <a:xfrm>
              <a:off x="1600200" y="2133600"/>
              <a:ext cx="533400" cy="4572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3124200" y="2133600"/>
              <a:ext cx="533400" cy="4572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3124200" y="2971800"/>
              <a:ext cx="533400" cy="4572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2060"/>
                </a:solidFill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>
              <a:off x="2133600" y="2362200"/>
              <a:ext cx="990600" cy="1588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>
              <a:off x="3657600" y="1447800"/>
              <a:ext cx="990600" cy="1588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53" idx="7"/>
            </p:cNvCxnSpPr>
            <p:nvPr/>
          </p:nvCxnSpPr>
          <p:spPr>
            <a:xfrm rot="5400000" flipH="1" flipV="1">
              <a:off x="3813665" y="1366021"/>
              <a:ext cx="600355" cy="1068715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endCxn id="40" idx="3"/>
            </p:cNvCxnSpPr>
            <p:nvPr/>
          </p:nvCxnSpPr>
          <p:spPr>
            <a:xfrm flipV="1">
              <a:off x="3657600" y="2600045"/>
              <a:ext cx="1068715" cy="600355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3810000" y="1143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886200" y="2667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4648200" y="1295400"/>
              <a:ext cx="533400" cy="4572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2060"/>
                </a:solidFill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>
              <a:off x="3657600" y="2362200"/>
              <a:ext cx="990600" cy="1588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4038600" y="20574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4648200" y="2209800"/>
              <a:ext cx="533400" cy="4572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2060"/>
                </a:solidFill>
              </a:endParaRPr>
            </a:p>
          </p:txBody>
        </p:sp>
      </p:grpSp>
      <p:cxnSp>
        <p:nvCxnSpPr>
          <p:cNvPr id="42" name="Straight Arrow Connector 41"/>
          <p:cNvCxnSpPr/>
          <p:nvPr/>
        </p:nvCxnSpPr>
        <p:spPr>
          <a:xfrm>
            <a:off x="5105400" y="2362200"/>
            <a:ext cx="990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486400" y="1981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</a:t>
            </a:r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2133600" y="4343400"/>
            <a:ext cx="3581400" cy="2286000"/>
            <a:chOff x="1600200" y="1143000"/>
            <a:chExt cx="3581400" cy="2286000"/>
          </a:xfrm>
        </p:grpSpPr>
        <p:sp>
          <p:nvSpPr>
            <p:cNvPr id="56" name="Oval 55"/>
            <p:cNvSpPr/>
            <p:nvPr/>
          </p:nvSpPr>
          <p:spPr>
            <a:xfrm>
              <a:off x="1600200" y="2133600"/>
              <a:ext cx="533400" cy="4572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002060"/>
                  </a:solidFill>
                </a:rPr>
                <a:t>1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3124200" y="2133600"/>
              <a:ext cx="533400" cy="4572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3124200" y="2971800"/>
              <a:ext cx="533400" cy="4572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2060"/>
                </a:solidFill>
              </a:endParaRPr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>
              <a:off x="2133600" y="2362200"/>
              <a:ext cx="990600" cy="1588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3657600" y="1447800"/>
              <a:ext cx="990600" cy="1588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69" idx="7"/>
            </p:cNvCxnSpPr>
            <p:nvPr/>
          </p:nvCxnSpPr>
          <p:spPr>
            <a:xfrm rot="5400000" flipH="1" flipV="1">
              <a:off x="3813665" y="1366021"/>
              <a:ext cx="600355" cy="1068715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endCxn id="80" idx="3"/>
            </p:cNvCxnSpPr>
            <p:nvPr/>
          </p:nvCxnSpPr>
          <p:spPr>
            <a:xfrm flipV="1">
              <a:off x="3657600" y="2600045"/>
              <a:ext cx="1068715" cy="600355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/>
            <p:cNvSpPr txBox="1"/>
            <p:nvPr/>
          </p:nvSpPr>
          <p:spPr>
            <a:xfrm>
              <a:off x="3810000" y="1143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886200" y="2667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77" name="Oval 76"/>
            <p:cNvSpPr/>
            <p:nvPr/>
          </p:nvSpPr>
          <p:spPr>
            <a:xfrm>
              <a:off x="4648200" y="1295400"/>
              <a:ext cx="533400" cy="4572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2060"/>
                </a:solidFill>
              </a:endParaRPr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>
              <a:off x="3657600" y="2362200"/>
              <a:ext cx="990600" cy="1588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4038600" y="20574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80" name="Oval 79"/>
            <p:cNvSpPr/>
            <p:nvPr/>
          </p:nvSpPr>
          <p:spPr>
            <a:xfrm>
              <a:off x="4648200" y="2209800"/>
              <a:ext cx="533400" cy="4572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81" name="Oval 80"/>
          <p:cNvSpPr/>
          <p:nvPr/>
        </p:nvSpPr>
        <p:spPr>
          <a:xfrm>
            <a:off x="3657600" y="44196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2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6705600" y="54102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85" name="Straight Arrow Connector 84"/>
          <p:cNvCxnSpPr>
            <a:stCxn id="56" idx="7"/>
            <a:endCxn id="81" idx="3"/>
          </p:cNvCxnSpPr>
          <p:nvPr/>
        </p:nvCxnSpPr>
        <p:spPr>
          <a:xfrm rot="5400000" flipH="1" flipV="1">
            <a:off x="2866745" y="4531985"/>
            <a:ext cx="591110" cy="114683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56" idx="5"/>
          </p:cNvCxnSpPr>
          <p:nvPr/>
        </p:nvCxnSpPr>
        <p:spPr>
          <a:xfrm rot="16200000" flipH="1">
            <a:off x="2784965" y="5528164"/>
            <a:ext cx="676555" cy="106871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77" idx="6"/>
            <a:endCxn id="82" idx="1"/>
          </p:cNvCxnSpPr>
          <p:nvPr/>
        </p:nvCxnSpPr>
        <p:spPr>
          <a:xfrm>
            <a:off x="5715000" y="4724400"/>
            <a:ext cx="1068715" cy="75275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80" idx="6"/>
            <a:endCxn id="82" idx="2"/>
          </p:cNvCxnSpPr>
          <p:nvPr/>
        </p:nvCxnSpPr>
        <p:spPr>
          <a:xfrm>
            <a:off x="5715000" y="5638800"/>
            <a:ext cx="990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2895600" y="4800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6019800" y="5257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6248400" y="4724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2971800" y="5715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2971800" y="5257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4343400" y="4800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3733800" y="5410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3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733800" y="6248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4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257800" y="4572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5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257800" y="5486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6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858000" y="5486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7</a:t>
            </a:r>
            <a:endParaRPr lang="en-US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titled-1.png"/>
          <p:cNvPicPr>
            <a:picLocks noChangeAspect="1"/>
          </p:cNvPicPr>
          <p:nvPr/>
        </p:nvPicPr>
        <p:blipFill>
          <a:blip r:embed="rId3"/>
          <a:srcRect l="23913" t="6667" r="42271" b="64444"/>
          <a:stretch>
            <a:fillRect/>
          </a:stretch>
        </p:blipFill>
        <p:spPr>
          <a:xfrm>
            <a:off x="0" y="0"/>
            <a:ext cx="91821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CDD2-5543-4851-B99B-6CF22FEDF7E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0600" y="117693"/>
            <a:ext cx="8153400" cy="674030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52600" y="3048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  <a:latin typeface="Constantia" pitchFamily="18" charset="0"/>
              </a:rPr>
              <a:t>DRAWING NETWORK DIAGRAM</a:t>
            </a:r>
            <a:endParaRPr lang="en-US" sz="2400" b="1" dirty="0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762000"/>
            <a:ext cx="7924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Problem 3:  Draw the network diagram or arrow diagram for the following relationships: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SOLUTION: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1066800" y="1524000"/>
          <a:ext cx="8077200" cy="1210056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00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6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7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49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04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4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044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Name of the Activity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A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 B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 C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 D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 F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 G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H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Preceeding</a:t>
                      </a:r>
                      <a:r>
                        <a:rPr lang="en-US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Relationship</a:t>
                      </a:r>
                      <a:endParaRPr lang="en-US" sz="1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--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--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--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A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B,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F, G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9" name="Oval 38"/>
          <p:cNvSpPr/>
          <p:nvPr/>
        </p:nvSpPr>
        <p:spPr>
          <a:xfrm>
            <a:off x="3200400" y="35814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2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3733800" y="3810000"/>
            <a:ext cx="4876800" cy="5334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562600" y="3581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42" name="Straight Arrow Connector 41"/>
          <p:cNvCxnSpPr>
            <a:stCxn id="45" idx="7"/>
          </p:cNvCxnSpPr>
          <p:nvPr/>
        </p:nvCxnSpPr>
        <p:spPr>
          <a:xfrm rot="5400000" flipH="1" flipV="1">
            <a:off x="2290459" y="3652815"/>
            <a:ext cx="751167" cy="106871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438400" y="3886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562600" y="4267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1676400" y="44958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1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00400" y="4419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743200" y="5029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65" name="Straight Arrow Connector 64"/>
          <p:cNvCxnSpPr>
            <a:stCxn id="45" idx="5"/>
          </p:cNvCxnSpPr>
          <p:nvPr/>
        </p:nvCxnSpPr>
        <p:spPr>
          <a:xfrm rot="16200000" flipH="1">
            <a:off x="2288871" y="4728858"/>
            <a:ext cx="830543" cy="114491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3276600" y="54864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3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 flipV="1">
            <a:off x="3733800" y="4800600"/>
            <a:ext cx="2590800" cy="7620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endCxn id="72" idx="1"/>
          </p:cNvCxnSpPr>
          <p:nvPr/>
        </p:nvCxnSpPr>
        <p:spPr>
          <a:xfrm>
            <a:off x="3657600" y="3962400"/>
            <a:ext cx="1144915" cy="52415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191000" y="3962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4724400" y="44196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4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5257800" y="4648200"/>
            <a:ext cx="990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V="1">
            <a:off x="3810000" y="4572000"/>
            <a:ext cx="4953000" cy="12192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4495800" y="4953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5791200" y="4953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6248400" y="44196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5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92" name="Straight Arrow Connector 91"/>
          <p:cNvCxnSpPr>
            <a:stCxn id="81" idx="6"/>
          </p:cNvCxnSpPr>
          <p:nvPr/>
        </p:nvCxnSpPr>
        <p:spPr>
          <a:xfrm flipV="1">
            <a:off x="6781800" y="4495800"/>
            <a:ext cx="1752600" cy="1524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8610600" y="41148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6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239000" y="4267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</a:t>
            </a:r>
            <a:endParaRPr lang="en-US" dirty="0"/>
          </a:p>
        </p:txBody>
      </p:sp>
      <p:cxnSp>
        <p:nvCxnSpPr>
          <p:cNvPr id="97" name="Straight Arrow Connector 96"/>
          <p:cNvCxnSpPr>
            <a:stCxn id="45" idx="6"/>
          </p:cNvCxnSpPr>
          <p:nvPr/>
        </p:nvCxnSpPr>
        <p:spPr>
          <a:xfrm>
            <a:off x="2209800" y="4724400"/>
            <a:ext cx="2514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titled-1.png"/>
          <p:cNvPicPr>
            <a:picLocks noChangeAspect="1"/>
          </p:cNvPicPr>
          <p:nvPr/>
        </p:nvPicPr>
        <p:blipFill>
          <a:blip r:embed="rId2"/>
          <a:srcRect l="23913" t="6667" r="42271" b="64444"/>
          <a:stretch>
            <a:fillRect/>
          </a:stretch>
        </p:blipFill>
        <p:spPr>
          <a:xfrm>
            <a:off x="0" y="0"/>
            <a:ext cx="91821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CDD2-5543-4851-B99B-6CF22FEDF7E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0600" y="0"/>
            <a:ext cx="8153400" cy="674030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90600" y="152401"/>
            <a:ext cx="81534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PROBLEM 4</a:t>
            </a:r>
          </a:p>
          <a:p>
            <a:endParaRPr lang="en-US" sz="2000" dirty="0" smtClean="0"/>
          </a:p>
          <a:p>
            <a:r>
              <a:rPr lang="en-US" sz="2000" b="1" dirty="0" smtClean="0"/>
              <a:t>Draw the network diagram:</a:t>
            </a:r>
          </a:p>
          <a:p>
            <a:r>
              <a:rPr lang="en-US" sz="2000" b="1" dirty="0" smtClean="0"/>
              <a:t>A &lt; C, D;  B &lt; C, D; C &lt; E; D, E &lt; F</a:t>
            </a:r>
          </a:p>
          <a:p>
            <a:endParaRPr lang="en-US" sz="2000" dirty="0" smtClean="0"/>
          </a:p>
          <a:p>
            <a:r>
              <a:rPr lang="en-US" sz="2000" b="1" dirty="0" smtClean="0">
                <a:solidFill>
                  <a:srgbClr val="FFFF00"/>
                </a:solidFill>
              </a:rPr>
              <a:t>Solution: 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676400" y="23622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1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352800" y="23622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3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4600" y="2133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057400" y="2590800"/>
            <a:ext cx="1295400" cy="1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724400" y="14478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4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705600" y="25908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5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17" name="Straight Arrow Connector 16"/>
          <p:cNvCxnSpPr>
            <a:stCxn id="9" idx="7"/>
            <a:endCxn id="15" idx="3"/>
          </p:cNvCxnSpPr>
          <p:nvPr/>
        </p:nvCxnSpPr>
        <p:spPr>
          <a:xfrm rot="5400000" flipH="1" flipV="1">
            <a:off x="4009745" y="1636385"/>
            <a:ext cx="591110" cy="99443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6"/>
            <a:endCxn id="16" idx="1"/>
          </p:cNvCxnSpPr>
          <p:nvPr/>
        </p:nvCxnSpPr>
        <p:spPr>
          <a:xfrm>
            <a:off x="3886200" y="2590800"/>
            <a:ext cx="2897515" cy="6695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962400" y="1828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181600" y="2286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2743200" y="37338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2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14600" y="3048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38" name="Straight Arrow Connector 37"/>
          <p:cNvCxnSpPr>
            <a:endCxn id="16" idx="0"/>
          </p:cNvCxnSpPr>
          <p:nvPr/>
        </p:nvCxnSpPr>
        <p:spPr>
          <a:xfrm>
            <a:off x="5257800" y="1676402"/>
            <a:ext cx="1714500" cy="91439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096000" y="1905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7239000" y="2743200"/>
            <a:ext cx="1295400" cy="1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696200" y="2362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cxnSp>
        <p:nvCxnSpPr>
          <p:cNvPr id="48" name="Straight Arrow Connector 47"/>
          <p:cNvCxnSpPr>
            <a:stCxn id="8" idx="5"/>
            <a:endCxn id="27" idx="1"/>
          </p:cNvCxnSpPr>
          <p:nvPr/>
        </p:nvCxnSpPr>
        <p:spPr>
          <a:xfrm rot="16200000" flipH="1">
            <a:off x="1952345" y="2931785"/>
            <a:ext cx="1048310" cy="68963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8610600" y="25146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6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3" name="Line 15"/>
          <p:cNvSpPr>
            <a:spLocks noChangeShapeType="1"/>
          </p:cNvSpPr>
          <p:nvPr/>
        </p:nvSpPr>
        <p:spPr bwMode="auto">
          <a:xfrm flipV="1">
            <a:off x="3124200" y="2819400"/>
            <a:ext cx="457200" cy="914399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Line 15"/>
          <p:cNvSpPr>
            <a:spLocks noChangeShapeType="1"/>
          </p:cNvSpPr>
          <p:nvPr/>
        </p:nvSpPr>
        <p:spPr bwMode="auto">
          <a:xfrm flipV="1">
            <a:off x="1828800" y="4785362"/>
            <a:ext cx="1295400" cy="45719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3505200" y="4648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DUMMY ACTIVITY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FFFFFF"/>
      </a:dk1>
      <a:lt1>
        <a:sysClr val="window" lastClr="FFFFFF"/>
      </a:lt1>
      <a:dk2>
        <a:srgbClr val="FFFFFF"/>
      </a:dk2>
      <a:lt2>
        <a:srgbClr val="FFFFFF"/>
      </a:lt2>
      <a:accent1>
        <a:srgbClr val="F0AD00"/>
      </a:accent1>
      <a:accent2>
        <a:srgbClr val="60B5CC"/>
      </a:accent2>
      <a:accent3>
        <a:srgbClr val="7030A0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D8243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298</Words>
  <Application>Microsoft Office PowerPoint</Application>
  <PresentationFormat>On-screen Show (4:3)</PresentationFormat>
  <Paragraphs>367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Constantia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MUS</cp:lastModifiedBy>
  <cp:revision>65</cp:revision>
  <dcterms:created xsi:type="dcterms:W3CDTF">2020-08-03T14:54:47Z</dcterms:created>
  <dcterms:modified xsi:type="dcterms:W3CDTF">2023-04-05T05:32:14Z</dcterms:modified>
</cp:coreProperties>
</file>