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DFC7-5024-4621-8235-380AAFB6F406}" type="datetimeFigureOut">
              <a:rPr lang="en-IN" smtClean="0"/>
              <a:t>03-09-2020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43D2-0E90-41D1-B9FA-3C06C436C6F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DFC7-5024-4621-8235-380AAFB6F406}" type="datetimeFigureOut">
              <a:rPr lang="en-IN" smtClean="0"/>
              <a:t>03-09-2020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43D2-0E90-41D1-B9FA-3C06C436C6F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DFC7-5024-4621-8235-380AAFB6F406}" type="datetimeFigureOut">
              <a:rPr lang="en-IN" smtClean="0"/>
              <a:t>03-09-2020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43D2-0E90-41D1-B9FA-3C06C436C6F3}" type="slidenum">
              <a:rPr lang="en-IN" smtClean="0"/>
              <a:t>‹#›</a:t>
            </a:fld>
            <a:endParaRPr lang="en-I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DFC7-5024-4621-8235-380AAFB6F406}" type="datetimeFigureOut">
              <a:rPr lang="en-IN" smtClean="0"/>
              <a:t>03-09-2020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43D2-0E90-41D1-B9FA-3C06C436C6F3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DFC7-5024-4621-8235-380AAFB6F406}" type="datetimeFigureOut">
              <a:rPr lang="en-IN" smtClean="0"/>
              <a:t>03-09-2020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43D2-0E90-41D1-B9FA-3C06C436C6F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DFC7-5024-4621-8235-380AAFB6F406}" type="datetimeFigureOut">
              <a:rPr lang="en-IN" smtClean="0"/>
              <a:t>03-09-2020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43D2-0E90-41D1-B9FA-3C06C436C6F3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DFC7-5024-4621-8235-380AAFB6F406}" type="datetimeFigureOut">
              <a:rPr lang="en-IN" smtClean="0"/>
              <a:t>03-09-2020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43D2-0E90-41D1-B9FA-3C06C436C6F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DFC7-5024-4621-8235-380AAFB6F406}" type="datetimeFigureOut">
              <a:rPr lang="en-IN" smtClean="0"/>
              <a:t>03-09-2020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43D2-0E90-41D1-B9FA-3C06C436C6F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DFC7-5024-4621-8235-380AAFB6F406}" type="datetimeFigureOut">
              <a:rPr lang="en-IN" smtClean="0"/>
              <a:t>03-09-2020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43D2-0E90-41D1-B9FA-3C06C436C6F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DFC7-5024-4621-8235-380AAFB6F406}" type="datetimeFigureOut">
              <a:rPr lang="en-IN" smtClean="0"/>
              <a:t>03-09-2020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43D2-0E90-41D1-B9FA-3C06C436C6F3}" type="slidenum">
              <a:rPr lang="en-IN" smtClean="0"/>
              <a:t>‹#›</a:t>
            </a:fld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2DFC7-5024-4621-8235-380AAFB6F406}" type="datetimeFigureOut">
              <a:rPr lang="en-IN" smtClean="0"/>
              <a:t>03-09-2020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43D2-0E90-41D1-B9FA-3C06C436C6F3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A72DFC7-5024-4621-8235-380AAFB6F406}" type="datetimeFigureOut">
              <a:rPr lang="en-IN" smtClean="0"/>
              <a:t>03-09-2020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AB143D2-0E90-41D1-B9FA-3C06C436C6F3}" type="slidenum">
              <a:rPr lang="en-IN" smtClean="0"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6400800" cy="1944216"/>
          </a:xfrm>
        </p:spPr>
        <p:txBody>
          <a:bodyPr>
            <a:noAutofit/>
          </a:bodyPr>
          <a:lstStyle/>
          <a:p>
            <a:pPr algn="r"/>
            <a:r>
              <a:rPr lang="en-IN" sz="24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Ms. A. </a:t>
            </a:r>
            <a:r>
              <a:rPr lang="en-IN" sz="2400" dirty="0" err="1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Fasila</a:t>
            </a:r>
            <a:r>
              <a:rPr lang="en-IN" sz="24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Begum</a:t>
            </a:r>
          </a:p>
          <a:p>
            <a:pPr algn="r"/>
            <a:r>
              <a:rPr lang="en-IN" sz="24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Assistant Professor</a:t>
            </a:r>
          </a:p>
          <a:p>
            <a:pPr algn="r"/>
            <a:r>
              <a:rPr lang="en-IN" sz="24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Dept. of Microbiology</a:t>
            </a:r>
          </a:p>
          <a:p>
            <a:pPr algn="r"/>
            <a:r>
              <a:rPr lang="en-IN" sz="2400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Jamal Mohamed College</a:t>
            </a:r>
            <a:endParaRPr lang="en-IN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23728" y="1628800"/>
            <a:ext cx="453650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IN" sz="7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Eras Medium ITC" panose="020B0602030504020804" pitchFamily="34" charset="0"/>
              </a:rPr>
              <a:t>RPR Test</a:t>
            </a:r>
            <a:endParaRPr lang="en-IN" sz="72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0862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76"/>
          <a:stretch/>
        </p:blipFill>
        <p:spPr>
          <a:xfrm>
            <a:off x="467544" y="1340768"/>
            <a:ext cx="8352928" cy="494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8035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692696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latin typeface="Georgia" panose="02040502050405020303" pitchFamily="18" charset="0"/>
              </a:rPr>
              <a:t>Semi Quantitative method</a:t>
            </a:r>
          </a:p>
          <a:p>
            <a:endParaRPr lang="en-IN" sz="2400" dirty="0">
              <a:latin typeface="Georgia" panose="02040502050405020303" pitchFamily="18" charset="0"/>
            </a:endParaRPr>
          </a:p>
          <a:p>
            <a:pPr fontAlgn="base"/>
            <a:r>
              <a:rPr lang="en-IN" sz="2400" dirty="0" smtClean="0">
                <a:latin typeface="Georgia" panose="02040502050405020303" pitchFamily="18" charset="0"/>
              </a:rPr>
              <a:t>	Using </a:t>
            </a:r>
            <a:r>
              <a:rPr lang="en-IN" sz="2400" dirty="0">
                <a:latin typeface="Georgia" panose="02040502050405020303" pitchFamily="18" charset="0"/>
              </a:rPr>
              <a:t>isotonic saline prepare serial dilutions of the test sample positive in the qualitative method 1:2, 1:4, 1:8, 1:16,1:32, 1:64, 1:128 and so on as </a:t>
            </a:r>
            <a:r>
              <a:rPr lang="en-IN" sz="2400" dirty="0" smtClean="0">
                <a:latin typeface="Georgia" panose="02040502050405020303" pitchFamily="18" charset="0"/>
              </a:rPr>
              <a:t>follows:</a:t>
            </a:r>
          </a:p>
          <a:p>
            <a:pPr fontAlgn="base"/>
            <a:r>
              <a:rPr lang="en-IN" sz="2400" dirty="0" smtClean="0">
                <a:latin typeface="Georgia" panose="02040502050405020303" pitchFamily="18" charset="0"/>
              </a:rPr>
              <a:t>	For </a:t>
            </a:r>
            <a:r>
              <a:rPr lang="en-IN" sz="2400" dirty="0">
                <a:latin typeface="Georgia" panose="02040502050405020303" pitchFamily="18" charset="0"/>
              </a:rPr>
              <a:t>each specimen to be tested, add 100 µL of 0.9% saline into test tubes numbered 1 to 5</a:t>
            </a:r>
            <a:r>
              <a:rPr lang="en-IN" sz="2400" dirty="0" smtClean="0">
                <a:latin typeface="Georgia" panose="02040502050405020303" pitchFamily="18" charset="0"/>
              </a:rPr>
              <a:t>.</a:t>
            </a:r>
          </a:p>
          <a:p>
            <a:pPr fontAlgn="base"/>
            <a:r>
              <a:rPr lang="en-IN" sz="2400" dirty="0" smtClean="0">
                <a:latin typeface="Georgia" panose="02040502050405020303" pitchFamily="18" charset="0"/>
              </a:rPr>
              <a:t>	Add </a:t>
            </a:r>
            <a:r>
              <a:rPr lang="en-IN" sz="2400" dirty="0">
                <a:latin typeface="Georgia" panose="02040502050405020303" pitchFamily="18" charset="0"/>
              </a:rPr>
              <a:t>100 µL of specimen onto test tube </a:t>
            </a:r>
            <a:r>
              <a:rPr lang="en-IN" sz="2400" dirty="0" smtClean="0">
                <a:latin typeface="Georgia" panose="02040502050405020303" pitchFamily="18" charset="0"/>
              </a:rPr>
              <a:t>1. Mix </a:t>
            </a:r>
            <a:r>
              <a:rPr lang="en-IN" sz="2400" dirty="0">
                <a:latin typeface="Georgia" panose="02040502050405020303" pitchFamily="18" charset="0"/>
              </a:rPr>
              <a:t>the mixture. Avoid formation of </a:t>
            </a:r>
            <a:r>
              <a:rPr lang="en-IN" sz="2400" dirty="0" smtClean="0">
                <a:latin typeface="Georgia" panose="02040502050405020303" pitchFamily="18" charset="0"/>
              </a:rPr>
              <a:t>bubbles. Transfer </a:t>
            </a:r>
            <a:r>
              <a:rPr lang="en-IN" sz="2400" dirty="0">
                <a:latin typeface="Georgia" panose="02040502050405020303" pitchFamily="18" charset="0"/>
              </a:rPr>
              <a:t>100 µL of mixed sample from tube 1 to 2</a:t>
            </a:r>
            <a:r>
              <a:rPr lang="en-IN" sz="2400" dirty="0" smtClean="0">
                <a:latin typeface="Georgia" panose="02040502050405020303" pitchFamily="18" charset="0"/>
              </a:rPr>
              <a:t>. </a:t>
            </a:r>
          </a:p>
          <a:p>
            <a:pPr fontAlgn="base"/>
            <a:r>
              <a:rPr lang="en-IN" sz="2400" dirty="0">
                <a:latin typeface="Georgia" panose="02040502050405020303" pitchFamily="18" charset="0"/>
              </a:rPr>
              <a:t>	</a:t>
            </a:r>
            <a:r>
              <a:rPr lang="en-IN" sz="2400" dirty="0" smtClean="0">
                <a:latin typeface="Georgia" panose="02040502050405020303" pitchFamily="18" charset="0"/>
              </a:rPr>
              <a:t>Repeat </a:t>
            </a:r>
            <a:r>
              <a:rPr lang="en-IN" sz="2400" dirty="0">
                <a:latin typeface="Georgia" panose="02040502050405020303" pitchFamily="18" charset="0"/>
              </a:rPr>
              <a:t>this serial dilution procedure in tube 3 to 4, and then 5. </a:t>
            </a:r>
            <a:endParaRPr lang="en-IN" sz="2400" dirty="0" smtClean="0">
              <a:latin typeface="Georgia" panose="02040502050405020303" pitchFamily="18" charset="0"/>
            </a:endParaRPr>
          </a:p>
          <a:p>
            <a:pPr fontAlgn="base"/>
            <a:r>
              <a:rPr lang="en-IN" sz="2400" dirty="0" smtClean="0">
                <a:latin typeface="Georgia" panose="02040502050405020303" pitchFamily="18" charset="0"/>
              </a:rPr>
              <a:t>	Dispose </a:t>
            </a:r>
            <a:r>
              <a:rPr lang="en-IN" sz="2400" dirty="0">
                <a:latin typeface="Georgia" panose="02040502050405020303" pitchFamily="18" charset="0"/>
              </a:rPr>
              <a:t>100 µL from test tube 5 after mixing.</a:t>
            </a:r>
          </a:p>
          <a:p>
            <a:r>
              <a:rPr lang="en-IN" sz="2400" dirty="0" smtClean="0">
                <a:latin typeface="Georgia" panose="02040502050405020303" pitchFamily="18" charset="0"/>
              </a:rPr>
              <a:t>	</a:t>
            </a:r>
            <a:r>
              <a:rPr lang="en-IN" sz="2400" dirty="0">
                <a:latin typeface="Georgia" panose="02040502050405020303" pitchFamily="18" charset="0"/>
              </a:rPr>
              <a:t>Perform the qualitative test procedure using each dilution as test specimen</a:t>
            </a:r>
            <a:r>
              <a:rPr lang="en-IN" sz="2400" dirty="0" smtClean="0">
                <a:latin typeface="Georgia" panose="02040502050405020303" pitchFamily="18" charset="0"/>
              </a:rPr>
              <a:t>.</a:t>
            </a:r>
            <a:endParaRPr lang="en-IN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194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IN" sz="2400" b="1" dirty="0">
                <a:latin typeface="Georgia" panose="02040502050405020303" pitchFamily="18" charset="0"/>
              </a:rPr>
              <a:t>RPR test positive (reactive) </a:t>
            </a:r>
            <a:r>
              <a:rPr lang="en-IN" sz="2400" b="1" dirty="0" smtClean="0">
                <a:latin typeface="Georgia" panose="02040502050405020303" pitchFamily="18" charset="0"/>
              </a:rPr>
              <a:t>for</a:t>
            </a:r>
          </a:p>
          <a:p>
            <a:pPr fontAlgn="base"/>
            <a:endParaRPr lang="en-IN" sz="2400" b="1" dirty="0">
              <a:latin typeface="Georgia" panose="02040502050405020303" pitchFamily="18" charset="0"/>
            </a:endParaRP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IN" sz="2400" dirty="0">
                <a:latin typeface="Georgia" panose="02040502050405020303" pitchFamily="18" charset="0"/>
              </a:rPr>
              <a:t>Person infected with </a:t>
            </a:r>
            <a:r>
              <a:rPr lang="en-IN" sz="2400" i="1" dirty="0">
                <a:latin typeface="Georgia" panose="02040502050405020303" pitchFamily="18" charset="0"/>
              </a:rPr>
              <a:t>T. </a:t>
            </a:r>
            <a:r>
              <a:rPr lang="en-IN" sz="2400" i="1" dirty="0" err="1">
                <a:latin typeface="Georgia" panose="02040502050405020303" pitchFamily="18" charset="0"/>
              </a:rPr>
              <a:t>pallidum</a:t>
            </a:r>
            <a:r>
              <a:rPr lang="en-IN" sz="2400" i="1" dirty="0">
                <a:latin typeface="Georgia" panose="02040502050405020303" pitchFamily="18" charset="0"/>
              </a:rPr>
              <a:t> </a:t>
            </a:r>
            <a:r>
              <a:rPr lang="en-IN" sz="2400" dirty="0">
                <a:latin typeface="Georgia" panose="02040502050405020303" pitchFamily="18" charset="0"/>
              </a:rPr>
              <a:t>without symptoms.</a:t>
            </a: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IN" sz="2400" dirty="0">
                <a:latin typeface="Georgia" panose="02040502050405020303" pitchFamily="18" charset="0"/>
              </a:rPr>
              <a:t>Other treponemal infection</a:t>
            </a: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IN" sz="2400" dirty="0">
                <a:latin typeface="Georgia" panose="02040502050405020303" pitchFamily="18" charset="0"/>
              </a:rPr>
              <a:t>occasionally during pregnancy</a:t>
            </a: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IN" sz="2400" dirty="0">
                <a:latin typeface="Georgia" panose="02040502050405020303" pitchFamily="18" charset="0"/>
              </a:rPr>
              <a:t>In acute malaria</a:t>
            </a: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IN" sz="2400" dirty="0">
                <a:latin typeface="Georgia" panose="02040502050405020303" pitchFamily="18" charset="0"/>
              </a:rPr>
              <a:t>Leprosy</a:t>
            </a: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IN" sz="2400" dirty="0">
                <a:latin typeface="Georgia" panose="02040502050405020303" pitchFamily="18" charset="0"/>
              </a:rPr>
              <a:t>Tuberculosis</a:t>
            </a: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IN" sz="2400" dirty="0">
                <a:latin typeface="Georgia" panose="02040502050405020303" pitchFamily="18" charset="0"/>
              </a:rPr>
              <a:t>Viral pneumonia</a:t>
            </a: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IN" sz="2400" dirty="0">
                <a:latin typeface="Georgia" panose="02040502050405020303" pitchFamily="18" charset="0"/>
              </a:rPr>
              <a:t>Leptospirosis</a:t>
            </a: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IN" sz="2400" dirty="0">
                <a:latin typeface="Georgia" panose="02040502050405020303" pitchFamily="18" charset="0"/>
              </a:rPr>
              <a:t>Cancer</a:t>
            </a: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IN" sz="2400" dirty="0">
                <a:latin typeface="Georgia" panose="02040502050405020303" pitchFamily="18" charset="0"/>
              </a:rPr>
              <a:t>Infectious mononucleosis</a:t>
            </a:r>
          </a:p>
          <a:p>
            <a:pPr marL="1257300" lvl="2" indent="-342900" fontAlgn="base">
              <a:buFont typeface="Wingdings" panose="05000000000000000000" pitchFamily="2" charset="2"/>
              <a:buChar char="Ø"/>
            </a:pPr>
            <a:r>
              <a:rPr lang="en-IN" sz="2400" dirty="0">
                <a:latin typeface="Georgia" panose="02040502050405020303" pitchFamily="18" charset="0"/>
              </a:rPr>
              <a:t>Sometimes after certain vaccination.</a:t>
            </a:r>
          </a:p>
          <a:p>
            <a:endParaRPr lang="en-IN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83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792088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IN" sz="2400" b="1" dirty="0" smtClean="0">
                <a:latin typeface="Georgia" panose="02040502050405020303" pitchFamily="18" charset="0"/>
              </a:rPr>
              <a:t>Applications</a:t>
            </a:r>
            <a:endParaRPr lang="en-IN" sz="2400" b="1" dirty="0">
              <a:latin typeface="Georgia" panose="02040502050405020303" pitchFamily="18" charset="0"/>
            </a:endParaRPr>
          </a:p>
          <a:p>
            <a:pPr fontAlgn="base"/>
            <a:endParaRPr lang="en-IN" sz="2400" dirty="0" smtClean="0">
              <a:latin typeface="Georgia" panose="02040502050405020303" pitchFamily="18" charset="0"/>
            </a:endParaRP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en-IN" sz="2400" dirty="0" smtClean="0">
                <a:latin typeface="Georgia" panose="02040502050405020303" pitchFamily="18" charset="0"/>
              </a:rPr>
              <a:t>It </a:t>
            </a:r>
            <a:r>
              <a:rPr lang="en-IN" sz="2400" dirty="0">
                <a:latin typeface="Georgia" panose="02040502050405020303" pitchFamily="18" charset="0"/>
              </a:rPr>
              <a:t>is card test because it is performed in commercially available card.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endParaRPr lang="en-IN" sz="2400" dirty="0" smtClean="0">
              <a:latin typeface="Georgia" panose="02040502050405020303" pitchFamily="18" charset="0"/>
            </a:endParaRP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en-IN" sz="2400" dirty="0" smtClean="0">
                <a:latin typeface="Georgia" panose="02040502050405020303" pitchFamily="18" charset="0"/>
              </a:rPr>
              <a:t>Rapid </a:t>
            </a:r>
            <a:r>
              <a:rPr lang="en-IN" sz="2400" dirty="0">
                <a:latin typeface="Georgia" panose="02040502050405020303" pitchFamily="18" charset="0"/>
              </a:rPr>
              <a:t>and cost effective test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endParaRPr lang="en-IN" sz="2400" dirty="0" smtClean="0">
              <a:latin typeface="Georgia" panose="02040502050405020303" pitchFamily="18" charset="0"/>
            </a:endParaRP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en-IN" sz="2400" dirty="0" smtClean="0">
                <a:latin typeface="Georgia" panose="02040502050405020303" pitchFamily="18" charset="0"/>
              </a:rPr>
              <a:t>Result </a:t>
            </a:r>
            <a:r>
              <a:rPr lang="en-IN" sz="2400" dirty="0">
                <a:latin typeface="Georgia" panose="02040502050405020303" pitchFamily="18" charset="0"/>
              </a:rPr>
              <a:t>can be visualized macroscopically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endParaRPr lang="en-IN" sz="2400" dirty="0" smtClean="0">
              <a:latin typeface="Georgia" panose="02040502050405020303" pitchFamily="18" charset="0"/>
            </a:endParaRP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en-IN" sz="2400" dirty="0" smtClean="0">
                <a:latin typeface="Georgia" panose="02040502050405020303" pitchFamily="18" charset="0"/>
              </a:rPr>
              <a:t>More </a:t>
            </a:r>
            <a:r>
              <a:rPr lang="en-IN" sz="2400" dirty="0">
                <a:latin typeface="Georgia" panose="02040502050405020303" pitchFamily="18" charset="0"/>
              </a:rPr>
              <a:t>sensitive than VDRL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endParaRPr lang="en-IN" sz="2400" dirty="0" smtClean="0">
              <a:latin typeface="Georgia" panose="02040502050405020303" pitchFamily="18" charset="0"/>
            </a:endParaRP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en-IN" sz="2400" dirty="0" smtClean="0">
                <a:latin typeface="Georgia" panose="02040502050405020303" pitchFamily="18" charset="0"/>
              </a:rPr>
              <a:t>Non </a:t>
            </a:r>
            <a:r>
              <a:rPr lang="en-IN" sz="2400" dirty="0">
                <a:latin typeface="Georgia" panose="02040502050405020303" pitchFamily="18" charset="0"/>
              </a:rPr>
              <a:t>treponemal test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endParaRPr lang="en-IN" sz="2400" dirty="0" smtClean="0">
              <a:latin typeface="Georgia" panose="02040502050405020303" pitchFamily="18" charset="0"/>
            </a:endParaRP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en-IN" sz="2400" dirty="0" smtClean="0">
                <a:latin typeface="Georgia" panose="02040502050405020303" pitchFamily="18" charset="0"/>
              </a:rPr>
              <a:t>Screening </a:t>
            </a:r>
            <a:r>
              <a:rPr lang="en-IN" sz="2400" dirty="0">
                <a:latin typeface="Georgia" panose="02040502050405020303" pitchFamily="18" charset="0"/>
              </a:rPr>
              <a:t>test for syphilis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01412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799288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>
                <a:latin typeface="Georgia" panose="02040502050405020303" pitchFamily="18" charset="0"/>
              </a:rPr>
              <a:t>Limitations</a:t>
            </a:r>
          </a:p>
          <a:p>
            <a:pPr fontAlgn="base"/>
            <a:r>
              <a:rPr lang="en-IN" sz="2200" dirty="0" smtClean="0">
                <a:latin typeface="Georgia" panose="02040502050405020303" pitchFamily="18" charset="0"/>
              </a:rPr>
              <a:t>	False </a:t>
            </a:r>
            <a:r>
              <a:rPr lang="en-IN" sz="2200" dirty="0">
                <a:latin typeface="Georgia" panose="02040502050405020303" pitchFamily="18" charset="0"/>
              </a:rPr>
              <a:t>positive reactions occur occasionally with the RPR Carbon Antigen test. Such reactions sometimes occur in drug abuse and in such diseases as lupus </a:t>
            </a:r>
            <a:r>
              <a:rPr lang="en-IN" sz="2200" dirty="0" smtClean="0">
                <a:latin typeface="Georgia" panose="02040502050405020303" pitchFamily="18" charset="0"/>
              </a:rPr>
              <a:t>erythematous, </a:t>
            </a:r>
            <a:r>
              <a:rPr lang="en-IN" sz="2200" dirty="0">
                <a:latin typeface="Georgia" panose="02040502050405020303" pitchFamily="18" charset="0"/>
              </a:rPr>
              <a:t>mononucleosis, leprosy, viral pneumonia and after smallpox vaccinations.</a:t>
            </a:r>
          </a:p>
          <a:p>
            <a:pPr fontAlgn="base"/>
            <a:r>
              <a:rPr lang="en-IN" sz="2200" dirty="0" smtClean="0">
                <a:latin typeface="Georgia" panose="02040502050405020303" pitchFamily="18" charset="0"/>
              </a:rPr>
              <a:t>	Reactive </a:t>
            </a:r>
            <a:r>
              <a:rPr lang="en-IN" sz="2200" dirty="0">
                <a:latin typeface="Georgia" panose="02040502050405020303" pitchFamily="18" charset="0"/>
              </a:rPr>
              <a:t>specimens should be subjected to further serologic study, including quantitation, whenever feasible.</a:t>
            </a:r>
          </a:p>
          <a:p>
            <a:pPr fontAlgn="base"/>
            <a:r>
              <a:rPr lang="en-IN" sz="2200" dirty="0" smtClean="0">
                <a:latin typeface="Georgia" panose="02040502050405020303" pitchFamily="18" charset="0"/>
              </a:rPr>
              <a:t>	The </a:t>
            </a:r>
            <a:r>
              <a:rPr lang="en-IN" sz="2200" dirty="0">
                <a:latin typeface="Georgia" panose="02040502050405020303" pitchFamily="18" charset="0"/>
              </a:rPr>
              <a:t>RPR card test cannot be used to test spinal fluids.</a:t>
            </a:r>
          </a:p>
          <a:p>
            <a:pPr fontAlgn="base"/>
            <a:r>
              <a:rPr lang="en-IN" sz="2200" dirty="0" smtClean="0">
                <a:latin typeface="Georgia" panose="02040502050405020303" pitchFamily="18" charset="0"/>
              </a:rPr>
              <a:t>	There </a:t>
            </a:r>
            <a:r>
              <a:rPr lang="en-IN" sz="2200" dirty="0">
                <a:latin typeface="Georgia" panose="02040502050405020303" pitchFamily="18" charset="0"/>
              </a:rPr>
              <a:t>will not be a detectable immune response for 14-21 days after exposure. </a:t>
            </a:r>
            <a:endParaRPr lang="en-IN" sz="2200" dirty="0" smtClean="0">
              <a:latin typeface="Georgia" panose="02040502050405020303" pitchFamily="18" charset="0"/>
            </a:endParaRPr>
          </a:p>
          <a:p>
            <a:pPr fontAlgn="base"/>
            <a:r>
              <a:rPr lang="en-IN" sz="2200" dirty="0">
                <a:latin typeface="Georgia" panose="02040502050405020303" pitchFamily="18" charset="0"/>
              </a:rPr>
              <a:t>	</a:t>
            </a:r>
            <a:r>
              <a:rPr lang="en-IN" sz="2200" dirty="0" smtClean="0">
                <a:latin typeface="Georgia" panose="02040502050405020303" pitchFamily="18" charset="0"/>
              </a:rPr>
              <a:t>This </a:t>
            </a:r>
            <a:r>
              <a:rPr lang="en-IN" sz="2200" dirty="0">
                <a:latin typeface="Georgia" panose="02040502050405020303" pitchFamily="18" charset="0"/>
              </a:rPr>
              <a:t>test is most useful during the secondary stage of syphilis when the presence of </a:t>
            </a:r>
            <a:r>
              <a:rPr lang="en-IN" sz="2200" dirty="0" err="1">
                <a:latin typeface="Georgia" panose="02040502050405020303" pitchFamily="18" charset="0"/>
              </a:rPr>
              <a:t>reagin</a:t>
            </a:r>
            <a:r>
              <a:rPr lang="en-IN" sz="2200" dirty="0">
                <a:latin typeface="Georgia" panose="02040502050405020303" pitchFamily="18" charset="0"/>
              </a:rPr>
              <a:t> peaks, with typical results &gt;1:32. It is less sensitive to primary syphilis, although there is a low level of &lt;1:16 in about 80% of those who come for medical intervention in the primary stage.</a:t>
            </a:r>
          </a:p>
          <a:p>
            <a:endParaRPr lang="en-IN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27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latin typeface="Georgia" panose="02040502050405020303" pitchFamily="18" charset="0"/>
              </a:rPr>
              <a:t>Introduction</a:t>
            </a:r>
          </a:p>
          <a:p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IN" sz="2400" dirty="0" smtClean="0">
                <a:latin typeface="Georgia" panose="02040502050405020303" pitchFamily="18" charset="0"/>
              </a:rPr>
              <a:t>Serologic screening test for syphilis.</a:t>
            </a:r>
          </a:p>
          <a:p>
            <a:pPr marL="342900" indent="-342900">
              <a:buBlip>
                <a:blip r:embed="rId2"/>
              </a:buBlip>
            </a:pPr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IN" sz="2400" dirty="0" smtClean="0">
                <a:latin typeface="Georgia" panose="02040502050405020303" pitchFamily="18" charset="0"/>
              </a:rPr>
              <a:t>Rapid Plasma </a:t>
            </a:r>
            <a:r>
              <a:rPr lang="en-IN" sz="2400" dirty="0" err="1" smtClean="0">
                <a:latin typeface="Georgia" panose="02040502050405020303" pitchFamily="18" charset="0"/>
              </a:rPr>
              <a:t>Reagin</a:t>
            </a:r>
            <a:r>
              <a:rPr lang="en-IN" sz="2400" dirty="0" smtClean="0">
                <a:latin typeface="Georgia" panose="02040502050405020303" pitchFamily="18" charset="0"/>
              </a:rPr>
              <a:t> test (RPR).</a:t>
            </a:r>
          </a:p>
          <a:p>
            <a:pPr marL="342900" indent="-342900">
              <a:buBlip>
                <a:blip r:embed="rId2"/>
              </a:buBlip>
            </a:pPr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IN" sz="2400" dirty="0" smtClean="0">
                <a:latin typeface="Georgia" panose="02040502050405020303" pitchFamily="18" charset="0"/>
              </a:rPr>
              <a:t>It is a macroscopic, non treponemal, flocculation card test.</a:t>
            </a:r>
          </a:p>
          <a:p>
            <a:pPr marL="342900" indent="-342900">
              <a:buBlip>
                <a:blip r:embed="rId2"/>
              </a:buBlip>
            </a:pPr>
            <a:r>
              <a:rPr lang="en-IN" sz="2400" b="1" dirty="0" smtClean="0">
                <a:latin typeface="Georgia" panose="02040502050405020303" pitchFamily="18" charset="0"/>
              </a:rPr>
              <a:t>Rapid</a:t>
            </a:r>
            <a:r>
              <a:rPr lang="en-IN" sz="2400" dirty="0" smtClean="0">
                <a:latin typeface="Georgia" panose="02040502050405020303" pitchFamily="18" charset="0"/>
              </a:rPr>
              <a:t> – Rapid test that can be done within few minutes.</a:t>
            </a:r>
          </a:p>
          <a:p>
            <a:pPr marL="342900" indent="-342900">
              <a:buBlip>
                <a:blip r:embed="rId2"/>
              </a:buBlip>
            </a:pPr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IN" sz="2400" b="1" dirty="0" smtClean="0">
                <a:latin typeface="Georgia" panose="02040502050405020303" pitchFamily="18" charset="0"/>
              </a:rPr>
              <a:t>Plasma</a:t>
            </a:r>
            <a:r>
              <a:rPr lang="en-IN" sz="2400" dirty="0" smtClean="0">
                <a:latin typeface="Georgia" panose="02040502050405020303" pitchFamily="18" charset="0"/>
              </a:rPr>
              <a:t> – The sample is plasma or serum.</a:t>
            </a:r>
          </a:p>
          <a:p>
            <a:pPr marL="342900" indent="-342900">
              <a:buBlip>
                <a:blip r:embed="rId2"/>
              </a:buBlip>
            </a:pPr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IN" sz="2400" b="1" dirty="0" err="1" smtClean="0">
                <a:latin typeface="Georgia" panose="02040502050405020303" pitchFamily="18" charset="0"/>
              </a:rPr>
              <a:t>Reagin</a:t>
            </a:r>
            <a:r>
              <a:rPr lang="en-IN" sz="2400" dirty="0" smtClean="0">
                <a:latin typeface="Georgia" panose="02040502050405020303" pitchFamily="18" charset="0"/>
              </a:rPr>
              <a:t> – Detects antibodies against substances released by the cells when they are damaged by </a:t>
            </a:r>
            <a:r>
              <a:rPr lang="en-IN" sz="2400" b="1" i="1" dirty="0" err="1" smtClean="0">
                <a:latin typeface="Georgia" panose="02040502050405020303" pitchFamily="18" charset="0"/>
              </a:rPr>
              <a:t>Treponema</a:t>
            </a:r>
            <a:r>
              <a:rPr lang="en-IN" sz="2400" b="1" i="1" dirty="0" smtClean="0">
                <a:latin typeface="Georgia" panose="02040502050405020303" pitchFamily="18" charset="0"/>
              </a:rPr>
              <a:t> </a:t>
            </a:r>
            <a:r>
              <a:rPr lang="en-IN" sz="2400" b="1" i="1" dirty="0" err="1" smtClean="0">
                <a:latin typeface="Georgia" panose="02040502050405020303" pitchFamily="18" charset="0"/>
              </a:rPr>
              <a:t>pallidum</a:t>
            </a:r>
            <a:r>
              <a:rPr lang="en-IN" sz="2400" b="1" i="1" dirty="0" smtClean="0">
                <a:latin typeface="Georgia" panose="02040502050405020303" pitchFamily="18" charset="0"/>
              </a:rPr>
              <a:t>.</a:t>
            </a:r>
            <a:r>
              <a:rPr lang="en-IN" sz="2400" dirty="0" smtClean="0">
                <a:latin typeface="Georgia" panose="02040502050405020303" pitchFamily="18" charset="0"/>
              </a:rPr>
              <a:t> </a:t>
            </a:r>
            <a:endParaRPr lang="en-IN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909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92696"/>
            <a:ext cx="81369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IN" sz="2400" dirty="0" smtClean="0">
                <a:latin typeface="Georgia" panose="02040502050405020303" pitchFamily="18" charset="0"/>
              </a:rPr>
              <a:t>It detects the Ig M and Ig G antibodies to </a:t>
            </a:r>
            <a:r>
              <a:rPr lang="en-IN" sz="2400" dirty="0" err="1" smtClean="0">
                <a:latin typeface="Georgia" panose="02040502050405020303" pitchFamily="18" charset="0"/>
              </a:rPr>
              <a:t>lipoidal</a:t>
            </a:r>
            <a:r>
              <a:rPr lang="en-IN" sz="2400" dirty="0" smtClean="0">
                <a:latin typeface="Georgia" panose="02040502050405020303" pitchFamily="18" charset="0"/>
              </a:rPr>
              <a:t> material released from the damaged host cell</a:t>
            </a:r>
          </a:p>
          <a:p>
            <a:pPr marL="342900" indent="-342900">
              <a:buBlip>
                <a:blip r:embed="rId2"/>
              </a:buBlip>
            </a:pPr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IN" sz="2400" dirty="0" smtClean="0">
                <a:latin typeface="Georgia" panose="02040502050405020303" pitchFamily="18" charset="0"/>
              </a:rPr>
              <a:t>The lipoprotein like material and possibly caridiolipin released from the treponemes. </a:t>
            </a:r>
          </a:p>
          <a:p>
            <a:pPr marL="342900" indent="-342900">
              <a:buBlip>
                <a:blip r:embed="rId2"/>
              </a:buBlip>
            </a:pPr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Blip>
                <a:blip r:embed="rId2"/>
              </a:buBlip>
            </a:pPr>
            <a:endParaRPr lang="en-IN" sz="2400" dirty="0">
              <a:latin typeface="Georgia" panose="0204050205040502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996952"/>
            <a:ext cx="4536504" cy="30243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92216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052736"/>
            <a:ext cx="82809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latin typeface="Georgia" panose="02040502050405020303" pitchFamily="18" charset="0"/>
              </a:rPr>
              <a:t>Principle</a:t>
            </a:r>
          </a:p>
          <a:p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IN" sz="2400" dirty="0" smtClean="0">
                <a:latin typeface="Georgia" panose="02040502050405020303" pitchFamily="18" charset="0"/>
              </a:rPr>
              <a:t>The antigen used in RPR is a modified VDRL (caridiolipin) antigen where the particles are coated with carbon or dye.</a:t>
            </a:r>
          </a:p>
          <a:p>
            <a:pPr marL="342900" indent="-342900">
              <a:buBlip>
                <a:blip r:embed="rId2"/>
              </a:buBlip>
            </a:pPr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IN" sz="2400" dirty="0" smtClean="0">
                <a:latin typeface="Georgia" panose="02040502050405020303" pitchFamily="18" charset="0"/>
              </a:rPr>
              <a:t>It is a non treponemal slide agglutination test for the qualitative and semi-quantitative detection of plasma </a:t>
            </a:r>
            <a:r>
              <a:rPr lang="en-IN" sz="2400" dirty="0" err="1" smtClean="0">
                <a:latin typeface="Georgia" panose="02040502050405020303" pitchFamily="18" charset="0"/>
              </a:rPr>
              <a:t>reagin</a:t>
            </a:r>
            <a:r>
              <a:rPr lang="en-IN" sz="2400" dirty="0" smtClean="0">
                <a:latin typeface="Georgia" panose="02040502050405020303" pitchFamily="18" charset="0"/>
              </a:rPr>
              <a:t> in human serum.</a:t>
            </a:r>
          </a:p>
          <a:p>
            <a:pPr marL="342900" indent="-342900">
              <a:buBlip>
                <a:blip r:embed="rId2"/>
              </a:buBlip>
            </a:pPr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IN" sz="2400" dirty="0" smtClean="0">
                <a:latin typeface="Georgia" panose="02040502050405020303" pitchFamily="18" charset="0"/>
              </a:rPr>
              <a:t>Carbon particles coated with a lipid complex are agglutinated when mixed with sample containing </a:t>
            </a:r>
            <a:r>
              <a:rPr lang="en-IN" sz="2400" dirty="0" err="1" smtClean="0">
                <a:latin typeface="Georgia" panose="02040502050405020303" pitchFamily="18" charset="0"/>
              </a:rPr>
              <a:t>reagins</a:t>
            </a:r>
            <a:r>
              <a:rPr lang="en-IN" sz="2400" dirty="0" smtClean="0">
                <a:latin typeface="Georgia" panose="02040502050405020303" pitchFamily="18" charset="0"/>
              </a:rPr>
              <a:t>.</a:t>
            </a:r>
          </a:p>
          <a:p>
            <a:pPr marL="342900" indent="-342900">
              <a:buBlip>
                <a:blip r:embed="rId2"/>
              </a:buBlip>
            </a:pPr>
            <a:endParaRPr lang="en-IN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98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6957" y="1628800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IN" sz="2400" dirty="0" smtClean="0">
                <a:latin typeface="Georgia" panose="02040502050405020303" pitchFamily="18" charset="0"/>
              </a:rPr>
              <a:t>The known RPR antigen consists of </a:t>
            </a:r>
            <a:r>
              <a:rPr lang="en-IN" sz="2400" dirty="0" err="1" smtClean="0">
                <a:latin typeface="Georgia" panose="02040502050405020303" pitchFamily="18" charset="0"/>
              </a:rPr>
              <a:t>cardiolipin</a:t>
            </a:r>
            <a:r>
              <a:rPr lang="en-IN" sz="2400" dirty="0" smtClean="0">
                <a:latin typeface="Georgia" panose="02040502050405020303" pitchFamily="18" charset="0"/>
              </a:rPr>
              <a:t>, lecithin and cholesterol bound to charcoal particles.</a:t>
            </a:r>
          </a:p>
          <a:p>
            <a:pPr marL="342900" indent="-342900">
              <a:buBlip>
                <a:blip r:embed="rId2"/>
              </a:buBlip>
            </a:pPr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IN" sz="2400" dirty="0" smtClean="0">
                <a:latin typeface="Georgia" panose="02040502050405020303" pitchFamily="18" charset="0"/>
              </a:rPr>
              <a:t>Charcoal makes the reaction visible.</a:t>
            </a:r>
          </a:p>
          <a:p>
            <a:pPr marL="342900" indent="-342900">
              <a:buBlip>
                <a:blip r:embed="rId2"/>
              </a:buBlip>
            </a:pPr>
            <a:endParaRPr lang="en-IN" sz="2400" dirty="0">
              <a:latin typeface="Georgia" panose="02040502050405020303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IN" sz="2400" dirty="0" smtClean="0">
                <a:latin typeface="Georgia" panose="02040502050405020303" pitchFamily="18" charset="0"/>
              </a:rPr>
              <a:t>If the patient has syphilis, the </a:t>
            </a:r>
            <a:r>
              <a:rPr lang="en-IN" sz="2400" dirty="0" err="1" smtClean="0">
                <a:latin typeface="Georgia" panose="02040502050405020303" pitchFamily="18" charset="0"/>
              </a:rPr>
              <a:t>antilipid</a:t>
            </a:r>
            <a:r>
              <a:rPr lang="en-IN" sz="2400" dirty="0" smtClean="0">
                <a:latin typeface="Georgia" panose="02040502050405020303" pitchFamily="18" charset="0"/>
              </a:rPr>
              <a:t> antibodies (</a:t>
            </a:r>
            <a:r>
              <a:rPr lang="en-IN" sz="2400" dirty="0" err="1" smtClean="0">
                <a:latin typeface="Georgia" panose="02040502050405020303" pitchFamily="18" charset="0"/>
              </a:rPr>
              <a:t>reagin</a:t>
            </a:r>
            <a:r>
              <a:rPr lang="en-IN" sz="2400" dirty="0" smtClean="0">
                <a:latin typeface="Georgia" panose="02040502050405020303" pitchFamily="18" charset="0"/>
              </a:rPr>
              <a:t>) in patient’s serum will cross react with the known RPR lipid antigens giving a visible clumping of the charcoal particles.</a:t>
            </a:r>
            <a:endParaRPr lang="en-IN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086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0101" y="620688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latin typeface="Georgia" panose="02040502050405020303" pitchFamily="18" charset="0"/>
              </a:rPr>
              <a:t>Reagents</a:t>
            </a:r>
          </a:p>
          <a:p>
            <a:endParaRPr lang="en-IN" sz="2400" b="1" dirty="0" smtClean="0">
              <a:latin typeface="Georgia" panose="02040502050405020303" pitchFamily="18" charset="0"/>
            </a:endParaRPr>
          </a:p>
          <a:p>
            <a:r>
              <a:rPr lang="en-IN" sz="2400" b="1" dirty="0" smtClean="0">
                <a:latin typeface="Georgia" panose="02040502050405020303" pitchFamily="18" charset="0"/>
              </a:rPr>
              <a:t>1. Antigen used in RPR test</a:t>
            </a:r>
          </a:p>
          <a:p>
            <a:endParaRPr lang="en-IN" sz="2400" dirty="0">
              <a:latin typeface="Georgia" panose="02040502050405020303" pitchFamily="18" charset="0"/>
            </a:endParaRPr>
          </a:p>
          <a:p>
            <a:r>
              <a:rPr lang="en-IN" sz="2400" dirty="0" smtClean="0">
                <a:latin typeface="Georgia" panose="02040502050405020303" pitchFamily="18" charset="0"/>
              </a:rPr>
              <a:t>	RPR </a:t>
            </a:r>
            <a:r>
              <a:rPr lang="en-IN" sz="2400" dirty="0">
                <a:latin typeface="Georgia" panose="02040502050405020303" pitchFamily="18" charset="0"/>
              </a:rPr>
              <a:t>antigen suspension is a stabilized combination of </a:t>
            </a:r>
            <a:r>
              <a:rPr lang="en-IN" sz="2400" dirty="0" smtClean="0">
                <a:latin typeface="Georgia" panose="02040502050405020303" pitchFamily="18" charset="0"/>
              </a:rPr>
              <a:t>0.03</a:t>
            </a:r>
            <a:r>
              <a:rPr lang="en-IN" sz="2400" dirty="0">
                <a:latin typeface="Georgia" panose="02040502050405020303" pitchFamily="18" charset="0"/>
              </a:rPr>
              <a:t>% </a:t>
            </a:r>
            <a:r>
              <a:rPr lang="en-IN" sz="2400" dirty="0" err="1">
                <a:latin typeface="Georgia" panose="02040502050405020303" pitchFamily="18" charset="0"/>
              </a:rPr>
              <a:t>cardiolipin</a:t>
            </a:r>
            <a:r>
              <a:rPr lang="en-IN" sz="2400" dirty="0">
                <a:latin typeface="Georgia" panose="02040502050405020303" pitchFamily="18" charset="0"/>
              </a:rPr>
              <a:t>, </a:t>
            </a:r>
            <a:r>
              <a:rPr lang="en-IN" sz="2400" dirty="0" smtClean="0">
                <a:latin typeface="Georgia" panose="02040502050405020303" pitchFamily="18" charset="0"/>
              </a:rPr>
              <a:t>0.20-0.22</a:t>
            </a:r>
            <a:r>
              <a:rPr lang="en-IN" sz="2400" dirty="0">
                <a:latin typeface="Georgia" panose="02040502050405020303" pitchFamily="18" charset="0"/>
              </a:rPr>
              <a:t>% lecithin, </a:t>
            </a:r>
            <a:r>
              <a:rPr lang="en-IN" sz="2400" dirty="0" smtClean="0">
                <a:latin typeface="Georgia" panose="02040502050405020303" pitchFamily="18" charset="0"/>
              </a:rPr>
              <a:t>0.9</a:t>
            </a:r>
            <a:r>
              <a:rPr lang="en-IN" sz="2400" dirty="0">
                <a:latin typeface="Georgia" panose="02040502050405020303" pitchFamily="18" charset="0"/>
              </a:rPr>
              <a:t>% cholesterol, 10% choline chloride, 0.0125M EDTA, 0.01875% charcoal, 0.01M Na2HP04, 0.01M KH2P04, 0.1% </a:t>
            </a:r>
            <a:r>
              <a:rPr lang="en-IN" sz="2400" dirty="0" err="1">
                <a:latin typeface="Georgia" panose="02040502050405020303" pitchFamily="18" charset="0"/>
              </a:rPr>
              <a:t>thimerosal</a:t>
            </a:r>
            <a:r>
              <a:rPr lang="en-IN" sz="2400" dirty="0">
                <a:latin typeface="Georgia" panose="02040502050405020303" pitchFamily="18" charset="0"/>
              </a:rPr>
              <a:t> in distilled </a:t>
            </a:r>
            <a:r>
              <a:rPr lang="en-IN" sz="2400" dirty="0" smtClean="0">
                <a:latin typeface="Georgia" panose="02040502050405020303" pitchFamily="18" charset="0"/>
              </a:rPr>
              <a:t>water.</a:t>
            </a:r>
          </a:p>
          <a:p>
            <a:r>
              <a:rPr lang="en-IN" sz="2400" dirty="0" smtClean="0">
                <a:latin typeface="Georgia" panose="02040502050405020303" pitchFamily="18" charset="0"/>
              </a:rPr>
              <a:t> </a:t>
            </a:r>
            <a:endParaRPr lang="en-IN" sz="2400" dirty="0">
              <a:latin typeface="Georgia" panose="02040502050405020303" pitchFamily="18" charset="0"/>
            </a:endParaRPr>
          </a:p>
          <a:p>
            <a:r>
              <a:rPr lang="en-IN" sz="2400" dirty="0" smtClean="0">
                <a:latin typeface="Georgia" panose="02040502050405020303" pitchFamily="18" charset="0"/>
              </a:rPr>
              <a:t>	The </a:t>
            </a:r>
            <a:r>
              <a:rPr lang="en-IN" sz="2400" dirty="0">
                <a:latin typeface="Georgia" panose="02040502050405020303" pitchFamily="18" charset="0"/>
              </a:rPr>
              <a:t>antigen suspension is packaged in ampules. Store unopened ampules at 2° to 8°C; do not store the antigen in bright sunlight or in temperatures above 29°C; do not freeze. An unopened ampule of antigen is stable up to the expiration date</a:t>
            </a:r>
            <a:r>
              <a:rPr lang="en-IN" sz="2400" dirty="0" smtClean="0">
                <a:latin typeface="Georgia" panose="02040502050405020303" pitchFamily="18" charset="0"/>
              </a:rPr>
              <a:t>.</a:t>
            </a:r>
            <a:endParaRPr lang="en-IN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22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764704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IN" sz="2400" b="1" dirty="0" smtClean="0">
                <a:latin typeface="Georgia" panose="02040502050405020303" pitchFamily="18" charset="0"/>
              </a:rPr>
              <a:t>2. Control </a:t>
            </a:r>
            <a:r>
              <a:rPr lang="en-IN" sz="2400" b="1" dirty="0">
                <a:latin typeface="Georgia" panose="02040502050405020303" pitchFamily="18" charset="0"/>
              </a:rPr>
              <a:t>serum samples:</a:t>
            </a:r>
            <a:endParaRPr lang="en-IN" sz="2400" dirty="0">
              <a:latin typeface="Georgia" panose="02040502050405020303" pitchFamily="18" charset="0"/>
            </a:endParaRPr>
          </a:p>
          <a:p>
            <a:pPr fontAlgn="base"/>
            <a:r>
              <a:rPr lang="en-IN" sz="2400" dirty="0">
                <a:latin typeface="Georgia" panose="02040502050405020303" pitchFamily="18" charset="0"/>
              </a:rPr>
              <a:t/>
            </a:r>
            <a:br>
              <a:rPr lang="en-IN" sz="2400" dirty="0">
                <a:latin typeface="Georgia" panose="02040502050405020303" pitchFamily="18" charset="0"/>
              </a:rPr>
            </a:br>
            <a:r>
              <a:rPr lang="en-IN" sz="2400" dirty="0">
                <a:latin typeface="Georgia" panose="02040502050405020303" pitchFamily="18" charset="0"/>
              </a:rPr>
              <a:t>Control serum samples are lyophilized reactive (R), minimally reactive (Rm), and nonreactive (N) control serum specimens on a card, or liquid or lyophilized serum samples of graded reactivity.</a:t>
            </a:r>
          </a:p>
          <a:p>
            <a:pPr fontAlgn="base"/>
            <a:endParaRPr lang="en-IN" sz="2400" dirty="0" smtClean="0">
              <a:latin typeface="Georgia" panose="02040502050405020303" pitchFamily="18" charset="0"/>
            </a:endParaRPr>
          </a:p>
          <a:p>
            <a:pPr fontAlgn="base"/>
            <a:r>
              <a:rPr lang="en-IN" sz="2400" dirty="0" smtClean="0">
                <a:latin typeface="Georgia" panose="02040502050405020303" pitchFamily="18" charset="0"/>
              </a:rPr>
              <a:t>If </a:t>
            </a:r>
            <a:r>
              <a:rPr lang="en-IN" sz="2400" dirty="0">
                <a:latin typeface="Georgia" panose="02040502050405020303" pitchFamily="18" charset="0"/>
              </a:rPr>
              <a:t>quantitative tests are to be performed, a control serum that can be </a:t>
            </a:r>
            <a:r>
              <a:rPr lang="en-IN" sz="2400" dirty="0" smtClean="0">
                <a:latin typeface="Georgia" panose="02040502050405020303" pitchFamily="18" charset="0"/>
              </a:rPr>
              <a:t>tittered </a:t>
            </a:r>
            <a:r>
              <a:rPr lang="en-IN" sz="2400" dirty="0">
                <a:latin typeface="Georgia" panose="02040502050405020303" pitchFamily="18" charset="0"/>
              </a:rPr>
              <a:t>to at least a 1:4 dilution should be used.</a:t>
            </a:r>
          </a:p>
          <a:p>
            <a:pPr fontAlgn="base"/>
            <a:endParaRPr lang="en-IN" sz="2400" dirty="0" smtClean="0">
              <a:latin typeface="Georgia" panose="02040502050405020303" pitchFamily="18" charset="0"/>
            </a:endParaRPr>
          </a:p>
          <a:p>
            <a:pPr fontAlgn="base"/>
            <a:r>
              <a:rPr lang="en-IN" sz="2400" dirty="0" smtClean="0">
                <a:latin typeface="Georgia" panose="02040502050405020303" pitchFamily="18" charset="0"/>
              </a:rPr>
              <a:t>Store </a:t>
            </a:r>
            <a:r>
              <a:rPr lang="en-IN" sz="2400" dirty="0">
                <a:latin typeface="Georgia" panose="02040502050405020303" pitchFamily="18" charset="0"/>
              </a:rPr>
              <a:t>control cards or serum samples according to the manufacturer’s direction</a:t>
            </a:r>
          </a:p>
          <a:p>
            <a:endParaRPr lang="en-IN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758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764704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IN" sz="2400" b="1" dirty="0" smtClean="0">
                <a:latin typeface="Georgia" panose="02040502050405020303" pitchFamily="18" charset="0"/>
              </a:rPr>
              <a:t>3. 0.9</a:t>
            </a:r>
            <a:r>
              <a:rPr lang="en-IN" sz="2400" b="1" dirty="0">
                <a:latin typeface="Georgia" panose="02040502050405020303" pitchFamily="18" charset="0"/>
              </a:rPr>
              <a:t>% Saline</a:t>
            </a:r>
            <a:r>
              <a:rPr lang="en-IN" sz="2400" dirty="0">
                <a:latin typeface="Georgia" panose="02040502050405020303" pitchFamily="18" charset="0"/>
              </a:rPr>
              <a:t>.</a:t>
            </a:r>
          </a:p>
          <a:p>
            <a:pPr fontAlgn="base"/>
            <a:endParaRPr lang="en-IN" sz="2400" b="1" dirty="0" smtClean="0">
              <a:latin typeface="Georgia" panose="02040502050405020303" pitchFamily="18" charset="0"/>
            </a:endParaRPr>
          </a:p>
          <a:p>
            <a:pPr fontAlgn="base"/>
            <a:r>
              <a:rPr lang="en-IN" sz="2400" b="1" dirty="0" smtClean="0">
                <a:latin typeface="Georgia" panose="02040502050405020303" pitchFamily="18" charset="0"/>
              </a:rPr>
              <a:t>4. Diluent </a:t>
            </a:r>
            <a:r>
              <a:rPr lang="en-IN" sz="2400" b="1" dirty="0">
                <a:latin typeface="Georgia" panose="02040502050405020303" pitchFamily="18" charset="0"/>
              </a:rPr>
              <a:t>(control)</a:t>
            </a:r>
            <a:r>
              <a:rPr lang="en-IN" sz="2400" dirty="0">
                <a:latin typeface="Georgia" panose="02040502050405020303" pitchFamily="18" charset="0"/>
              </a:rPr>
              <a:t>:</a:t>
            </a:r>
          </a:p>
          <a:p>
            <a:pPr fontAlgn="base"/>
            <a:endParaRPr lang="en-IN" sz="2400" dirty="0" smtClean="0">
              <a:latin typeface="Georgia" panose="02040502050405020303" pitchFamily="18" charset="0"/>
            </a:endParaRPr>
          </a:p>
          <a:p>
            <a:pPr fontAlgn="base"/>
            <a:r>
              <a:rPr lang="en-IN" sz="2400" dirty="0">
                <a:latin typeface="Georgia" panose="02040502050405020303" pitchFamily="18" charset="0"/>
              </a:rPr>
              <a:t>	</a:t>
            </a:r>
            <a:r>
              <a:rPr lang="en-IN" sz="2400" dirty="0" smtClean="0">
                <a:latin typeface="Georgia" panose="02040502050405020303" pitchFamily="18" charset="0"/>
              </a:rPr>
              <a:t>Prepare </a:t>
            </a:r>
            <a:r>
              <a:rPr lang="en-IN" sz="2400" dirty="0">
                <a:latin typeface="Georgia" panose="02040502050405020303" pitchFamily="18" charset="0"/>
              </a:rPr>
              <a:t>a 2% solution of human serum in 0.9% saline, by diluting a human serum nonreactive for syphilis 1:50 in 0.9% saline</a:t>
            </a:r>
          </a:p>
          <a:p>
            <a:endParaRPr lang="en-IN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030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>
                <a:latin typeface="Georgia" panose="02040502050405020303" pitchFamily="18" charset="0"/>
              </a:rPr>
              <a:t>Procedure</a:t>
            </a:r>
          </a:p>
          <a:p>
            <a:endParaRPr lang="en-IN" sz="2400" dirty="0" smtClean="0">
              <a:latin typeface="Georgia" panose="02040502050405020303" pitchFamily="18" charset="0"/>
            </a:endParaRPr>
          </a:p>
          <a:p>
            <a:r>
              <a:rPr lang="en-IN" sz="2400" b="1" dirty="0" smtClean="0">
                <a:latin typeface="Georgia" panose="02040502050405020303" pitchFamily="18" charset="0"/>
              </a:rPr>
              <a:t>Qualitative method</a:t>
            </a:r>
            <a:endParaRPr lang="en-IN" sz="2400" b="1" dirty="0">
              <a:latin typeface="Georgia" panose="02040502050405020303" pitchFamily="18" charset="0"/>
            </a:endParaRPr>
          </a:p>
          <a:p>
            <a:endParaRPr lang="en-IN" sz="2400" dirty="0">
              <a:latin typeface="Georgia" panose="0204050205040502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43"/>
          <a:stretch/>
        </p:blipFill>
        <p:spPr>
          <a:xfrm>
            <a:off x="899592" y="1891868"/>
            <a:ext cx="7920880" cy="433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485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145</TotalTime>
  <Words>334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Fasila</dc:creator>
  <cp:lastModifiedBy>Fasila</cp:lastModifiedBy>
  <cp:revision>22</cp:revision>
  <dcterms:created xsi:type="dcterms:W3CDTF">2020-09-02T14:55:21Z</dcterms:created>
  <dcterms:modified xsi:type="dcterms:W3CDTF">2020-09-03T07:36:35Z</dcterms:modified>
</cp:coreProperties>
</file>