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8" r:id="rId3"/>
    <p:sldId id="257" r:id="rId4"/>
    <p:sldId id="258" r:id="rId5"/>
    <p:sldId id="259" r:id="rId6"/>
    <p:sldId id="261" r:id="rId7"/>
    <p:sldId id="262" r:id="rId8"/>
    <p:sldId id="263" r:id="rId9"/>
    <p:sldId id="264" r:id="rId10"/>
    <p:sldId id="272" r:id="rId11"/>
    <p:sldId id="273" r:id="rId12"/>
    <p:sldId id="274" r:id="rId13"/>
    <p:sldId id="265" r:id="rId14"/>
    <p:sldId id="266" r:id="rId15"/>
    <p:sldId id="267" r:id="rId16"/>
    <p:sldId id="271" r:id="rId17"/>
    <p:sldId id="269" r:id="rId18"/>
    <p:sldId id="275" r:id="rId19"/>
    <p:sldId id="270"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2"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99089BC-884F-4617-A693-0454FBE9BA58}" type="datetimeFigureOut">
              <a:rPr lang="en-US" smtClean="0"/>
              <a:t>9/7/2020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CA5EF32-584C-479B-BA7F-B9CD6D4F63C6}"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9089BC-884F-4617-A693-0454FBE9BA58}"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5EF32-584C-479B-BA7F-B9CD6D4F63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9089BC-884F-4617-A693-0454FBE9BA58}"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5EF32-584C-479B-BA7F-B9CD6D4F63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99089BC-884F-4617-A693-0454FBE9BA58}"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5EF32-584C-479B-BA7F-B9CD6D4F63C6}"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99089BC-884F-4617-A693-0454FBE9BA58}" type="datetimeFigureOut">
              <a:rPr lang="en-US" smtClean="0"/>
              <a:t>9/7/2020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CA5EF32-584C-479B-BA7F-B9CD6D4F63C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99089BC-884F-4617-A693-0454FBE9BA58}"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5EF32-584C-479B-BA7F-B9CD6D4F63C6}"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99089BC-884F-4617-A693-0454FBE9BA58}" type="datetimeFigureOut">
              <a:rPr lang="en-US" smtClean="0"/>
              <a:t>9/7/2020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5EF32-584C-479B-BA7F-B9CD6D4F63C6}"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9089BC-884F-4617-A693-0454FBE9BA58}" type="datetimeFigureOut">
              <a:rPr lang="en-US" smtClean="0"/>
              <a:t>9/7/2020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5EF32-584C-479B-BA7F-B9CD6D4F63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089BC-884F-4617-A693-0454FBE9BA58}" type="datetimeFigureOut">
              <a:rPr lang="en-US" smtClean="0"/>
              <a:t>9/7/2020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5EF32-584C-479B-BA7F-B9CD6D4F63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9089BC-884F-4617-A693-0454FBE9BA58}"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5EF32-584C-479B-BA7F-B9CD6D4F63C6}"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9089BC-884F-4617-A693-0454FBE9BA58}" type="datetimeFigureOut">
              <a:rPr lang="en-US" smtClean="0"/>
              <a:t>9/7/2020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CA5EF32-584C-479B-BA7F-B9CD6D4F63C6}"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99089BC-884F-4617-A693-0454FBE9BA58}" type="datetimeFigureOut">
              <a:rPr lang="en-US" smtClean="0"/>
              <a:t>9/7/2020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CA5EF32-584C-479B-BA7F-B9CD6D4F63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9400" y="5181600"/>
            <a:ext cx="5943600" cy="1371600"/>
          </a:xfrm>
          <a:solidFill>
            <a:srgbClr val="92D050"/>
          </a:solidFill>
        </p:spPr>
        <p:txBody>
          <a:bodyPr>
            <a:normAutofit fontScale="92500" lnSpcReduction="10000"/>
          </a:bodyPr>
          <a:lstStyle/>
          <a:p>
            <a:r>
              <a:rPr lang="en-US" sz="2000" dirty="0" smtClean="0">
                <a:solidFill>
                  <a:schemeClr val="tx1"/>
                </a:solidFill>
                <a:latin typeface="Times New Roman" pitchFamily="18" charset="0"/>
                <a:cs typeface="Times New Roman" pitchFamily="18" charset="0"/>
              </a:rPr>
              <a:t>PRESENTED BY,</a:t>
            </a:r>
          </a:p>
          <a:p>
            <a:r>
              <a:rPr lang="en-US" sz="2000" dirty="0" smtClean="0">
                <a:solidFill>
                  <a:schemeClr val="tx1"/>
                </a:solidFill>
                <a:latin typeface="Times New Roman" pitchFamily="18" charset="0"/>
                <a:cs typeface="Times New Roman" pitchFamily="18" charset="0"/>
              </a:rPr>
              <a:t>Mrs.K.VIJAYALAKSHMI,</a:t>
            </a:r>
          </a:p>
          <a:p>
            <a:r>
              <a:rPr lang="en-US" sz="2000" dirty="0" smtClean="0">
                <a:solidFill>
                  <a:schemeClr val="tx1"/>
                </a:solidFill>
                <a:latin typeface="Times New Roman" pitchFamily="18" charset="0"/>
                <a:cs typeface="Times New Roman" pitchFamily="18" charset="0"/>
              </a:rPr>
              <a:t>ASSISTANT PROFESSOR OF MICROBIOLOGY,</a:t>
            </a:r>
          </a:p>
          <a:p>
            <a:r>
              <a:rPr lang="en-US" sz="2000" dirty="0" smtClean="0">
                <a:solidFill>
                  <a:schemeClr val="tx1"/>
                </a:solidFill>
                <a:latin typeface="Times New Roman" pitchFamily="18" charset="0"/>
                <a:cs typeface="Times New Roman" pitchFamily="18" charset="0"/>
              </a:rPr>
              <a:t>JMC,TRICHY-20</a:t>
            </a:r>
            <a:endParaRPr lang="en-US" sz="2000" dirty="0">
              <a:solidFill>
                <a:schemeClr val="tx1"/>
              </a:solidFill>
              <a:latin typeface="Times New Roman" pitchFamily="18" charset="0"/>
              <a:cs typeface="Times New Roman" pitchFamily="18" charset="0"/>
            </a:endParaRPr>
          </a:p>
        </p:txBody>
      </p:sp>
      <p:pic>
        <p:nvPicPr>
          <p:cNvPr id="1026" name="Picture 2" descr="Hardy-Weinberg Equilibrium Assumptions classroom poster - by the Amoeba Sisters Biology College, Biology Major, Biology Teacher, Science Biology, Painting Backpack, Classroom Management Tips, Science Videos, Classroom Posters, Preschool Science"/>
          <p:cNvPicPr>
            <a:picLocks noChangeAspect="1" noChangeArrowheads="1"/>
          </p:cNvPicPr>
          <p:nvPr/>
        </p:nvPicPr>
        <p:blipFill>
          <a:blip r:embed="rId2"/>
          <a:srcRect/>
          <a:stretch>
            <a:fillRect/>
          </a:stretch>
        </p:blipFill>
        <p:spPr bwMode="auto">
          <a:xfrm>
            <a:off x="0" y="0"/>
            <a:ext cx="9144000" cy="5105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 Selection, in general, causes allele&#10;frequencies to change, often quite rapidly.&#10; "/>
          <p:cNvPicPr>
            <a:picLocks noChangeAspect="1" noChangeArrowheads="1"/>
          </p:cNvPicPr>
          <p:nvPr/>
        </p:nvPicPr>
        <p:blipFill>
          <a:blip r:embed="rId2"/>
          <a:srcRect/>
          <a:stretch>
            <a:fillRect/>
          </a:stretch>
        </p:blipFill>
        <p:spPr bwMode="auto">
          <a:xfrm>
            <a:off x="0" y="0"/>
            <a:ext cx="89916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 While directional selection eventually leads to&#10;the loss of all alleles except the favored one&#10;(unless one allele is dom..."/>
          <p:cNvPicPr>
            <a:picLocks noChangeAspect="1" noChangeArrowheads="1"/>
          </p:cNvPicPr>
          <p:nvPr/>
        </p:nvPicPr>
        <p:blipFill>
          <a:blip r:embed="rId2"/>
          <a:srcRect/>
          <a:stretch>
            <a:fillRect/>
          </a:stretch>
        </p:blipFill>
        <p:spPr bwMode="auto">
          <a:xfrm>
            <a:off x="0" y="0"/>
            <a:ext cx="89154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 Mutation will have a very subtle effect&#10;on allele frequencies.&#10;• Mutation rates are of the order 10−4 to&#10;10−8, and the c..."/>
          <p:cNvPicPr>
            <a:picLocks noChangeAspect="1" noChangeArrowheads="1"/>
          </p:cNvPicPr>
          <p:nvPr/>
        </p:nvPicPr>
        <p:blipFill>
          <a:blip r:embed="rId2"/>
          <a:srcRect/>
          <a:stretch>
            <a:fillRect/>
          </a:stretch>
        </p:blipFill>
        <p:spPr bwMode="auto">
          <a:xfrm>
            <a:off x="0" y="228600"/>
            <a:ext cx="8915400" cy="6400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ange of gene frequency&#10; Change of gene frequency is when a population&#10;violats or deviate from the Hardy- Wienberg&#10;princ..."/>
          <p:cNvPicPr>
            <a:picLocks noChangeAspect="1" noChangeArrowheads="1"/>
          </p:cNvPicPr>
          <p:nvPr/>
        </p:nvPicPr>
        <p:blipFill>
          <a:blip r:embed="rId2"/>
          <a:srcRect/>
          <a:stretch>
            <a:fillRect/>
          </a:stretch>
        </p:blipFill>
        <p:spPr bwMode="auto">
          <a:xfrm>
            <a:off x="0" y="0"/>
            <a:ext cx="88392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utation&#10; Mutation is the change of the structure of gene,&#10;resulting in a variant form that may be transmitted to&#10;subsequ..."/>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 Mutation is the ultimate source of genetic&#10;variation, preventing populations from&#10;becoming genetically homogeneous in&#10;s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MIGRATION&#10; Migration is the movement of individuals from&#10;one population to another or the movement of&#10;breeding individual..."/>
          <p:cNvPicPr>
            <a:picLocks noChangeAspect="1" noChangeArrowheads="1"/>
          </p:cNvPicPr>
          <p:nvPr/>
        </p:nvPicPr>
        <p:blipFill>
          <a:blip r:embed="rId2"/>
          <a:srcRect/>
          <a:stretch>
            <a:fillRect/>
          </a:stretch>
        </p:blipFill>
        <p:spPr bwMode="auto">
          <a:xfrm>
            <a:off x="304800" y="152400"/>
            <a:ext cx="8534400" cy="6705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migration: Individuals migrate into a&#10;population.&#10;Emigration: Individuals migrate out of a&#10;population.&#10;Both processes al..."/>
          <p:cNvPicPr>
            <a:picLocks noChangeAspect="1" noChangeArrowheads="1"/>
          </p:cNvPicPr>
          <p:nvPr/>
        </p:nvPicPr>
        <p:blipFill>
          <a:blip r:embed="rId2"/>
          <a:srcRect/>
          <a:stretch>
            <a:fillRect/>
          </a:stretch>
        </p:blipFill>
        <p:spPr bwMode="auto">
          <a:xfrm>
            <a:off x="228600" y="228600"/>
            <a:ext cx="8686800" cy="6400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 If population are large, migration may have little&#10;or no effect on allele frequency.&#10; However, if population are small,..."/>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SELECTION&#10; The force of natural selection tends to reduce the&#10;genetic variability of populations in a way that&#10;increases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 organisms are diploid&#10;• only sexual reproduction occurs&#10;• generations are nonoverlapping&#10;• mating is random&#10;• popula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 As phenotype is largely determined by genotype,&#10;successful genotype alleles will increase in&#10;frequency in the gene pool...."/>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After a certain number of generations, the frequency&#10;of alleles and phenotypes might change so that the&#10;population becom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 Three kinds of selection cause changes in the&#10;normal distribution of phenotypes in a population.&#10; 1. Stabilizing selec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Stabilizing selection using phenotype variation&#10;within a population of butterflies as an&#10;example.&#10;•Imagine a butterfly p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 2.Directional selection-This selection is always&#10;associated with environmental change.&#10; Examples: Evolution of horse i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 3.Disruptive selection- eliminates average&#10;phenotypes and encourages the extremes. This tends&#10;to result in distinct phe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GENETIC DRIFT&#10; It was explained by Sewall Wright(1931)hence&#10;called Sewall wright effect.&#10; Genetic drift is the change i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Genetic drift can happen when a natural disaster or&#10;similar event randomly kills a large portion of the&#10;population.&#10;The re..."/>
          <p:cNvPicPr>
            <a:picLocks noChangeAspect="1" noChangeArrowheads="1"/>
          </p:cNvPicPr>
          <p:nvPr/>
        </p:nvPicPr>
        <p:blipFill>
          <a:blip r:embed="rId2"/>
          <a:srcRect/>
          <a:stretch>
            <a:fillRect/>
          </a:stretch>
        </p:blipFill>
        <p:spPr bwMode="auto">
          <a:xfrm>
            <a:off x="0" y="0"/>
            <a:ext cx="89154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BOTTLE NECK EFFECT&#10; Population may be suddenly reduced in&#10;numbers.&#10; Usually from a catastrophic environmental&#10;event(fir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 As population numbers drop rapidly, it is likely&#10;that the range of alleles decreases and the&#10;frequency of alleles change..."/>
          <p:cNvPicPr>
            <a:picLocks noChangeAspect="1" noChangeArrowheads="1"/>
          </p:cNvPicPr>
          <p:nvPr/>
        </p:nvPicPr>
        <p:blipFill>
          <a:blip r:embed="rId2"/>
          <a:srcRect/>
          <a:stretch>
            <a:fillRect/>
          </a:stretch>
        </p:blipFill>
        <p:spPr bwMode="auto">
          <a:xfrm>
            <a:off x="0" y="228600"/>
            <a:ext cx="9144000" cy="6629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ntroduction&#10;• Model named after the two scientists, describes and&#10;predicts genotype and allele frequencies in a nonevolvi..."/>
          <p:cNvPicPr>
            <a:picLocks noChangeAspect="1" noChangeArrowheads="1"/>
          </p:cNvPicPr>
          <p:nvPr/>
        </p:nvPicPr>
        <p:blipFill>
          <a:blip r:embed="rId2"/>
          <a:srcRect/>
          <a:stretch>
            <a:fillRect/>
          </a:stretch>
        </p:blipFill>
        <p:spPr bwMode="auto">
          <a:xfrm>
            <a:off x="228600" y="228600"/>
            <a:ext cx="8610600" cy="64008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FOUNDER EFFECT&#10; Another way genetic drift can occur is if a portion of&#10;the population separates from the old population 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 Newton’s first law says that a body not acted&#10;upon by a net external force remains at rest or&#10;maintains a constant velo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References&#10;1. Miller-Harley Zoology 5th edition; part 1, Biological principles;&#10;chapter 5, evolution and gene frequenci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ASSORTIVE MATING AND GENE FREQUENCY CHANGES (POPULATION GENETIC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5 Assumptions of the H-W Principl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5 Assumptions of the H-W Principl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SSORTIVE MATING AND GENE FREQUENCY CHANGES (POPULATION GENETIC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is a cartoon image explaining the five assumptions for a population to be in Hardy-Weinberg equilibrium. The assumptions are no natural selection, no mutation, random mating (no sexual selection), large population (no genetic drift), and no migration. The picture illustrates these concepts with lumpy cartoon people."/>
          <p:cNvPicPr/>
          <p:nvPr/>
        </p:nvPicPr>
        <p:blipFill>
          <a:blip r:embed="rId2"/>
          <a:srcRect l="7466" r="7014"/>
          <a:stretch>
            <a:fillRect/>
          </a:stretch>
        </p:blipFill>
        <p:spPr bwMode="auto">
          <a:xfrm>
            <a:off x="381000" y="0"/>
            <a:ext cx="8763000" cy="6477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 Random mating. The HWP states the population will&#10;have the given genotypic frequencies (called Hardy–&#10;Weinberg proportio..."/>
          <p:cNvPicPr>
            <a:picLocks noChangeAspect="1" noChangeArrowheads="1"/>
          </p:cNvPicPr>
          <p:nvPr/>
        </p:nvPicPr>
        <p:blipFill>
          <a:blip r:embed="rId2"/>
          <a:srcRect/>
          <a:stretch>
            <a:fillRect/>
          </a:stretch>
        </p:blipFill>
        <p:spPr bwMode="auto">
          <a:xfrm>
            <a:off x="152400" y="0"/>
            <a:ext cx="8763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ssortive mating&#10; Violations of the Hardy–Weinberg assumptions&#10;can cause deviations from expectation. How&#10;this affects t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ssortative mating, in human genetics, a form of&#10;nonrandom mating in which pair bonds are established&#10;on the basis of phe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ssortative mating also occurs in&#10;nonhuman animal populations. Indeed,&#10;phenotypic similarity is thought to underlie&#10;mate s..."/>
          <p:cNvPicPr>
            <a:picLocks noChangeAspect="1" noChangeArrowheads="1"/>
          </p:cNvPicPr>
          <p:nvPr/>
        </p:nvPicPr>
        <p:blipFill>
          <a:blip r:embed="rId2"/>
          <a:srcRect/>
          <a:stretch>
            <a:fillRect/>
          </a:stretch>
        </p:blipFill>
        <p:spPr bwMode="auto">
          <a:xfrm>
            <a:off x="228600" y="228600"/>
            <a:ext cx="8686800" cy="6629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rms of assortive mating&#10; Positive assortative mating, or homogamy, exists&#10;when people choose to mate with persons simil..."/>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30</TotalTime>
  <Words>11</Words>
  <Application>Microsoft Office PowerPoint</Application>
  <PresentationFormat>On-screen Show (4:3)</PresentationFormat>
  <Paragraphs>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Equity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VISHNU</dc:creator>
  <cp:lastModifiedBy>VISHNU</cp:lastModifiedBy>
  <cp:revision>4</cp:revision>
  <dcterms:created xsi:type="dcterms:W3CDTF">2020-09-07T11:07:58Z</dcterms:created>
  <dcterms:modified xsi:type="dcterms:W3CDTF">2020-09-07T11:38:10Z</dcterms:modified>
</cp:coreProperties>
</file>