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332" r:id="rId3"/>
    <p:sldId id="336" r:id="rId4"/>
    <p:sldId id="337" r:id="rId5"/>
    <p:sldId id="333" r:id="rId6"/>
    <p:sldId id="338" r:id="rId7"/>
    <p:sldId id="339" r:id="rId8"/>
    <p:sldId id="334" r:id="rId9"/>
    <p:sldId id="340" r:id="rId10"/>
    <p:sldId id="341" r:id="rId11"/>
    <p:sldId id="335" r:id="rId12"/>
    <p:sldId id="342" r:id="rId13"/>
    <p:sldId id="34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EEF"/>
    <a:srgbClr val="B8089F"/>
    <a:srgbClr val="E6E6E6"/>
    <a:srgbClr val="E7D6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2494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032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2944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6705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581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102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936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8825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5962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8610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7988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D9C48-8C64-4F1A-8FFB-0CDBC5062BE9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E3526-48A7-4FF5-ACC1-FB2FD41DFE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507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84662" y="4656533"/>
            <a:ext cx="966216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600" b="1">
                <a:solidFill>
                  <a:srgbClr val="C0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முனைவர் த.செல்வராசு</a:t>
            </a:r>
          </a:p>
          <a:p>
            <a:pPr algn="ctr">
              <a:spcAft>
                <a:spcPts val="600"/>
              </a:spcAft>
            </a:pPr>
            <a:r>
              <a:rPr lang="en-US" sz="28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இணைப்பேராசிரியர், முதுகலைத் தமிழாய்வுத்துறை</a:t>
            </a:r>
          </a:p>
          <a:p>
            <a:pPr algn="ctr">
              <a:spcAft>
                <a:spcPts val="600"/>
              </a:spcAft>
            </a:pPr>
            <a:r>
              <a:rPr lang="en-US" sz="28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ஜமால் முகமது கல்லூரி (த), திருச்சிராப்பள்ளி </a:t>
            </a:r>
            <a:r>
              <a:rPr lang="en-US" sz="280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– 620 020</a:t>
            </a:r>
          </a:p>
        </p:txBody>
      </p:sp>
      <p:sp>
        <p:nvSpPr>
          <p:cNvPr id="5" name="Rectangle 4"/>
          <p:cNvSpPr/>
          <p:nvPr/>
        </p:nvSpPr>
        <p:spPr>
          <a:xfrm>
            <a:off x="195943" y="376320"/>
            <a:ext cx="11996057" cy="1827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32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முதுகலை </a:t>
            </a:r>
            <a:r>
              <a:rPr lang="en-US" sz="32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முதலாமாண்டு முதல் பருவம்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32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குறியீடு: </a:t>
            </a:r>
            <a:r>
              <a:rPr lang="en-US" sz="3200" b="1" smtClean="0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20MPTA1C3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32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தாள்-</a:t>
            </a:r>
            <a:r>
              <a:rPr lang="en-US" sz="28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32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b="1" smtClean="0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பக்தி இலக்கியம்</a:t>
            </a:r>
            <a:endParaRPr lang="en-US" sz="3200" b="1">
              <a:solidFill>
                <a:srgbClr val="FF0000"/>
              </a:solidFill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41119" y="2676945"/>
            <a:ext cx="9705703" cy="1345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3600" b="1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அலகு – </a:t>
            </a:r>
            <a:r>
              <a:rPr lang="en-US" sz="3600" b="1" smtClean="0">
                <a:solidFill>
                  <a:srgbClr val="00206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1 பன்னிரு திருமுறைகள்</a:t>
            </a:r>
            <a:endParaRPr lang="en-US" sz="3600" b="1">
              <a:solidFill>
                <a:srgbClr val="002060"/>
              </a:solidFill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3600" b="1" smtClean="0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நாயன்மார் நால்வரின் சிறப்புகள்</a:t>
            </a:r>
            <a:endParaRPr lang="en-US" sz="3600" b="1">
              <a:solidFill>
                <a:srgbClr val="FF0000"/>
              </a:solidFill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1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5943" y="404949"/>
            <a:ext cx="11996057" cy="7162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தலைக்கு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வைத்துத்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தூங்கிய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செங்கல்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தங்கக்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கல்லாகியது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மணிமுத்தாற்றில்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கொட்டிய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பன்னீராயிரப்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பொன்னைக்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கமலாலயத்தில்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எடுத்தது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காவிரி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ஆறு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இவருக்காக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இரண்டாகப்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பிளந்தது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முதலையால்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விழுங்கப்பட்ட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குழந்தையை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அவிநாசியில்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மீட்டது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இரு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கண்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பார்வையையும்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இழந்து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காஞ்சிபுரத்தில்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ஒரு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கண்ணையும்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ஆரூரில்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ஒரு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கண்ணையும்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பெற்றது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இவருக்காகப்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பரவை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நாச்சியாரிடம்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இறைவன்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தூதாகச்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சென்றது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திருமணத்தைத்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தடுத்த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இறைவனைப்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‘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பித்தனே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’, ‘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பேயனே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என்றவர்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 smtClean="0"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 smtClean="0"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20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5941" y="0"/>
            <a:ext cx="11996057" cy="610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3200" b="1" smtClean="0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IV. மாணிக்கவாசகர்</a:t>
            </a:r>
            <a:endParaRPr lang="en-US" sz="3200" b="1">
              <a:solidFill>
                <a:srgbClr val="FF0000"/>
              </a:solidFill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886643"/>
              </p:ext>
            </p:extLst>
          </p:nvPr>
        </p:nvGraphicFramePr>
        <p:xfrm>
          <a:off x="923107" y="950314"/>
          <a:ext cx="10829108" cy="6511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8411">
                  <a:extLst>
                    <a:ext uri="{9D8B030D-6E8A-4147-A177-3AD203B41FA5}">
                      <a16:colId xmlns:a16="http://schemas.microsoft.com/office/drawing/2014/main" xmlns="" val="2099935009"/>
                    </a:ext>
                  </a:extLst>
                </a:gridCol>
                <a:gridCol w="7210697">
                  <a:extLst>
                    <a:ext uri="{9D8B030D-6E8A-4147-A177-3AD203B41FA5}">
                      <a16:colId xmlns:a16="http://schemas.microsoft.com/office/drawing/2014/main" xmlns="" val="4156515738"/>
                    </a:ext>
                  </a:extLst>
                </a:gridCol>
              </a:tblGrid>
              <a:tr h="394956">
                <a:tc>
                  <a:txBody>
                    <a:bodyPr/>
                    <a:lstStyle/>
                    <a:p>
                      <a:pPr algn="l"/>
                      <a:r>
                        <a:rPr lang="en-US" sz="2250" b="0" smtClean="0">
                          <a:solidFill>
                            <a:schemeClr val="tx1"/>
                          </a:solidFill>
                        </a:rPr>
                        <a:t>பெற்றோர்</a:t>
                      </a:r>
                      <a:endParaRPr lang="en-IN" sz="225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50" smtClean="0">
                          <a:solidFill>
                            <a:schemeClr val="tx1"/>
                          </a:solidFill>
                        </a:rPr>
                        <a:t>சம்பு</a:t>
                      </a:r>
                      <a:r>
                        <a:rPr lang="en-US" sz="2250" baseline="0" smtClean="0">
                          <a:solidFill>
                            <a:schemeClr val="tx1"/>
                          </a:solidFill>
                        </a:rPr>
                        <a:t> பாதசாரியார் - சிவஞானவதியார்</a:t>
                      </a:r>
                      <a:endParaRPr lang="en-IN" sz="22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3128990"/>
                  </a:ext>
                </a:extLst>
              </a:tr>
              <a:tr h="394956">
                <a:tc>
                  <a:txBody>
                    <a:bodyPr/>
                    <a:lstStyle/>
                    <a:p>
                      <a:pPr algn="l"/>
                      <a:r>
                        <a:rPr lang="en-US" sz="2250" b="0" smtClean="0"/>
                        <a:t>பிறந்த ஊர்</a:t>
                      </a:r>
                      <a:endParaRPr lang="en-IN" sz="225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50" smtClean="0"/>
                        <a:t>பாண்டி</a:t>
                      </a:r>
                      <a:r>
                        <a:rPr lang="en-US" sz="2250" baseline="0" smtClean="0"/>
                        <a:t> நாட்டு திருவாதவூர்</a:t>
                      </a:r>
                      <a:endParaRPr lang="en-IN" sz="22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0360950"/>
                  </a:ext>
                </a:extLst>
              </a:tr>
              <a:tr h="394956">
                <a:tc>
                  <a:txBody>
                    <a:bodyPr/>
                    <a:lstStyle/>
                    <a:p>
                      <a:pPr algn="l"/>
                      <a:r>
                        <a:rPr lang="en-US" sz="2250" b="0" smtClean="0"/>
                        <a:t>பாடிய</a:t>
                      </a:r>
                      <a:r>
                        <a:rPr lang="en-US" sz="2250" b="0" baseline="0" smtClean="0"/>
                        <a:t> திருமுறைகள்</a:t>
                      </a:r>
                      <a:endParaRPr lang="en-IN" sz="225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50" smtClean="0"/>
                        <a:t>8 ஆம்</a:t>
                      </a:r>
                      <a:r>
                        <a:rPr lang="en-US" sz="2250" baseline="0" smtClean="0"/>
                        <a:t> திருமுறை (திருவாசம், திருக்கோவையார்)</a:t>
                      </a:r>
                      <a:endParaRPr lang="en-IN" sz="22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5445034"/>
                  </a:ext>
                </a:extLst>
              </a:tr>
              <a:tr h="706764">
                <a:tc>
                  <a:txBody>
                    <a:bodyPr/>
                    <a:lstStyle/>
                    <a:p>
                      <a:pPr algn="l"/>
                      <a:r>
                        <a:rPr lang="en-US" sz="2250" b="0" smtClean="0"/>
                        <a:t>வாழ்ந்த</a:t>
                      </a:r>
                      <a:r>
                        <a:rPr lang="en-US" sz="2250" b="0" baseline="0" smtClean="0"/>
                        <a:t> காலம்</a:t>
                      </a:r>
                      <a:endParaRPr lang="en-IN" sz="225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50" smtClean="0"/>
                        <a:t>32 ஆண்டுகள்</a:t>
                      </a:r>
                      <a:endParaRPr lang="en-IN" sz="22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10665583"/>
                  </a:ext>
                </a:extLst>
              </a:tr>
              <a:tr h="394956">
                <a:tc>
                  <a:txBody>
                    <a:bodyPr/>
                    <a:lstStyle/>
                    <a:p>
                      <a:pPr algn="l"/>
                      <a:r>
                        <a:rPr lang="en-US" sz="2250" b="0" smtClean="0"/>
                        <a:t>பின்பற்றிய</a:t>
                      </a:r>
                      <a:r>
                        <a:rPr lang="en-US" sz="2250" b="0" baseline="0" smtClean="0"/>
                        <a:t> நெறி</a:t>
                      </a:r>
                      <a:endParaRPr lang="en-IN" sz="225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50" smtClean="0"/>
                        <a:t>ஞானம்</a:t>
                      </a:r>
                      <a:r>
                        <a:rPr lang="en-US" sz="2250" baseline="0" smtClean="0"/>
                        <a:t> என்னும் சன் மார்க்கம் (ஞான நெறி)</a:t>
                      </a:r>
                      <a:endParaRPr lang="en-IN" sz="22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1596170"/>
                  </a:ext>
                </a:extLst>
              </a:tr>
              <a:tr h="394956">
                <a:tc>
                  <a:txBody>
                    <a:bodyPr/>
                    <a:lstStyle/>
                    <a:p>
                      <a:pPr algn="l"/>
                      <a:r>
                        <a:rPr lang="en-US" sz="2250" b="0" smtClean="0"/>
                        <a:t>மறைந்த</a:t>
                      </a:r>
                      <a:r>
                        <a:rPr lang="en-US" sz="2250" b="0" baseline="0" smtClean="0"/>
                        <a:t> ஊர்</a:t>
                      </a:r>
                      <a:endParaRPr lang="en-IN" sz="225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50" smtClean="0"/>
                        <a:t>சிதம்பரம்</a:t>
                      </a:r>
                      <a:endParaRPr lang="en-IN" sz="22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76284687"/>
                  </a:ext>
                </a:extLst>
              </a:tr>
              <a:tr h="394956">
                <a:tc>
                  <a:txBody>
                    <a:bodyPr/>
                    <a:lstStyle/>
                    <a:p>
                      <a:pPr algn="l"/>
                      <a:r>
                        <a:rPr lang="en-US" sz="2250" b="0" smtClean="0"/>
                        <a:t>இறைவனால்</a:t>
                      </a:r>
                      <a:r>
                        <a:rPr lang="en-US" sz="2250" b="0" baseline="0" smtClean="0"/>
                        <a:t> ஆட்கொள்ளப்பட்ட இடம்</a:t>
                      </a:r>
                      <a:endParaRPr lang="en-IN" sz="225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50" smtClean="0"/>
                        <a:t>திருப்பெருந்துறை</a:t>
                      </a:r>
                      <a:endParaRPr lang="en-IN" sz="22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9119919"/>
                  </a:ext>
                </a:extLst>
              </a:tr>
              <a:tr h="706764">
                <a:tc>
                  <a:txBody>
                    <a:bodyPr/>
                    <a:lstStyle/>
                    <a:p>
                      <a:pPr algn="l"/>
                      <a:r>
                        <a:rPr lang="en-US" sz="2250" b="0" smtClean="0"/>
                        <a:t>உறவு</a:t>
                      </a:r>
                      <a:r>
                        <a:rPr lang="en-US" sz="2250" b="0" baseline="0" smtClean="0"/>
                        <a:t> முறைகள்</a:t>
                      </a:r>
                      <a:endParaRPr lang="en-IN" sz="225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50" smtClean="0"/>
                        <a:t>ஆளுடைய</a:t>
                      </a:r>
                      <a:r>
                        <a:rPr lang="en-US" sz="2250" baseline="0" smtClean="0"/>
                        <a:t> அடிகள்</a:t>
                      </a:r>
                      <a:endParaRPr lang="en-IN" sz="22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65620972"/>
                  </a:ext>
                </a:extLst>
              </a:tr>
              <a:tr h="394956">
                <a:tc>
                  <a:txBody>
                    <a:bodyPr/>
                    <a:lstStyle/>
                    <a:p>
                      <a:pPr algn="l"/>
                      <a:r>
                        <a:rPr lang="en-US" sz="2250" b="0" smtClean="0"/>
                        <a:t>வேறு</a:t>
                      </a:r>
                      <a:r>
                        <a:rPr lang="en-US" sz="2250" b="0" baseline="0" smtClean="0"/>
                        <a:t> பெயர்கள் </a:t>
                      </a:r>
                      <a:endParaRPr lang="en-IN" sz="225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50" smtClean="0"/>
                        <a:t>திருவாதவூரர்,</a:t>
                      </a:r>
                      <a:r>
                        <a:rPr lang="en-US" sz="2250" baseline="0" smtClean="0"/>
                        <a:t> பெருந்துறைப் பிள்ளை, மணிவாசகர், அருள் வாசகர், தென்னவன் பிரம்மராயன், அழுது அடியடைந்த அன்பர், வாதவூரடிகள்</a:t>
                      </a:r>
                      <a:endParaRPr lang="en-IN" sz="22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86777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13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5943" y="404949"/>
            <a:ext cx="11996057" cy="60093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மாணிக்கம்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போன்ற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வாசகங்கள்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நிறைந்த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திருவாசகத்தை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எழுதியதால்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‘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மாணிக்க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வாசகர்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எனப்பட்டார்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இவரது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கல்வித்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திறத்தைக்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கண்டு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‘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தென்னவன்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பிரம்மராயன்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என்னும்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பட்டத்தை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அரிமர்த்தன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பாண்டியன்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வழங்கினான்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அம்மன்னனின்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அரசவையில்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அமைச்சராக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பணியாற்றியவர்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மன்னனுக்காகத்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திருப்பெருந்துறைக்குக்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குதிரை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வாங்கச்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சென்றவர்</a:t>
            </a:r>
            <a:endParaRPr lang="en-US" sz="2800" dirty="0" smtClean="0"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குதிரை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வாங்குவதற்கான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காசை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இறைப்பணியில்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செலவிட்டு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மன்னனால்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தண்டிக்கப்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பெற்றவர்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endParaRPr lang="en-US" sz="2800" dirty="0" smtClean="0"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5943" y="404949"/>
            <a:ext cx="11996057" cy="554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மாணிக்கவாசகர்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சிவபெருமான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எண்ணிப்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பாடிய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பாடல்களின்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தொகுப்பு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திருவாசகமாகும்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சிவபுராணம்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தொடங்கி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அச்சோ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பதிகம்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ஈறாக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51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தலைப்புகளில்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4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அகவல்களும்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, 652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விருத்தங்களுமாக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656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பாடல்களைக்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கொண்டுள்ளது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இந்நூலைச்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சிறப்பித்து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914400" lvl="1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திருவாசகத்திற்கு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உருகார்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ஒரு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வாசகத்திற்கு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உருகார்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marL="914400" lvl="1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என்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ஊன்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கலந்து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உயிர்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கலந்து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இனிப்பதுவே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” –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இராமலிங்க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அடிகள்</a:t>
            </a:r>
            <a:endParaRPr lang="en-US" sz="2800" dirty="0"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திருவாசகம்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இங்கொருகால்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ஓதின்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கருங்கல்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மனமும்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கசிந்துருகும்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” –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சிவப்பிரகாச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அடிகளார்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195942" y="5838859"/>
            <a:ext cx="119960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இந்நூல்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ஜி.யூ.போப்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அவர்களால்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ஆங்கிலத்தில்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மொழிபெயர்க்கப்பட்டுள்ளது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6335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5941" y="0"/>
            <a:ext cx="11996057" cy="610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3200" b="1" smtClean="0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I. திருஞானசம்பந்தர்</a:t>
            </a:r>
            <a:endParaRPr lang="en-US" sz="3200" b="1">
              <a:solidFill>
                <a:srgbClr val="FF0000"/>
              </a:solidFill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722560"/>
              </p:ext>
            </p:extLst>
          </p:nvPr>
        </p:nvGraphicFramePr>
        <p:xfrm>
          <a:off x="779415" y="610681"/>
          <a:ext cx="10829108" cy="719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5911">
                  <a:extLst>
                    <a:ext uri="{9D8B030D-6E8A-4147-A177-3AD203B41FA5}">
                      <a16:colId xmlns:a16="http://schemas.microsoft.com/office/drawing/2014/main" xmlns="" val="2099935009"/>
                    </a:ext>
                  </a:extLst>
                </a:gridCol>
                <a:gridCol w="6553197">
                  <a:extLst>
                    <a:ext uri="{9D8B030D-6E8A-4147-A177-3AD203B41FA5}">
                      <a16:colId xmlns:a16="http://schemas.microsoft.com/office/drawing/2014/main" xmlns="" val="4156515738"/>
                    </a:ext>
                  </a:extLst>
                </a:gridCol>
              </a:tblGrid>
              <a:tr h="317165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இயற்பெயர்</a:t>
                      </a:r>
                      <a:endParaRPr lang="en-IN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smtClean="0">
                          <a:solidFill>
                            <a:schemeClr val="tx1"/>
                          </a:solidFill>
                        </a:rPr>
                        <a:t>ஆளுடையபிள்ளை</a:t>
                      </a:r>
                      <a:endParaRPr lang="en-IN" sz="20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3128990"/>
                  </a:ext>
                </a:extLst>
              </a:tr>
              <a:tr h="317165">
                <a:tc>
                  <a:txBody>
                    <a:bodyPr/>
                    <a:lstStyle/>
                    <a:p>
                      <a:pPr algn="l"/>
                      <a:r>
                        <a:rPr lang="en-US" sz="2000" b="1" smtClean="0"/>
                        <a:t>பெற்றோர்</a:t>
                      </a:r>
                      <a:endParaRPr lang="en-IN" sz="20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smtClean="0"/>
                        <a:t>சிவபாத</a:t>
                      </a:r>
                      <a:r>
                        <a:rPr lang="en-US" sz="2000" b="1" baseline="0" smtClean="0"/>
                        <a:t> இருதயார் – பகவதி அம்மையார்</a:t>
                      </a:r>
                      <a:endParaRPr lang="en-IN" sz="20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0360950"/>
                  </a:ext>
                </a:extLst>
              </a:tr>
              <a:tr h="317165">
                <a:tc>
                  <a:txBody>
                    <a:bodyPr/>
                    <a:lstStyle/>
                    <a:p>
                      <a:pPr algn="l"/>
                      <a:r>
                        <a:rPr lang="en-US" sz="2000" b="1" smtClean="0"/>
                        <a:t>பிறந்த ஊர்</a:t>
                      </a:r>
                      <a:endParaRPr lang="en-IN" sz="20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smtClean="0"/>
                        <a:t>சீர்காழி</a:t>
                      </a:r>
                      <a:endParaRPr lang="en-IN" sz="20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5445034"/>
                  </a:ext>
                </a:extLst>
              </a:tr>
              <a:tr h="317165">
                <a:tc>
                  <a:txBody>
                    <a:bodyPr/>
                    <a:lstStyle/>
                    <a:p>
                      <a:pPr algn="l"/>
                      <a:r>
                        <a:rPr lang="en-US" sz="2000" b="1" smtClean="0"/>
                        <a:t>பாடிய</a:t>
                      </a:r>
                      <a:r>
                        <a:rPr lang="en-US" sz="2000" b="1" baseline="0" smtClean="0"/>
                        <a:t> திருமுறைகள்</a:t>
                      </a:r>
                      <a:endParaRPr lang="en-IN" sz="20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முதல்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மூன்று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திருமுறை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smtClean="0"/>
                        <a:t>(</a:t>
                      </a:r>
                      <a:r>
                        <a:rPr lang="en-US" sz="2000" b="1" baseline="0" dirty="0" err="1" smtClean="0"/>
                        <a:t>திருக்கடைக்காப்பு</a:t>
                      </a:r>
                      <a:r>
                        <a:rPr lang="en-US" sz="2000" b="1" baseline="0" dirty="0" smtClean="0"/>
                        <a:t>)</a:t>
                      </a:r>
                      <a:endParaRPr lang="en-IN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10665583"/>
                  </a:ext>
                </a:extLst>
              </a:tr>
              <a:tr h="317165">
                <a:tc>
                  <a:txBody>
                    <a:bodyPr/>
                    <a:lstStyle/>
                    <a:p>
                      <a:pPr algn="l"/>
                      <a:r>
                        <a:rPr lang="en-US" sz="2000" b="1" smtClean="0"/>
                        <a:t>வாழ்ந்த</a:t>
                      </a:r>
                      <a:r>
                        <a:rPr lang="en-US" sz="2000" b="1" baseline="0" smtClean="0"/>
                        <a:t> காலம்</a:t>
                      </a:r>
                      <a:endParaRPr lang="en-IN" sz="20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16 </a:t>
                      </a:r>
                      <a:r>
                        <a:rPr lang="en-US" sz="2000" b="1" dirty="0" err="1" smtClean="0"/>
                        <a:t>ஆண்டுகள்</a:t>
                      </a:r>
                      <a:endParaRPr lang="en-IN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1596170"/>
                  </a:ext>
                </a:extLst>
              </a:tr>
              <a:tr h="317165">
                <a:tc>
                  <a:txBody>
                    <a:bodyPr/>
                    <a:lstStyle/>
                    <a:p>
                      <a:pPr algn="l"/>
                      <a:r>
                        <a:rPr lang="en-US" sz="2000" b="1" smtClean="0"/>
                        <a:t>பின்பற்றிய</a:t>
                      </a:r>
                      <a:r>
                        <a:rPr lang="en-US" sz="2000" b="1" baseline="0" smtClean="0"/>
                        <a:t> நெறி</a:t>
                      </a:r>
                      <a:endParaRPr lang="en-IN" sz="20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கிரியை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என்னும்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சத்புத்திர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நெறி</a:t>
                      </a:r>
                      <a:r>
                        <a:rPr lang="en-US" sz="2000" b="1" baseline="0" dirty="0" smtClean="0"/>
                        <a:t> (</a:t>
                      </a:r>
                      <a:r>
                        <a:rPr lang="en-US" sz="2000" b="1" baseline="0" dirty="0" err="1" smtClean="0"/>
                        <a:t>மகன்மை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நெறி</a:t>
                      </a:r>
                      <a:r>
                        <a:rPr lang="en-US" sz="2000" b="1" baseline="0" dirty="0" smtClean="0"/>
                        <a:t>)</a:t>
                      </a:r>
                      <a:endParaRPr lang="en-IN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76284687"/>
                  </a:ext>
                </a:extLst>
              </a:tr>
              <a:tr h="317165">
                <a:tc>
                  <a:txBody>
                    <a:bodyPr/>
                    <a:lstStyle/>
                    <a:p>
                      <a:pPr algn="l"/>
                      <a:r>
                        <a:rPr lang="en-US" sz="2000" b="1" smtClean="0"/>
                        <a:t>மறைந்த</a:t>
                      </a:r>
                      <a:r>
                        <a:rPr lang="en-US" sz="2000" b="1" baseline="0" smtClean="0"/>
                        <a:t> ஊர்</a:t>
                      </a:r>
                      <a:endParaRPr lang="en-IN" sz="20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பெருமண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நல்லூர்</a:t>
                      </a:r>
                      <a:endParaRPr lang="en-IN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9119919"/>
                  </a:ext>
                </a:extLst>
              </a:tr>
              <a:tr h="317165">
                <a:tc>
                  <a:txBody>
                    <a:bodyPr/>
                    <a:lstStyle/>
                    <a:p>
                      <a:pPr algn="l"/>
                      <a:r>
                        <a:rPr lang="en-US" sz="2000" b="1" smtClean="0"/>
                        <a:t>இறைவனால்</a:t>
                      </a:r>
                      <a:r>
                        <a:rPr lang="en-US" sz="2000" b="1" baseline="0" smtClean="0"/>
                        <a:t> ஆட்கொள்ளப்பட்ட இடம்</a:t>
                      </a:r>
                      <a:endParaRPr lang="en-IN" sz="20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சீர்காழி</a:t>
                      </a:r>
                      <a:endParaRPr lang="en-IN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65620972"/>
                  </a:ext>
                </a:extLst>
              </a:tr>
              <a:tr h="317165">
                <a:tc>
                  <a:txBody>
                    <a:bodyPr/>
                    <a:lstStyle/>
                    <a:p>
                      <a:pPr algn="l"/>
                      <a:r>
                        <a:rPr lang="en-US" sz="2000" b="1" smtClean="0"/>
                        <a:t>பேசிய</a:t>
                      </a:r>
                      <a:r>
                        <a:rPr lang="en-US" sz="2000" b="1" baseline="0" smtClean="0"/>
                        <a:t> தமிழ்</a:t>
                      </a:r>
                      <a:endParaRPr lang="en-IN" sz="20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கொஞ்சு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தமிழ்</a:t>
                      </a:r>
                      <a:endParaRPr lang="en-IN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16266534"/>
                  </a:ext>
                </a:extLst>
              </a:tr>
              <a:tr h="317165">
                <a:tc>
                  <a:txBody>
                    <a:bodyPr/>
                    <a:lstStyle/>
                    <a:p>
                      <a:pPr algn="l"/>
                      <a:r>
                        <a:rPr lang="en-US" sz="2000" b="1" smtClean="0"/>
                        <a:t>உறவு</a:t>
                      </a:r>
                      <a:r>
                        <a:rPr lang="en-US" sz="2000" b="1" baseline="0" smtClean="0"/>
                        <a:t> முறைகள்</a:t>
                      </a:r>
                      <a:endParaRPr lang="en-IN" sz="20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ஆளுடையப்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பிள்ளை</a:t>
                      </a:r>
                      <a:endParaRPr lang="en-IN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86777362"/>
                  </a:ext>
                </a:extLst>
              </a:tr>
              <a:tr h="1049085">
                <a:tc>
                  <a:txBody>
                    <a:bodyPr/>
                    <a:lstStyle/>
                    <a:p>
                      <a:pPr algn="l"/>
                      <a:r>
                        <a:rPr lang="en-US" sz="2000" b="1" smtClean="0"/>
                        <a:t>வேறு</a:t>
                      </a:r>
                      <a:r>
                        <a:rPr lang="en-US" sz="2000" b="1" baseline="0" smtClean="0"/>
                        <a:t> பெயர்கள் </a:t>
                      </a:r>
                      <a:endParaRPr lang="en-IN" sz="20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b="1" dirty="0" err="1" smtClean="0"/>
                        <a:t>திருஞானம்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பெற்ற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பிள்ளை</a:t>
                      </a:r>
                      <a:r>
                        <a:rPr lang="en-US" sz="2000" b="1" baseline="0" dirty="0" smtClean="0"/>
                        <a:t>, </a:t>
                      </a:r>
                      <a:r>
                        <a:rPr lang="en-US" sz="2000" b="1" baseline="0" dirty="0" err="1" smtClean="0"/>
                        <a:t>காழி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நாடுடைய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பிள்ளை</a:t>
                      </a:r>
                      <a:r>
                        <a:rPr lang="en-US" sz="2000" b="1" baseline="0" dirty="0" smtClean="0"/>
                        <a:t>, </a:t>
                      </a:r>
                      <a:r>
                        <a:rPr lang="en-US" sz="2000" b="1" baseline="0" dirty="0" err="1" smtClean="0"/>
                        <a:t>பரசமயகோளரி</a:t>
                      </a:r>
                      <a:r>
                        <a:rPr lang="en-US" sz="2000" b="1" baseline="0" dirty="0" smtClean="0"/>
                        <a:t>, </a:t>
                      </a:r>
                      <a:r>
                        <a:rPr lang="en-US" sz="2000" b="1" baseline="0" dirty="0" err="1" smtClean="0"/>
                        <a:t>இன்தமிழ்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ஏசுநாதர்</a:t>
                      </a:r>
                      <a:r>
                        <a:rPr lang="en-US" sz="2000" b="1" baseline="0" dirty="0" smtClean="0"/>
                        <a:t>, </a:t>
                      </a:r>
                      <a:r>
                        <a:rPr lang="en-US" sz="2000" b="1" baseline="0" dirty="0" err="1" smtClean="0"/>
                        <a:t>ஞானத்தின்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திருவுறு</a:t>
                      </a:r>
                      <a:r>
                        <a:rPr lang="en-US" sz="2000" b="1" baseline="0" dirty="0" smtClean="0"/>
                        <a:t>, </a:t>
                      </a:r>
                      <a:r>
                        <a:rPr lang="en-US" sz="2000" b="1" baseline="0" dirty="0" err="1" smtClean="0"/>
                        <a:t>சந்தத்தின்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தந்தை</a:t>
                      </a:r>
                      <a:r>
                        <a:rPr lang="en-US" sz="2000" b="1" baseline="0" dirty="0" smtClean="0"/>
                        <a:t>, </a:t>
                      </a:r>
                      <a:r>
                        <a:rPr lang="en-US" sz="2000" b="1" baseline="0" dirty="0" err="1" smtClean="0"/>
                        <a:t>சத்புத்திரன்</a:t>
                      </a:r>
                      <a:r>
                        <a:rPr lang="en-US" sz="2000" b="1" baseline="0" dirty="0" smtClean="0"/>
                        <a:t>, </a:t>
                      </a:r>
                      <a:r>
                        <a:rPr lang="en-US" sz="2000" b="1" baseline="0" dirty="0" err="1" smtClean="0"/>
                        <a:t>ஆணைநமதென்ற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பெருமான்</a:t>
                      </a:r>
                      <a:r>
                        <a:rPr lang="en-US" sz="2000" b="1" baseline="0" dirty="0" smtClean="0"/>
                        <a:t>, </a:t>
                      </a:r>
                      <a:r>
                        <a:rPr lang="en-US" sz="2000" b="1" baseline="0" dirty="0" err="1" smtClean="0"/>
                        <a:t>கவுணியர்</a:t>
                      </a:r>
                      <a:endParaRPr lang="en-IN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42902969"/>
                  </a:ext>
                </a:extLst>
              </a:tr>
              <a:tr h="929301">
                <a:tc>
                  <a:txBody>
                    <a:bodyPr/>
                    <a:lstStyle/>
                    <a:p>
                      <a:pPr algn="l"/>
                      <a:r>
                        <a:rPr lang="en-US" sz="2000" b="1" smtClean="0"/>
                        <a:t>பாடிய</a:t>
                      </a:r>
                      <a:r>
                        <a:rPr lang="en-US" sz="2000" b="1" baseline="0" smtClean="0"/>
                        <a:t> பதிகங்கள்</a:t>
                      </a:r>
                      <a:endParaRPr lang="en-IN" sz="20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b="1" dirty="0" smtClean="0"/>
                        <a:t>16000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பதிகங்கள்</a:t>
                      </a:r>
                      <a:r>
                        <a:rPr lang="en-US" sz="2000" b="1" baseline="0" dirty="0" smtClean="0"/>
                        <a:t> (</a:t>
                      </a:r>
                      <a:r>
                        <a:rPr lang="en-US" sz="2000" b="1" baseline="0" dirty="0" err="1" smtClean="0"/>
                        <a:t>நம்பியாண்டார்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நம்பி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கூற்று</a:t>
                      </a:r>
                      <a:r>
                        <a:rPr lang="en-US" sz="2000" b="1" baseline="0" dirty="0" smtClean="0"/>
                        <a:t>)</a:t>
                      </a:r>
                    </a:p>
                    <a:p>
                      <a:pPr algn="just"/>
                      <a:r>
                        <a:rPr lang="en-US" sz="2000" b="1" baseline="0" dirty="0" err="1" smtClean="0"/>
                        <a:t>கிடைத்த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பாடல்கள்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smtClean="0"/>
                        <a:t>– </a:t>
                      </a:r>
                      <a:r>
                        <a:rPr lang="en-US" sz="2000" b="1" baseline="0" dirty="0" smtClean="0"/>
                        <a:t>4181</a:t>
                      </a:r>
                      <a:endParaRPr lang="en-IN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84113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08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5943" y="404949"/>
            <a:ext cx="11996057" cy="7922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மூன்று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வயதில்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உமையம்மையால்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ஞானப்பால்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ஊட்டப்பட்டவர்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220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திருத்தலங்களுக்குச்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சென்று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பாடல்கள்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பாடியுள்ளார்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இவர்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8ஆம்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பாடலில்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இராவணன்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குறித்தும்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, 9ஆம்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பாடல்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சிவபெருமானின்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சிறப்புகள்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குறித்தும்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, 10ஆம்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பாடலில்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சமண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பௌத்த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சமயங்களைத்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தாக்கியும்</a:t>
            </a:r>
            <a:r>
              <a:rPr lang="en-US" sz="2800" dirty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பாடியுள்ளார்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23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பண்களும்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, 110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சந்தங்களும்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அமையப்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பாடியுள்ளார்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ஆதிசங்கரரால்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‘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திராவிட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சிசு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என்றும்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சுந்தரரால்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‘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கல்லாமல்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கற்றவன்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’, ‘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நாளும்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இன்னிசையால்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தமிழ்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பரப்பும்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ஞானசம்பந்தன்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என்றும்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அழைக்கப்பட்டவர்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திருக்கோலக்காவில்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பொற்றாளமும்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பட்டீஸ்வரத்தில்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முத்துப்பந்தலும்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திருவாடுதுறையில்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பொற்கிழியும்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திருவாயிலறத்துறையில்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முத்துச்சிவிகையும்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திருவீழிமிழல்லையில்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படிக்காசும்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பெற்றவர்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திருப்பூந்துருத்தி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என்னும்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ஊரில்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நாவுக்கரசரால்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சுமக்கப்பெற்றவர்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698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0892" y="648317"/>
            <a:ext cx="11286308" cy="5596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திருவோத்தூரில்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ஆண்பனையை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பெண்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பனையாக்கினார்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திருமறைக்காட்டில்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மூடிய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கதவுகளைப்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பாடித்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திறந்தார்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திருமருகலில்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பாம்பு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தீண்டிய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வணிகனின்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விடம்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நீக்கினார்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வாதத்துக்கு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அழைத்த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புத்தநந்தியின்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தலையை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துண்டாக்கினார்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திருப்பாச்சிலாச்சிரமத்தில்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மழவன்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மகளின்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முயலகன்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நோயை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நீக்கினார்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மயிலாப்பூரில்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குடத்தில்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சாம்பலாக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இருந்த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பூம்பாவை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என்னும்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பெண்ணை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உயிருடன்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வரச்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செய்தார்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வைகை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ஆற்றில்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இவர்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விட்ட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ஏடு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ஏடகத்தில்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கரையேறியது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மதுரையில்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அனல்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வாதம்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புனல்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வாதம்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செய்து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சமணர்களைத்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தோற்கடித்தார்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52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5941" y="0"/>
            <a:ext cx="11996057" cy="545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2800" b="1" smtClean="0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II. திருநாவுக்கரசர்</a:t>
            </a:r>
            <a:endParaRPr lang="en-US" sz="2800" b="1">
              <a:solidFill>
                <a:srgbClr val="FF0000"/>
              </a:solidFill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147340"/>
              </p:ext>
            </p:extLst>
          </p:nvPr>
        </p:nvGraphicFramePr>
        <p:xfrm>
          <a:off x="779415" y="545856"/>
          <a:ext cx="10829108" cy="6730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8411">
                  <a:extLst>
                    <a:ext uri="{9D8B030D-6E8A-4147-A177-3AD203B41FA5}">
                      <a16:colId xmlns:a16="http://schemas.microsoft.com/office/drawing/2014/main" xmlns="" val="2099935009"/>
                    </a:ext>
                  </a:extLst>
                </a:gridCol>
                <a:gridCol w="7210697">
                  <a:extLst>
                    <a:ext uri="{9D8B030D-6E8A-4147-A177-3AD203B41FA5}">
                      <a16:colId xmlns:a16="http://schemas.microsoft.com/office/drawing/2014/main" xmlns="" val="4156515738"/>
                    </a:ext>
                  </a:extLst>
                </a:gridCol>
              </a:tblGrid>
              <a:tr h="365427">
                <a:tc>
                  <a:txBody>
                    <a:bodyPr/>
                    <a:lstStyle/>
                    <a:p>
                      <a:pPr algn="l"/>
                      <a:r>
                        <a:rPr lang="en-US" sz="2000" b="0" dirty="0" err="1" smtClean="0">
                          <a:solidFill>
                            <a:schemeClr val="tx1"/>
                          </a:solidFill>
                        </a:rPr>
                        <a:t>இயற்பெயர்</a:t>
                      </a:r>
                      <a:endParaRPr lang="en-IN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smtClean="0">
                          <a:solidFill>
                            <a:schemeClr val="tx1"/>
                          </a:solidFill>
                        </a:rPr>
                        <a:t>மருள்நீக்கியார்</a:t>
                      </a:r>
                      <a:endParaRPr lang="en-IN" sz="2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3128990"/>
                  </a:ext>
                </a:extLst>
              </a:tr>
              <a:tr h="365427">
                <a:tc>
                  <a:txBody>
                    <a:bodyPr/>
                    <a:lstStyle/>
                    <a:p>
                      <a:pPr algn="l"/>
                      <a:r>
                        <a:rPr lang="en-US" sz="2000" b="0" smtClean="0"/>
                        <a:t>பெற்றோர்</a:t>
                      </a:r>
                      <a:endParaRPr lang="en-IN" sz="200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புகழனார்</a:t>
                      </a:r>
                      <a:r>
                        <a:rPr lang="en-US" sz="2000" baseline="0" smtClean="0"/>
                        <a:t> - மாதினியார்</a:t>
                      </a:r>
                      <a:endParaRPr lang="en-IN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0360950"/>
                  </a:ext>
                </a:extLst>
              </a:tr>
              <a:tr h="365427">
                <a:tc>
                  <a:txBody>
                    <a:bodyPr/>
                    <a:lstStyle/>
                    <a:p>
                      <a:pPr algn="l"/>
                      <a:r>
                        <a:rPr lang="en-US" sz="2000" b="0" smtClean="0"/>
                        <a:t>பிறந்த ஊர்</a:t>
                      </a:r>
                      <a:endParaRPr lang="en-IN" sz="200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தென்னாற்காடு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மாவட்டம்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திருவாமூர்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5445034"/>
                  </a:ext>
                </a:extLst>
              </a:tr>
              <a:tr h="646524">
                <a:tc>
                  <a:txBody>
                    <a:bodyPr/>
                    <a:lstStyle/>
                    <a:p>
                      <a:pPr algn="l"/>
                      <a:r>
                        <a:rPr lang="en-US" sz="2000" b="0" smtClean="0"/>
                        <a:t>பாடிய</a:t>
                      </a:r>
                      <a:r>
                        <a:rPr lang="en-US" sz="2000" b="0" baseline="0" smtClean="0"/>
                        <a:t> திருமுறைகள்</a:t>
                      </a:r>
                      <a:endParaRPr lang="en-IN" sz="200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4ஆம்</a:t>
                      </a:r>
                      <a:r>
                        <a:rPr lang="en-US" sz="2000" baseline="0" smtClean="0"/>
                        <a:t> திருமுறை (திருநேரிசை), 5ஆம் திருமுறை (திருக்குறுந்தொகை), 6ஆம் திருமுறை (திருத்தாண்டகம்)</a:t>
                      </a:r>
                      <a:endParaRPr lang="en-IN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10665583"/>
                  </a:ext>
                </a:extLst>
              </a:tr>
              <a:tr h="365427">
                <a:tc>
                  <a:txBody>
                    <a:bodyPr/>
                    <a:lstStyle/>
                    <a:p>
                      <a:pPr algn="l"/>
                      <a:r>
                        <a:rPr lang="en-US" sz="2000" b="0" smtClean="0"/>
                        <a:t>வாழ்ந்த</a:t>
                      </a:r>
                      <a:r>
                        <a:rPr lang="en-US" sz="2000" b="0" baseline="0" smtClean="0"/>
                        <a:t> காலம்</a:t>
                      </a:r>
                      <a:endParaRPr lang="en-IN" sz="200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81 ஆண்டுகள்</a:t>
                      </a:r>
                      <a:endParaRPr lang="en-IN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1596170"/>
                  </a:ext>
                </a:extLst>
              </a:tr>
              <a:tr h="365427">
                <a:tc>
                  <a:txBody>
                    <a:bodyPr/>
                    <a:lstStyle/>
                    <a:p>
                      <a:pPr algn="l"/>
                      <a:r>
                        <a:rPr lang="en-US" sz="2000" b="0" smtClean="0"/>
                        <a:t>பின்பற்றிய</a:t>
                      </a:r>
                      <a:r>
                        <a:rPr lang="en-US" sz="2000" b="0" baseline="0" smtClean="0"/>
                        <a:t> நெறி</a:t>
                      </a:r>
                      <a:endParaRPr lang="en-IN" sz="200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சரியை</a:t>
                      </a:r>
                      <a:r>
                        <a:rPr lang="en-US" sz="2000" baseline="0" smtClean="0"/>
                        <a:t> என்னும் தாச நெறி (தொண்டு நெறி)</a:t>
                      </a:r>
                      <a:endParaRPr lang="en-IN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76284687"/>
                  </a:ext>
                </a:extLst>
              </a:tr>
              <a:tr h="365427">
                <a:tc>
                  <a:txBody>
                    <a:bodyPr/>
                    <a:lstStyle/>
                    <a:p>
                      <a:pPr algn="l"/>
                      <a:r>
                        <a:rPr lang="en-US" sz="2000" b="0" smtClean="0"/>
                        <a:t>மறைந்த</a:t>
                      </a:r>
                      <a:r>
                        <a:rPr lang="en-US" sz="2000" b="0" baseline="0" smtClean="0"/>
                        <a:t> ஊர்</a:t>
                      </a:r>
                      <a:endParaRPr lang="en-IN" sz="200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திருப்புகலூர்</a:t>
                      </a:r>
                      <a:endParaRPr lang="en-IN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9119919"/>
                  </a:ext>
                </a:extLst>
              </a:tr>
              <a:tr h="646524">
                <a:tc>
                  <a:txBody>
                    <a:bodyPr/>
                    <a:lstStyle/>
                    <a:p>
                      <a:pPr algn="l"/>
                      <a:r>
                        <a:rPr lang="en-US" sz="2000" b="0" smtClean="0"/>
                        <a:t>இறைவனால்</a:t>
                      </a:r>
                      <a:r>
                        <a:rPr lang="en-US" sz="2000" b="0" baseline="0" smtClean="0"/>
                        <a:t> ஆட்கொள்ளப்பட்ட இடம்</a:t>
                      </a:r>
                      <a:endParaRPr lang="en-IN" sz="200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திருவதிகை</a:t>
                      </a:r>
                      <a:endParaRPr lang="en-IN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65620972"/>
                  </a:ext>
                </a:extLst>
              </a:tr>
              <a:tr h="365427">
                <a:tc>
                  <a:txBody>
                    <a:bodyPr/>
                    <a:lstStyle/>
                    <a:p>
                      <a:pPr algn="l"/>
                      <a:r>
                        <a:rPr lang="en-US" sz="2000" b="0" smtClean="0"/>
                        <a:t>பேசிய</a:t>
                      </a:r>
                      <a:r>
                        <a:rPr lang="en-US" sz="2000" b="0" baseline="0" smtClean="0"/>
                        <a:t> தமிழ்</a:t>
                      </a:r>
                      <a:endParaRPr lang="en-IN" sz="200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கெஞ்சு</a:t>
                      </a:r>
                      <a:r>
                        <a:rPr lang="en-US" sz="2000" baseline="0" smtClean="0"/>
                        <a:t> தமிழ்</a:t>
                      </a:r>
                      <a:endParaRPr lang="en-IN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16266534"/>
                  </a:ext>
                </a:extLst>
              </a:tr>
              <a:tr h="365427">
                <a:tc>
                  <a:txBody>
                    <a:bodyPr/>
                    <a:lstStyle/>
                    <a:p>
                      <a:pPr algn="l"/>
                      <a:r>
                        <a:rPr lang="en-US" sz="2000" b="0" smtClean="0"/>
                        <a:t>உறவு</a:t>
                      </a:r>
                      <a:r>
                        <a:rPr lang="en-US" sz="2000" b="0" baseline="0" smtClean="0"/>
                        <a:t> முறைகள்</a:t>
                      </a:r>
                      <a:endParaRPr lang="en-IN" sz="200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ஆளுடைய</a:t>
                      </a:r>
                      <a:r>
                        <a:rPr lang="en-US" sz="2000" baseline="0" smtClean="0"/>
                        <a:t> அரசு</a:t>
                      </a:r>
                      <a:endParaRPr lang="en-IN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86777362"/>
                  </a:ext>
                </a:extLst>
              </a:tr>
              <a:tr h="646524">
                <a:tc>
                  <a:txBody>
                    <a:bodyPr/>
                    <a:lstStyle/>
                    <a:p>
                      <a:pPr algn="l"/>
                      <a:r>
                        <a:rPr lang="en-US" sz="2000" b="0" smtClean="0"/>
                        <a:t>வேறு</a:t>
                      </a:r>
                      <a:r>
                        <a:rPr lang="en-US" sz="2000" b="0" baseline="0" smtClean="0"/>
                        <a:t> பெயர்கள் </a:t>
                      </a:r>
                      <a:endParaRPr lang="en-IN" sz="200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smtClean="0"/>
                        <a:t>தருமசேனர்,</a:t>
                      </a:r>
                      <a:r>
                        <a:rPr lang="en-US" sz="2000" baseline="0" smtClean="0"/>
                        <a:t> திருநாவுக்கரசர், சைவ உலகின் செஞ்ஞாயிறு, வாகீசர், அப்பர், தாண்டகவேந்தர், ஆளுடைய அரசு</a:t>
                      </a:r>
                      <a:endParaRPr lang="en-IN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42902969"/>
                  </a:ext>
                </a:extLst>
              </a:tr>
              <a:tr h="848268">
                <a:tc>
                  <a:txBody>
                    <a:bodyPr/>
                    <a:lstStyle/>
                    <a:p>
                      <a:pPr algn="l"/>
                      <a:r>
                        <a:rPr lang="en-US" sz="1800" b="1" smtClean="0"/>
                        <a:t>பாடிய</a:t>
                      </a:r>
                      <a:r>
                        <a:rPr lang="en-US" sz="1800" b="1" baseline="0" smtClean="0"/>
                        <a:t> பதிகங்கள்</a:t>
                      </a:r>
                      <a:endParaRPr lang="en-IN" sz="18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1" baseline="0" smtClean="0"/>
                        <a:t>4900 பதிகங்கள்  - கிடைத்தவை 313 பதிகங்கள்</a:t>
                      </a:r>
                      <a:endParaRPr lang="en-IN" sz="18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6411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788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5943" y="404949"/>
            <a:ext cx="11996057" cy="6086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இளம்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பருவத்திலேயே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பெற்றோரை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இழந்தவர்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சமணக்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கொள்கையால்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ஈர்க்கப்பட்டு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சைவத்தில்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இருந்து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சமணத்திற்கு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மாறியவர்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இறைவனால்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ஏற்பட்ட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சூலை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நோயால்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வயிற்று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வலி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மீண்டும்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சைவ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சமயம்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திரும்பியவர்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கூற்றுவன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வாறு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விலக்கலீர்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என்பது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திருநாவுக்கரசர்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பாடிய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முதற்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பாடலாகும்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என்கடன்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பணி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செய்து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கிடப்பதே</a:t>
            </a:r>
            <a:r>
              <a:rPr lang="en-US" sz="2800" dirty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எனும்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பரந்த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நோக்குடன்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உழவாரப்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பணி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செய்தவர்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திருஞானசம்பந்தரால்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‘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அப்பர்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என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அழைக்கப்பட்டவர்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சங்கம்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எனும்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சொல்லை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முதன்முதலில்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இலக்கியத்தில்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கையாண்டவர்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81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5943" y="404949"/>
            <a:ext cx="11996057" cy="3166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மகேந்திர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வர்மப்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பல்லவனால்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பல்வேறு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இன்னல்களுக்கு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உள்ளாக்கப்பட்டவர்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828800" lvl="3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சுண்ணாம்புக்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காளவாயிட்டு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அடைத்தல்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828800" lvl="3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நஞ்சு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கலந்த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பாலைக்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கொடுத்து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உண்ணச்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செய்தல்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828800" lvl="3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யானையின்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காலால்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இடரச்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செய்தல்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828800" lvl="3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கல்லோடு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சேர்த்துக்கட்டி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கடலில்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வீசப்படுதல்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394952" y="4000871"/>
            <a:ext cx="11337702" cy="2670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சிவனின்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திருவைந்தெழுத்தினை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நமசிவாய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ஓதித்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திருத்தொண்டு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புரிந்த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நாவுக்கரசருக்குக்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கல்லும்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தெப்பமாகக்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கடலில்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மிதந்து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கரை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சேர்ந்ததை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lvl="1" algn="just">
              <a:lnSpc>
                <a:spcPct val="107000"/>
              </a:lnSpc>
              <a:spcAft>
                <a:spcPts val="600"/>
              </a:spcAft>
            </a:pPr>
            <a:r>
              <a:rPr lang="en-US" sz="2400" dirty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	“</a:t>
            </a: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சொற்றுணை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வேதியன்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சோதி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வானவன்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lvl="1" algn="just">
              <a:lnSpc>
                <a:spcPct val="107000"/>
              </a:lnSpc>
              <a:spcAft>
                <a:spcPts val="600"/>
              </a:spcAft>
            </a:pP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எனத்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தொடங்கும்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பாடலால்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உணர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முடிகின்றது</a:t>
            </a:r>
            <a:r>
              <a:rPr lang="en-US" sz="24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46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5941" y="0"/>
            <a:ext cx="11996057" cy="610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3200" b="1" smtClean="0">
                <a:solidFill>
                  <a:srgbClr val="FF0000"/>
                </a:solidFill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III. சுந்தரர்</a:t>
            </a:r>
            <a:endParaRPr lang="en-US" sz="3200" b="1">
              <a:solidFill>
                <a:srgbClr val="FF0000"/>
              </a:solidFill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582680"/>
              </p:ext>
            </p:extLst>
          </p:nvPr>
        </p:nvGraphicFramePr>
        <p:xfrm>
          <a:off x="779415" y="772816"/>
          <a:ext cx="10829108" cy="6371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8411">
                  <a:extLst>
                    <a:ext uri="{9D8B030D-6E8A-4147-A177-3AD203B41FA5}">
                      <a16:colId xmlns:a16="http://schemas.microsoft.com/office/drawing/2014/main" xmlns="" val="2099935009"/>
                    </a:ext>
                  </a:extLst>
                </a:gridCol>
                <a:gridCol w="7210697">
                  <a:extLst>
                    <a:ext uri="{9D8B030D-6E8A-4147-A177-3AD203B41FA5}">
                      <a16:colId xmlns:a16="http://schemas.microsoft.com/office/drawing/2014/main" xmlns="" val="4156515738"/>
                    </a:ext>
                  </a:extLst>
                </a:gridCol>
              </a:tblGrid>
              <a:tr h="394956">
                <a:tc>
                  <a:txBody>
                    <a:bodyPr/>
                    <a:lstStyle/>
                    <a:p>
                      <a:pPr algn="l"/>
                      <a:r>
                        <a:rPr lang="en-US" sz="2250" b="0" dirty="0" err="1" smtClean="0">
                          <a:solidFill>
                            <a:schemeClr val="tx1"/>
                          </a:solidFill>
                        </a:rPr>
                        <a:t>இயற்பெயர்</a:t>
                      </a:r>
                      <a:endParaRPr lang="en-IN" sz="22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50" smtClean="0">
                          <a:solidFill>
                            <a:schemeClr val="tx1"/>
                          </a:solidFill>
                        </a:rPr>
                        <a:t>நம்பி</a:t>
                      </a:r>
                      <a:r>
                        <a:rPr lang="en-US" sz="2250" baseline="0" smtClean="0">
                          <a:solidFill>
                            <a:schemeClr val="tx1"/>
                          </a:solidFill>
                        </a:rPr>
                        <a:t> ஆரூரர்</a:t>
                      </a:r>
                      <a:endParaRPr lang="en-IN" sz="225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3128990"/>
                  </a:ext>
                </a:extLst>
              </a:tr>
              <a:tr h="394956">
                <a:tc>
                  <a:txBody>
                    <a:bodyPr/>
                    <a:lstStyle/>
                    <a:p>
                      <a:pPr algn="l"/>
                      <a:r>
                        <a:rPr lang="en-US" sz="2250" b="0" smtClean="0"/>
                        <a:t>பெற்றோர்</a:t>
                      </a:r>
                      <a:endParaRPr lang="en-IN" sz="225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50" smtClean="0"/>
                        <a:t>சடையனார்</a:t>
                      </a:r>
                      <a:r>
                        <a:rPr lang="en-US" sz="2250" baseline="0" smtClean="0"/>
                        <a:t> – இசைஞானியார்</a:t>
                      </a:r>
                      <a:endParaRPr lang="en-IN" sz="22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62476768"/>
                  </a:ext>
                </a:extLst>
              </a:tr>
              <a:tr h="394956">
                <a:tc>
                  <a:txBody>
                    <a:bodyPr/>
                    <a:lstStyle/>
                    <a:p>
                      <a:pPr algn="l"/>
                      <a:r>
                        <a:rPr lang="en-US" sz="2250" b="0" smtClean="0"/>
                        <a:t>மனைவிகள்</a:t>
                      </a:r>
                      <a:endParaRPr lang="en-IN" sz="225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50" smtClean="0"/>
                        <a:t>பரவையார்,</a:t>
                      </a:r>
                      <a:r>
                        <a:rPr lang="en-US" sz="2250" baseline="0" smtClean="0"/>
                        <a:t> சங்கிலியார்</a:t>
                      </a:r>
                      <a:endParaRPr lang="en-IN" sz="22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0360950"/>
                  </a:ext>
                </a:extLst>
              </a:tr>
              <a:tr h="394956">
                <a:tc>
                  <a:txBody>
                    <a:bodyPr/>
                    <a:lstStyle/>
                    <a:p>
                      <a:pPr algn="l"/>
                      <a:r>
                        <a:rPr lang="en-US" sz="2250" b="0" smtClean="0"/>
                        <a:t>பிறந்த ஊர்</a:t>
                      </a:r>
                      <a:endParaRPr lang="en-IN" sz="225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50" smtClean="0"/>
                        <a:t>திருமுனைப்பாடி</a:t>
                      </a:r>
                      <a:r>
                        <a:rPr lang="en-US" sz="2250" baseline="0" smtClean="0"/>
                        <a:t> நாடு திருநாவலூர்</a:t>
                      </a:r>
                      <a:endParaRPr lang="en-IN" sz="22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25445034"/>
                  </a:ext>
                </a:extLst>
              </a:tr>
              <a:tr h="473537">
                <a:tc>
                  <a:txBody>
                    <a:bodyPr/>
                    <a:lstStyle/>
                    <a:p>
                      <a:pPr algn="l"/>
                      <a:r>
                        <a:rPr lang="en-US" sz="2250" b="0" smtClean="0"/>
                        <a:t>பாடிய</a:t>
                      </a:r>
                      <a:r>
                        <a:rPr lang="en-US" sz="2250" b="0" baseline="0" smtClean="0"/>
                        <a:t> திருமுறைகள்</a:t>
                      </a:r>
                      <a:endParaRPr lang="en-IN" sz="225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50" smtClean="0"/>
                        <a:t>7ஆம் திருமுறை</a:t>
                      </a:r>
                      <a:r>
                        <a:rPr lang="en-US" sz="2250" baseline="0" smtClean="0"/>
                        <a:t> (திருப்பாட்டு)</a:t>
                      </a:r>
                      <a:endParaRPr lang="en-IN" sz="22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10665583"/>
                  </a:ext>
                </a:extLst>
              </a:tr>
              <a:tr h="394956">
                <a:tc>
                  <a:txBody>
                    <a:bodyPr/>
                    <a:lstStyle/>
                    <a:p>
                      <a:pPr algn="l"/>
                      <a:r>
                        <a:rPr lang="en-US" sz="2250" b="0" smtClean="0"/>
                        <a:t>வாழ்ந்த</a:t>
                      </a:r>
                      <a:r>
                        <a:rPr lang="en-US" sz="2250" b="0" baseline="0" smtClean="0"/>
                        <a:t> காலம்</a:t>
                      </a:r>
                      <a:endParaRPr lang="en-IN" sz="225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50" smtClean="0"/>
                        <a:t>18 ஆண்டுகள்</a:t>
                      </a:r>
                      <a:endParaRPr lang="en-IN" sz="22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1596170"/>
                  </a:ext>
                </a:extLst>
              </a:tr>
              <a:tr h="394956">
                <a:tc>
                  <a:txBody>
                    <a:bodyPr/>
                    <a:lstStyle/>
                    <a:p>
                      <a:pPr algn="l"/>
                      <a:r>
                        <a:rPr lang="en-US" sz="2250" b="0" smtClean="0"/>
                        <a:t>பின்பற்றிய</a:t>
                      </a:r>
                      <a:r>
                        <a:rPr lang="en-US" sz="2250" b="0" baseline="0" smtClean="0"/>
                        <a:t> நெறி</a:t>
                      </a:r>
                      <a:endParaRPr lang="en-IN" sz="225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50" smtClean="0"/>
                        <a:t>யோகம்</a:t>
                      </a:r>
                      <a:r>
                        <a:rPr lang="en-US" sz="2250" baseline="0" smtClean="0"/>
                        <a:t> என்னும் சக நெறி (தோழமை நெறி)</a:t>
                      </a:r>
                      <a:endParaRPr lang="en-IN" sz="22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76284687"/>
                  </a:ext>
                </a:extLst>
              </a:tr>
              <a:tr h="394956">
                <a:tc>
                  <a:txBody>
                    <a:bodyPr/>
                    <a:lstStyle/>
                    <a:p>
                      <a:pPr algn="l"/>
                      <a:r>
                        <a:rPr lang="en-US" sz="2250" b="0" smtClean="0"/>
                        <a:t>மறைந்த</a:t>
                      </a:r>
                      <a:r>
                        <a:rPr lang="en-US" sz="2250" b="0" baseline="0" smtClean="0"/>
                        <a:t> ஊர்</a:t>
                      </a:r>
                      <a:endParaRPr lang="en-IN" sz="225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50" smtClean="0"/>
                        <a:t>கைலாயம்</a:t>
                      </a:r>
                      <a:endParaRPr lang="en-IN" sz="22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9119919"/>
                  </a:ext>
                </a:extLst>
              </a:tr>
              <a:tr h="706764">
                <a:tc>
                  <a:txBody>
                    <a:bodyPr/>
                    <a:lstStyle/>
                    <a:p>
                      <a:pPr algn="l"/>
                      <a:r>
                        <a:rPr lang="en-US" sz="2250" b="0" smtClean="0"/>
                        <a:t>இறைவனால்</a:t>
                      </a:r>
                      <a:r>
                        <a:rPr lang="en-US" sz="2250" b="0" baseline="0" smtClean="0"/>
                        <a:t> ஆட்கொள்ளப்பட்ட இடம்</a:t>
                      </a:r>
                      <a:endParaRPr lang="en-IN" sz="225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50" smtClean="0"/>
                        <a:t>திருவெண்ணெய்</a:t>
                      </a:r>
                      <a:r>
                        <a:rPr lang="en-US" sz="2250" baseline="0" smtClean="0"/>
                        <a:t> நல்லூர்</a:t>
                      </a:r>
                      <a:endParaRPr lang="en-IN" sz="22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65620972"/>
                  </a:ext>
                </a:extLst>
              </a:tr>
              <a:tr h="394956">
                <a:tc>
                  <a:txBody>
                    <a:bodyPr/>
                    <a:lstStyle/>
                    <a:p>
                      <a:pPr algn="l"/>
                      <a:r>
                        <a:rPr lang="en-US" sz="2250" b="0" smtClean="0"/>
                        <a:t>பேசிய</a:t>
                      </a:r>
                      <a:r>
                        <a:rPr lang="en-US" sz="2250" b="0" baseline="0" smtClean="0"/>
                        <a:t> தமிழ்</a:t>
                      </a:r>
                      <a:endParaRPr lang="en-IN" sz="225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50" smtClean="0"/>
                        <a:t>மிஞ்சு</a:t>
                      </a:r>
                      <a:r>
                        <a:rPr lang="en-US" sz="2250" baseline="0" smtClean="0"/>
                        <a:t> தமிழ்</a:t>
                      </a:r>
                      <a:endParaRPr lang="en-IN" sz="22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16266534"/>
                  </a:ext>
                </a:extLst>
              </a:tr>
              <a:tr h="394956">
                <a:tc>
                  <a:txBody>
                    <a:bodyPr/>
                    <a:lstStyle/>
                    <a:p>
                      <a:pPr algn="l"/>
                      <a:r>
                        <a:rPr lang="en-US" sz="2250" b="0" smtClean="0"/>
                        <a:t>உறவு</a:t>
                      </a:r>
                      <a:r>
                        <a:rPr lang="en-US" sz="2250" b="0" baseline="0" smtClean="0"/>
                        <a:t> முறைகள்</a:t>
                      </a:r>
                      <a:endParaRPr lang="en-IN" sz="225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50" dirty="0" err="1" smtClean="0"/>
                        <a:t>ஆளுடைய</a:t>
                      </a:r>
                      <a:r>
                        <a:rPr lang="en-US" sz="2250" baseline="0" dirty="0" smtClean="0"/>
                        <a:t> </a:t>
                      </a:r>
                      <a:r>
                        <a:rPr lang="en-US" sz="2250" baseline="0" dirty="0" err="1" smtClean="0"/>
                        <a:t>நம்பி</a:t>
                      </a:r>
                      <a:endParaRPr lang="en-IN" sz="22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86777362"/>
                  </a:ext>
                </a:extLst>
              </a:tr>
              <a:tr h="322156">
                <a:tc>
                  <a:txBody>
                    <a:bodyPr/>
                    <a:lstStyle/>
                    <a:p>
                      <a:pPr algn="l"/>
                      <a:r>
                        <a:rPr lang="en-IN" sz="2250" b="0" dirty="0" err="1" smtClean="0"/>
                        <a:t>பாடிய</a:t>
                      </a:r>
                      <a:r>
                        <a:rPr lang="en-IN" sz="2250" b="0" baseline="0" dirty="0" smtClean="0"/>
                        <a:t> </a:t>
                      </a:r>
                      <a:r>
                        <a:rPr lang="en-IN" sz="2250" b="0" baseline="0" dirty="0" err="1" smtClean="0"/>
                        <a:t>பதிகங்கள்</a:t>
                      </a:r>
                      <a:endParaRPr lang="en-IN" sz="225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2250" dirty="0" smtClean="0"/>
                        <a:t>38000</a:t>
                      </a:r>
                      <a:r>
                        <a:rPr lang="en-IN" sz="2250" baseline="0" dirty="0" smtClean="0"/>
                        <a:t> (</a:t>
                      </a:r>
                      <a:r>
                        <a:rPr lang="en-IN" sz="2250" baseline="0" dirty="0" err="1" smtClean="0"/>
                        <a:t>கிடைத்தது</a:t>
                      </a:r>
                      <a:r>
                        <a:rPr lang="en-IN" sz="2250" baseline="0" dirty="0" smtClean="0"/>
                        <a:t> 100 </a:t>
                      </a:r>
                      <a:r>
                        <a:rPr lang="en-IN" sz="2250" baseline="0" dirty="0" err="1" smtClean="0"/>
                        <a:t>பதிகங்கள்</a:t>
                      </a:r>
                      <a:r>
                        <a:rPr lang="en-IN" sz="2250" baseline="0" dirty="0" smtClean="0"/>
                        <a:t>)</a:t>
                      </a:r>
                      <a:endParaRPr lang="en-IN" sz="22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156">
                <a:tc>
                  <a:txBody>
                    <a:bodyPr/>
                    <a:lstStyle/>
                    <a:p>
                      <a:pPr algn="l"/>
                      <a:r>
                        <a:rPr lang="en-IN" sz="2250" b="0" dirty="0" err="1" smtClean="0"/>
                        <a:t>வேறு</a:t>
                      </a:r>
                      <a:r>
                        <a:rPr lang="en-IN" sz="2250" b="0" baseline="0" dirty="0" smtClean="0"/>
                        <a:t> </a:t>
                      </a:r>
                      <a:r>
                        <a:rPr lang="en-IN" sz="2250" b="0" baseline="0" dirty="0" err="1" smtClean="0"/>
                        <a:t>பெயர்கள்</a:t>
                      </a:r>
                      <a:endParaRPr lang="en-IN" sz="225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2250" dirty="0" err="1" smtClean="0"/>
                        <a:t>தம்பிரான்</a:t>
                      </a:r>
                      <a:r>
                        <a:rPr lang="en-IN" sz="2250" baseline="0" dirty="0" smtClean="0"/>
                        <a:t> </a:t>
                      </a:r>
                      <a:r>
                        <a:rPr lang="en-IN" sz="2250" baseline="0" dirty="0" err="1" smtClean="0"/>
                        <a:t>தோழர்</a:t>
                      </a:r>
                      <a:r>
                        <a:rPr lang="en-IN" sz="2250" baseline="0" dirty="0" smtClean="0"/>
                        <a:t>, </a:t>
                      </a:r>
                      <a:r>
                        <a:rPr lang="en-IN" sz="2250" baseline="0" dirty="0" err="1" smtClean="0"/>
                        <a:t>நாவலூரர்</a:t>
                      </a:r>
                      <a:r>
                        <a:rPr lang="en-IN" sz="2250" baseline="0" dirty="0" smtClean="0"/>
                        <a:t>, </a:t>
                      </a:r>
                      <a:r>
                        <a:rPr lang="en-IN" sz="2250" baseline="0" dirty="0" err="1" smtClean="0"/>
                        <a:t>வன்தொண்டர்</a:t>
                      </a:r>
                      <a:endParaRPr lang="en-IN" sz="22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13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5943" y="404949"/>
            <a:ext cx="11996057" cy="96212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நரசிங்க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முனையரையர்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என்னும்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மன்னனால்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தத்துதெடுத்து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வளர்க்கப்பட்டவர்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இவர்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பாடிய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முதல்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பாடல்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பித்தா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பிறைசூடி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பெருமானே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ஆகும்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திருப்புகலூரில்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செங்கல்லினைத்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தலைக்கு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வைத்துத்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தூங்கியவர்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திருவாரூரில்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கணிகைக்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குலத்தைச்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சேர்ந்த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பரவை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நாச்சியாரையும்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திருவொற்றியூரில்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வேளாளர்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குலத்தைச்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சேர்ந்த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சங்கிலி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நாச்சியாரையும்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மணந்து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வாழ்ந்தவர்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இவர்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பாடிய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திருத்தொண்டர்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தொகை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எனும்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நூலானது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நம்பியாண்டார்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நம்பியின்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திருத்தொண்டர்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திருவந்தாதிக்கும்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சேக்கிழாரின்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திருத்தொண்டர்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புராணத்திற்கும்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பெரிய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புராணம்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மூலமாகத்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திகழ்ந்தது</a:t>
            </a:r>
            <a:r>
              <a:rPr lang="en-US" sz="2800" dirty="0" smtClean="0">
                <a:latin typeface="Arial Unicode MS" panose="020B0604020202020204" pitchFamily="34" charset="-128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 smtClean="0"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 smtClean="0"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 smtClean="0"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 smtClean="0"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 smtClean="0"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 smtClean="0">
              <a:latin typeface="Arial Unicode MS" panose="020B0604020202020204" pitchFamily="34" charset="-12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47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1678</TotalTime>
  <Words>836</Words>
  <Application>Microsoft Office PowerPoint</Application>
  <PresentationFormat>Custom</PresentationFormat>
  <Paragraphs>163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ELCOT</cp:lastModifiedBy>
  <cp:revision>168</cp:revision>
  <dcterms:created xsi:type="dcterms:W3CDTF">2023-03-08T07:29:43Z</dcterms:created>
  <dcterms:modified xsi:type="dcterms:W3CDTF">2023-04-06T09:01:09Z</dcterms:modified>
</cp:coreProperties>
</file>