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1" r:id="rId14"/>
    <p:sldId id="283" r:id="rId15"/>
    <p:sldId id="282" r:id="rId16"/>
    <p:sldId id="268" r:id="rId17"/>
    <p:sldId id="269" r:id="rId18"/>
    <p:sldId id="270" r:id="rId19"/>
    <p:sldId id="271" r:id="rId20"/>
    <p:sldId id="272" r:id="rId21"/>
    <p:sldId id="273" r:id="rId22"/>
    <p:sldId id="274" r:id="rId23"/>
    <p:sldId id="275" r:id="rId24"/>
    <p:sldId id="276" r:id="rId25"/>
    <p:sldId id="278" r:id="rId26"/>
    <p:sldId id="279" r:id="rId27"/>
    <p:sldId id="280" r:id="rId28"/>
    <p:sldId id="284" r:id="rId29"/>
    <p:sldId id="285"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9384F-DAC9-4545-B7ED-E4EC2518A986}" type="datetimeFigureOut">
              <a:rPr lang="en-US" smtClean="0"/>
              <a:pPr/>
              <a:t>5/10/2022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603E3-AFB6-43F3-90C7-235532D8AC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7603E3-AFB6-43F3-90C7-235532D8ACC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FF6BA-037F-4278-9792-203F6E8E6069}" type="datetimeFigureOut">
              <a:rPr lang="en-US" smtClean="0"/>
              <a:pPr/>
              <a:t>5/10/2022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C88D1E5-696A-427E-A21E-1DA8696E36A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FF6BA-037F-4278-9792-203F6E8E606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8D1E5-696A-427E-A21E-1DA8696E36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C88D1E5-696A-427E-A21E-1DA8696E36A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FF6BA-037F-4278-9792-203F6E8E606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FF6BA-037F-4278-9792-203F6E8E606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C88D1E5-696A-427E-A21E-1DA8696E36A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64FF6BA-037F-4278-9792-203F6E8E6069}" type="datetimeFigureOut">
              <a:rPr lang="en-US" smtClean="0"/>
              <a:pPr/>
              <a:t>5/10/2022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C88D1E5-696A-427E-A21E-1DA8696E36A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64FF6BA-037F-4278-9792-203F6E8E6069}"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8D1E5-696A-427E-A21E-1DA8696E36A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4FF6BA-037F-4278-9792-203F6E8E6069}" type="datetimeFigureOut">
              <a:rPr lang="en-US" smtClean="0"/>
              <a:pPr/>
              <a:t>5/10/2022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C88D1E5-696A-427E-A21E-1DA8696E36A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FF6BA-037F-4278-9792-203F6E8E6069}" type="datetimeFigureOut">
              <a:rPr lang="en-US" smtClean="0"/>
              <a:pPr/>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C88D1E5-696A-427E-A21E-1DA8696E36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64FF6BA-037F-4278-9792-203F6E8E6069}" type="datetimeFigureOut">
              <a:rPr lang="en-US" smtClean="0"/>
              <a:pPr/>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C88D1E5-696A-427E-A21E-1DA8696E36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C88D1E5-696A-427E-A21E-1DA8696E36A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64FF6BA-037F-4278-9792-203F6E8E6069}" type="datetimeFigureOut">
              <a:rPr lang="en-US" smtClean="0"/>
              <a:pPr/>
              <a:t>5/10/2022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C88D1E5-696A-427E-A21E-1DA8696E36A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64FF6BA-037F-4278-9792-203F6E8E6069}" type="datetimeFigureOut">
              <a:rPr lang="en-US" smtClean="0"/>
              <a:pPr/>
              <a:t>5/10/2022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64FF6BA-037F-4278-9792-203F6E8E6069}" type="datetimeFigureOut">
              <a:rPr lang="en-US" smtClean="0"/>
              <a:pPr/>
              <a:t>5/10/2022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C88D1E5-696A-427E-A21E-1DA8696E36A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572000"/>
            <a:ext cx="7696200" cy="2057400"/>
          </a:xfrm>
        </p:spPr>
        <p:txBody>
          <a:bodyPr>
            <a:noAutofit/>
          </a:bodyPr>
          <a:lstStyle/>
          <a:p>
            <a:r>
              <a:rPr lang="en-US" sz="2400" dirty="0" smtClean="0">
                <a:solidFill>
                  <a:schemeClr val="tx1"/>
                </a:solidFill>
                <a:latin typeface="Algerian" pitchFamily="82" charset="0"/>
              </a:rPr>
              <a:t>PRESENTED BY,</a:t>
            </a:r>
          </a:p>
          <a:p>
            <a:r>
              <a:rPr lang="en-US" sz="2400" dirty="0" smtClean="0">
                <a:solidFill>
                  <a:schemeClr val="tx1"/>
                </a:solidFill>
                <a:latin typeface="Algerian" pitchFamily="82" charset="0"/>
              </a:rPr>
              <a:t>K.VIJAYALAKSHMI,</a:t>
            </a:r>
          </a:p>
          <a:p>
            <a:r>
              <a:rPr lang="en-US" sz="2400" dirty="0" smtClean="0">
                <a:solidFill>
                  <a:schemeClr val="tx1"/>
                </a:solidFill>
                <a:latin typeface="Algerian" pitchFamily="82" charset="0"/>
              </a:rPr>
              <a:t>ASSISTANT PROFESSOR OF MICROBIOLOGY,</a:t>
            </a:r>
          </a:p>
          <a:p>
            <a:r>
              <a:rPr lang="en-US" sz="2400" dirty="0" smtClean="0">
                <a:solidFill>
                  <a:schemeClr val="tx1"/>
                </a:solidFill>
                <a:latin typeface="Algerian" pitchFamily="82" charset="0"/>
              </a:rPr>
              <a:t>JMC,TRICHY-20</a:t>
            </a:r>
            <a:endParaRPr lang="en-US" sz="2400" dirty="0">
              <a:solidFill>
                <a:schemeClr val="tx1"/>
              </a:solidFill>
              <a:latin typeface="Algerian" pitchFamily="82" charset="0"/>
            </a:endParaRPr>
          </a:p>
        </p:txBody>
      </p:sp>
      <p:pic>
        <p:nvPicPr>
          <p:cNvPr id="1026" name="Picture 2" descr="BANANA BUNCHY TOP DISEASE (Mandeep Poudel)&#10; "/>
          <p:cNvPicPr>
            <a:picLocks noChangeAspect="1" noChangeArrowheads="1"/>
          </p:cNvPicPr>
          <p:nvPr/>
        </p:nvPicPr>
        <p:blipFill>
          <a:blip r:embed="rId3"/>
          <a:srcRect r="25455" b="1754"/>
          <a:stretch>
            <a:fillRect/>
          </a:stretch>
        </p:blipFill>
        <p:spPr bwMode="auto">
          <a:xfrm>
            <a:off x="0" y="0"/>
            <a:ext cx="9144000" cy="4572000"/>
          </a:xfrm>
          <a:prstGeom prst="rect">
            <a:avLst/>
          </a:prstGeom>
          <a:solidFill>
            <a:schemeClr val="tx2">
              <a:lumMod val="60000"/>
              <a:lumOff val="40000"/>
            </a:schemeClr>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6124754"/>
          </a:xfrm>
          <a:prstGeom prst="rect">
            <a:avLst/>
          </a:prstGeom>
        </p:spPr>
        <p:txBody>
          <a:bodyPr wrap="square">
            <a:spAutoFit/>
          </a:bodyPr>
          <a:lstStyle/>
          <a:p>
            <a:pPr>
              <a:buFont typeface="Wingdings" pitchFamily="2" charset="2"/>
              <a:buChar char="v"/>
            </a:pPr>
            <a:r>
              <a:rPr lang="en-US" sz="2800" i="1" dirty="0">
                <a:latin typeface="Times New Roman" pitchFamily="18" charset="0"/>
                <a:cs typeface="Times New Roman" pitchFamily="18" charset="0"/>
              </a:rPr>
              <a:t>Banana bunchy top virus</a:t>
            </a:r>
            <a:r>
              <a:rPr lang="en-US" sz="2800" dirty="0">
                <a:latin typeface="Times New Roman" pitchFamily="18" charset="0"/>
                <a:cs typeface="Times New Roman" pitchFamily="18" charset="0"/>
              </a:rPr>
              <a:t> is transmitted by the banana </a:t>
            </a:r>
            <a:r>
              <a:rPr lang="en-US" sz="2800" dirty="0" smtClean="0">
                <a:latin typeface="Times New Roman" pitchFamily="18" charset="0"/>
                <a:cs typeface="Times New Roman" pitchFamily="18" charset="0"/>
              </a:rPr>
              <a:t>aphid</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Pentalonia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nigronervosa</a:t>
            </a:r>
            <a:r>
              <a:rPr lang="en-US" sz="2800" dirty="0">
                <a:latin typeface="Times New Roman" pitchFamily="18" charset="0"/>
                <a:cs typeface="Times New Roman" pitchFamily="18" charset="0"/>
              </a:rPr>
              <a:t> (Fig 2-3). </a:t>
            </a: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Banana </a:t>
            </a:r>
            <a:r>
              <a:rPr lang="en-US" sz="2800" dirty="0">
                <a:latin typeface="Times New Roman" pitchFamily="18" charset="0"/>
                <a:cs typeface="Times New Roman" pitchFamily="18" charset="0"/>
              </a:rPr>
              <a:t>aphid management is a key factor in BBTV control. </a:t>
            </a: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When </a:t>
            </a:r>
            <a:r>
              <a:rPr lang="en-US" sz="2800" dirty="0">
                <a:latin typeface="Times New Roman" pitchFamily="18" charset="0"/>
                <a:cs typeface="Times New Roman" pitchFamily="18" charset="0"/>
              </a:rPr>
              <a:t>a banana aphid feeds on a BBTV-infected plant and moves to a healthy banana plant, it can transmit the virus through its piercing and sucking mouthparts. </a:t>
            </a: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Banana </a:t>
            </a:r>
            <a:r>
              <a:rPr lang="en-US" sz="2800" dirty="0">
                <a:latin typeface="Times New Roman" pitchFamily="18" charset="0"/>
                <a:cs typeface="Times New Roman" pitchFamily="18" charset="0"/>
              </a:rPr>
              <a:t>aphid colonies are often found under leaf petioles or in other hidden, tender areas of the banana plant (Fig. 2-4). </a:t>
            </a: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is accepted by growers and Extension personnel that inspecting the most recently unfurled leaf (i.e., cigar leaf) of a banana plant is a good way to check for the presence of banana aphids.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 2-4. Banana aphid colonies are often found under leaf petioles."/>
          <p:cNvPicPr>
            <a:picLocks noChangeAspect="1" noChangeArrowheads="1"/>
          </p:cNvPicPr>
          <p:nvPr/>
        </p:nvPicPr>
        <p:blipFill>
          <a:blip r:embed="rId2"/>
          <a:srcRect/>
          <a:stretch>
            <a:fillRect/>
          </a:stretch>
        </p:blipFill>
        <p:spPr bwMode="auto">
          <a:xfrm>
            <a:off x="685800" y="457200"/>
            <a:ext cx="7391400" cy="5486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ymptoms:&#10;The pathogen causes cytopathelogical effects in the&#10;phloem tissue, which is the damaging of the host cells&#10;cause..."/>
          <p:cNvPicPr>
            <a:picLocks noChangeAspect="1" noChangeArrowheads="1"/>
          </p:cNvPicPr>
          <p:nvPr/>
        </p:nvPicPr>
        <p:blipFill>
          <a:blip r:embed="rId2"/>
          <a:srcRect/>
          <a:stretch>
            <a:fillRect/>
          </a:stretch>
        </p:blipFill>
        <p:spPr bwMode="auto">
          <a:xfrm>
            <a:off x="457200" y="228600"/>
            <a:ext cx="8458200" cy="6172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ymptoms&#10;Initially BBTV consist of dark&#10;green streaks in the veins of&#10;lower portions of the leaf&#10;midrib and the leaf stem&#10;..."/>
          <p:cNvPicPr>
            <a:picLocks noChangeAspect="1" noChangeArrowheads="1"/>
          </p:cNvPicPr>
          <p:nvPr/>
        </p:nvPicPr>
        <p:blipFill>
          <a:blip r:embed="rId2"/>
          <a:srcRect/>
          <a:stretch>
            <a:fillRect/>
          </a:stretch>
        </p:blipFill>
        <p:spPr bwMode="auto">
          <a:xfrm>
            <a:off x="304800" y="228600"/>
            <a:ext cx="8458200" cy="6248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10;The hook-like extensions&#10;of the leaf lamina veins&#10;can be seen in the&#10;narrow, light-green zone&#10;between the midrib and&#10;the..."/>
          <p:cNvPicPr>
            <a:picLocks noChangeAspect="1" noChangeArrowheads="1"/>
          </p:cNvPicPr>
          <p:nvPr/>
        </p:nvPicPr>
        <p:blipFill>
          <a:blip r:embed="rId2"/>
          <a:srcRect/>
          <a:stretch>
            <a:fillRect/>
          </a:stretch>
        </p:blipFill>
        <p:spPr bwMode="auto">
          <a:xfrm>
            <a:off x="228600" y="152400"/>
            <a:ext cx="8686800" cy="6248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Symptoms&#10;They appear to be “bunched” at&#10;the top of the plant, the&#10;symptom for which this disease&#10;is named.&#10;The new leaves ..."/>
          <p:cNvPicPr>
            <a:picLocks noChangeAspect="1" noChangeArrowheads="1"/>
          </p:cNvPicPr>
          <p:nvPr/>
        </p:nvPicPr>
        <p:blipFill>
          <a:blip r:embed="rId2"/>
          <a:srcRect/>
          <a:stretch>
            <a:fillRect/>
          </a:stretch>
        </p:blipFill>
        <p:spPr bwMode="auto">
          <a:xfrm>
            <a:off x="0" y="0"/>
            <a:ext cx="8915400" cy="6400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getmedia.ashx"/>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Narrow hook-like extensions&#10;©http://agritech.tnau.ac.in/crop_protection/banana_diseases/crop_prot_crop%20disease&#10;s_fruits_..."/>
          <p:cNvPicPr>
            <a:picLocks noChangeAspect="1" noChangeArrowheads="1"/>
          </p:cNvPicPr>
          <p:nvPr/>
        </p:nvPicPr>
        <p:blipFill>
          <a:blip r:embed="rId2"/>
          <a:srcRect/>
          <a:stretch>
            <a:fillRect/>
          </a:stretch>
        </p:blipFill>
        <p:spPr bwMode="auto">
          <a:xfrm>
            <a:off x="228600" y="228600"/>
            <a:ext cx="8686800" cy="6172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OBACCO MOSAIC VIRUS&#10;Family: Virgaviridae&#10;Genus: Tobamovirus&#10;Order: Unassigned&#10; "/>
          <p:cNvPicPr>
            <a:picLocks noChangeAspect="1" noChangeArrowheads="1"/>
          </p:cNvPicPr>
          <p:nvPr/>
        </p:nvPicPr>
        <p:blipFill>
          <a:blip r:embed="rId2"/>
          <a:srcRect/>
          <a:stretch>
            <a:fillRect/>
          </a:stretch>
        </p:blipFill>
        <p:spPr bwMode="auto">
          <a:xfrm>
            <a:off x="152400" y="228600"/>
            <a:ext cx="8763000" cy="6172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Vector&#10;Banana aphid (Pentalonia nigronervosa)&#10;©http://www.planthealthaustralia.com.au/wpcontent/uploads/2013/03/Banana-bun..."/>
          <p:cNvPicPr>
            <a:picLocks noChangeAspect="1" noChangeArrowheads="1"/>
          </p:cNvPicPr>
          <p:nvPr/>
        </p:nvPicPr>
        <p:blipFill>
          <a:blip r:embed="rId2"/>
          <a:srcRect/>
          <a:stretch>
            <a:fillRect/>
          </a:stretch>
        </p:blipFill>
        <p:spPr bwMode="auto">
          <a:xfrm>
            <a:off x="228600" y="304800"/>
            <a:ext cx="8686800" cy="6019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ame of disease&#10;Common names : Banana bunchy top.&#10;Other names : Bunchy top or Curly top or&#10;cabbage top or strangles diseas..."/>
          <p:cNvPicPr>
            <a:picLocks noChangeAspect="1" noChangeArrowheads="1"/>
          </p:cNvPicPr>
          <p:nvPr/>
        </p:nvPicPr>
        <p:blipFill>
          <a:blip r:embed="rId2"/>
          <a:srcRect/>
          <a:stretch>
            <a:fillRect/>
          </a:stretch>
        </p:blipFill>
        <p:spPr bwMode="auto">
          <a:xfrm>
            <a:off x="0" y="0"/>
            <a:ext cx="9144000" cy="6400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isease spread and development&#10;Propagative materials such as&#10;rhizomes, suckers, or tissue-&#10;cultured meristems and over&#10;sho..."/>
          <p:cNvPicPr>
            <a:picLocks noChangeAspect="1" noChangeArrowheads="1"/>
          </p:cNvPicPr>
          <p:nvPr/>
        </p:nvPicPr>
        <p:blipFill>
          <a:blip r:embed="rId2"/>
          <a:srcRect/>
          <a:stretch>
            <a:fillRect/>
          </a:stretch>
        </p:blipFill>
        <p:spPr bwMode="auto">
          <a:xfrm>
            <a:off x="228600" y="228600"/>
            <a:ext cx="8686800" cy="6096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dentification of pathogen:&#10;• The virus is an isometric particle measure 20nm in&#10;diameter.&#10;• It is ssDNA virus belonging t..."/>
          <p:cNvPicPr>
            <a:picLocks noChangeAspect="1" noChangeArrowheads="1"/>
          </p:cNvPicPr>
          <p:nvPr/>
        </p:nvPicPr>
        <p:blipFill>
          <a:blip r:embed="rId2"/>
          <a:srcRect/>
          <a:stretch>
            <a:fillRect/>
          </a:stretch>
        </p:blipFill>
        <p:spPr bwMode="auto">
          <a:xfrm>
            <a:off x="381000" y="304800"/>
            <a:ext cx="8458200" cy="6324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Banana bunchy top virus&#10;• ©&#10;©https://www.sciencedirect.com/topics/agricultural-and-biological-sciences/banana-&#10;bunchy-top-..."/>
          <p:cNvPicPr>
            <a:picLocks noChangeAspect="1" noChangeArrowheads="1"/>
          </p:cNvPicPr>
          <p:nvPr/>
        </p:nvPicPr>
        <p:blipFill>
          <a:blip r:embed="rId2"/>
          <a:srcRect/>
          <a:stretch>
            <a:fillRect/>
          </a:stretch>
        </p:blipFill>
        <p:spPr bwMode="auto">
          <a:xfrm>
            <a:off x="228600" y="228600"/>
            <a:ext cx="8686800" cy="6172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isease cycle&#10;• Primary spread : Through infected plant suckers.&#10;• S. I. By Banana aphid, Pentalonia nigronervosa&#10;• Reserv..."/>
          <p:cNvPicPr>
            <a:picLocks noChangeAspect="1" noChangeArrowheads="1"/>
          </p:cNvPicPr>
          <p:nvPr/>
        </p:nvPicPr>
        <p:blipFill>
          <a:blip r:embed="rId2"/>
          <a:srcRect/>
          <a:stretch>
            <a:fillRect/>
          </a:stretch>
        </p:blipFill>
        <p:spPr bwMode="auto">
          <a:xfrm>
            <a:off x="228600" y="228600"/>
            <a:ext cx="8686800" cy="6172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Nature of Damage:&#10;Disease symptoms usually appear about a month after&#10;infection.&#10;The aphids are most likely to be hiding o..."/>
          <p:cNvPicPr>
            <a:picLocks noChangeAspect="1" noChangeArrowheads="1"/>
          </p:cNvPicPr>
          <p:nvPr/>
        </p:nvPicPr>
        <p:blipFill>
          <a:blip r:embed="rId2"/>
          <a:srcRect/>
          <a:stretch>
            <a:fillRect/>
          </a:stretch>
        </p:blipFill>
        <p:spPr bwMode="auto">
          <a:xfrm>
            <a:off x="228600" y="228600"/>
            <a:ext cx="8686800" cy="6096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Nature of Damage:&#10;Disease symptoms usually appear about a month after&#10;infection.&#10;The aphids are most likely to be hiding o..."/>
          <p:cNvPicPr>
            <a:picLocks noChangeAspect="1" noChangeArrowheads="1"/>
          </p:cNvPicPr>
          <p:nvPr/>
        </p:nvPicPr>
        <p:blipFill>
          <a:blip r:embed="rId2"/>
          <a:srcRect/>
          <a:stretch>
            <a:fillRect/>
          </a:stretch>
        </p:blipFill>
        <p:spPr bwMode="auto">
          <a:xfrm>
            <a:off x="0" y="228600"/>
            <a:ext cx="8915400" cy="6172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ontrol Measures:&#10;Minimise virus infection: Quarantine measures, the use of&#10;virus-free propagating material, locating new ..."/>
          <p:cNvPicPr>
            <a:picLocks noChangeAspect="1" noChangeArrowheads="1"/>
          </p:cNvPicPr>
          <p:nvPr/>
        </p:nvPicPr>
        <p:blipFill>
          <a:blip r:embed="rId2"/>
          <a:srcRect/>
          <a:stretch>
            <a:fillRect/>
          </a:stretch>
        </p:blipFill>
        <p:spPr bwMode="auto">
          <a:xfrm>
            <a:off x="228600" y="304800"/>
            <a:ext cx="8686800" cy="6096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anagement&#10;Cultural method:&#10;• Adaptation of strict quarantine measures.&#10;• Use virus free planting materials.&#10;• Remove and ..."/>
          <p:cNvPicPr>
            <a:picLocks noChangeAspect="1" noChangeArrowheads="1"/>
          </p:cNvPicPr>
          <p:nvPr/>
        </p:nvPicPr>
        <p:blipFill>
          <a:blip r:embed="rId2"/>
          <a:srcRect/>
          <a:stretch>
            <a:fillRect/>
          </a:stretch>
        </p:blipFill>
        <p:spPr bwMode="auto">
          <a:xfrm>
            <a:off x="304800" y="0"/>
            <a:ext cx="8534400" cy="6477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hemical method&#10;• Vector control with systemic insecticides, viz.,&#10;Phosphomidon @ 1ml/ l or Methyl demeton @ 2 ml/&#10;l.&#10;• Ac..."/>
          <p:cNvPicPr>
            <a:picLocks noChangeAspect="1" noChangeArrowheads="1"/>
          </p:cNvPicPr>
          <p:nvPr/>
        </p:nvPicPr>
        <p:blipFill>
          <a:blip r:embed="rId2"/>
          <a:srcRect/>
          <a:stretch>
            <a:fillRect/>
          </a:stretch>
        </p:blipFill>
        <p:spPr bwMode="auto">
          <a:xfrm>
            <a:off x="228600" y="228600"/>
            <a:ext cx="8610600" cy="6248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5016758"/>
          </a:xfrm>
          <a:prstGeom prst="rect">
            <a:avLst/>
          </a:prstGeom>
        </p:spPr>
        <p:txBody>
          <a:bodyPr wrap="square">
            <a:spAutoFit/>
          </a:bodyPr>
          <a:lstStyle/>
          <a:p>
            <a:r>
              <a:rPr lang="en-US" sz="3200" b="1" dirty="0">
                <a:latin typeface="Times New Roman" pitchFamily="18" charset="0"/>
                <a:cs typeface="Times New Roman" pitchFamily="18" charset="0"/>
              </a:rPr>
              <a:t>Disease Diagnosis</a:t>
            </a:r>
          </a:p>
          <a:p>
            <a:pPr>
              <a:buFont typeface="Wingdings" pitchFamily="2" charset="2"/>
              <a:buChar char="v"/>
            </a:pPr>
            <a:r>
              <a:rPr lang="en-US" sz="3200" dirty="0">
                <a:latin typeface="Times New Roman" pitchFamily="18" charset="0"/>
                <a:cs typeface="Times New Roman" pitchFamily="18" charset="0"/>
              </a:rPr>
              <a:t>BBTD is identified based on the disease symptoms and use of diagnostic tools. </a:t>
            </a:r>
            <a:endParaRPr lang="en-US" sz="3200" dirty="0" smtClean="0">
              <a:latin typeface="Times New Roman" pitchFamily="18" charset="0"/>
              <a:cs typeface="Times New Roman" pitchFamily="18" charset="0"/>
            </a:endParaRPr>
          </a:p>
          <a:p>
            <a:pPr>
              <a:buFont typeface="Wingdings" pitchFamily="2" charset="2"/>
              <a:buChar char="v"/>
            </a:pPr>
            <a:r>
              <a:rPr lang="en-US" sz="3200" dirty="0" smtClean="0">
                <a:latin typeface="Times New Roman" pitchFamily="18" charset="0"/>
                <a:cs typeface="Times New Roman" pitchFamily="18" charset="0"/>
              </a:rPr>
              <a:t>A </a:t>
            </a:r>
            <a:r>
              <a:rPr lang="en-US" sz="3200" dirty="0">
                <a:latin typeface="Times New Roman" pitchFamily="18" charset="0"/>
                <a:cs typeface="Times New Roman" pitchFamily="18" charset="0"/>
              </a:rPr>
              <a:t>range of diagnostic methods based on the Enzyme-linked </a:t>
            </a:r>
            <a:r>
              <a:rPr lang="en-US" sz="3200" dirty="0" err="1">
                <a:latin typeface="Times New Roman" pitchFamily="18" charset="0"/>
                <a:cs typeface="Times New Roman" pitchFamily="18" charset="0"/>
              </a:rPr>
              <a:t>Immunosorbent</a:t>
            </a:r>
            <a:r>
              <a:rPr lang="en-US" sz="3200" dirty="0">
                <a:latin typeface="Times New Roman" pitchFamily="18" charset="0"/>
                <a:cs typeface="Times New Roman" pitchFamily="18" charset="0"/>
              </a:rPr>
              <a:t> Assay (ELISA), Polymerase Chain reaction (PCR), Loop-mediated Isothermal Amplification) and RPA (</a:t>
            </a:r>
            <a:r>
              <a:rPr lang="en-US" sz="3200" dirty="0" err="1">
                <a:latin typeface="Times New Roman" pitchFamily="18" charset="0"/>
                <a:cs typeface="Times New Roman" pitchFamily="18" charset="0"/>
              </a:rPr>
              <a:t>recombinase</a:t>
            </a:r>
            <a:r>
              <a:rPr lang="en-US" sz="3200" dirty="0">
                <a:latin typeface="Times New Roman" pitchFamily="18" charset="0"/>
                <a:cs typeface="Times New Roman" pitchFamily="18" charset="0"/>
              </a:rPr>
              <a:t> polymerase amplification) have been established for the detection of BBTV in plants and aphid vectors.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Banana bunchy top virus (BBTV) is one of the most serious&#10;diseases of banana. Once established, it is extremely difficult&#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descr="Banana bunchy top virus (BBTV) is one of the most serious&#10;diseases of banana. Once established, it is extremely difficult&#10;..."/>
          <p:cNvPicPr>
            <a:picLocks noChangeAspect="1" noChangeArrowheads="1"/>
          </p:cNvPicPr>
          <p:nvPr/>
        </p:nvPicPr>
        <p:blipFill>
          <a:blip r:embed="rId2"/>
          <a:srcRect/>
          <a:stretch>
            <a:fillRect/>
          </a:stretch>
        </p:blipFill>
        <p:spPr bwMode="auto">
          <a:xfrm>
            <a:off x="228600" y="152400"/>
            <a:ext cx="8686800" cy="6400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oft skills"/>
          <p:cNvPicPr>
            <a:picLocks noChangeAspect="1" noChangeArrowheads="1"/>
          </p:cNvPicPr>
          <p:nvPr/>
        </p:nvPicPr>
        <p:blipFill>
          <a:blip r:embed="rId2"/>
          <a:srcRect/>
          <a:stretch>
            <a:fillRect/>
          </a:stretch>
        </p:blipFill>
        <p:spPr bwMode="auto">
          <a:xfrm>
            <a:off x="914400" y="1295400"/>
            <a:ext cx="7620000" cy="3419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efinition:&#10;Banana bunchy top is a viral disease caused&#10;by a single-stranded DNA virus called the Banana&#10;Bunchy Top Virus ..."/>
          <p:cNvPicPr>
            <a:picLocks noChangeAspect="1" noChangeArrowheads="1"/>
          </p:cNvPicPr>
          <p:nvPr/>
        </p:nvPicPr>
        <p:blipFill>
          <a:blip r:embed="rId2"/>
          <a:srcRect/>
          <a:stretch>
            <a:fillRect/>
          </a:stretch>
        </p:blipFill>
        <p:spPr bwMode="auto">
          <a:xfrm>
            <a:off x="533400" y="228600"/>
            <a:ext cx="8153400" cy="6248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Banana bunchy top&#10;• Bunchy top virus or Banana virus – 1 or Musa virus-1&#10;• First reported from Fiji in 1889 in Cavendish v..."/>
          <p:cNvPicPr>
            <a:picLocks noChangeAspect="1" noChangeArrowheads="1"/>
          </p:cNvPicPr>
          <p:nvPr/>
        </p:nvPicPr>
        <p:blipFill>
          <a:blip r:embed="rId2"/>
          <a:srcRect/>
          <a:stretch>
            <a:fillRect/>
          </a:stretch>
        </p:blipFill>
        <p:spPr bwMode="auto">
          <a:xfrm>
            <a:off x="457200" y="457200"/>
            <a:ext cx="8458200" cy="5867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Banana bunchy top virus (BBTV)&#10;Virus classification&#10;Group : Group II (ssDNA)&#10;Family : Nanoviridae&#10;Genus : Babuvirus&#10;Specie..."/>
          <p:cNvPicPr>
            <a:picLocks noChangeAspect="1" noChangeArrowheads="1"/>
          </p:cNvPicPr>
          <p:nvPr/>
        </p:nvPicPr>
        <p:blipFill>
          <a:blip r:embed="rId2"/>
          <a:srcRect/>
          <a:stretch>
            <a:fillRect/>
          </a:stretch>
        </p:blipFill>
        <p:spPr bwMode="auto">
          <a:xfrm>
            <a:off x="228600" y="152400"/>
            <a:ext cx="8534400" cy="6324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Environment:&#10;BBTV is a widespread disease in the tropics, and is&#10;present in Southeast Asia, the Philippines, Taiwan, most ..."/>
          <p:cNvPicPr>
            <a:picLocks noChangeAspect="1" noChangeArrowheads="1"/>
          </p:cNvPicPr>
          <p:nvPr/>
        </p:nvPicPr>
        <p:blipFill>
          <a:blip r:embed="rId2"/>
          <a:srcRect/>
          <a:stretch>
            <a:fillRect/>
          </a:stretch>
        </p:blipFill>
        <p:spPr bwMode="auto">
          <a:xfrm>
            <a:off x="533400" y="228600"/>
            <a:ext cx="7924800" cy="6019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ausal agent:&#10;The bunchy top of banana is caused&#10;by banana bunchy top virus. The virus is&#10;being have a specific vector Pen..."/>
          <p:cNvPicPr>
            <a:picLocks noChangeAspect="1" noChangeArrowheads="1"/>
          </p:cNvPicPr>
          <p:nvPr/>
        </p:nvPicPr>
        <p:blipFill>
          <a:blip r:embed="rId2"/>
          <a:srcRect/>
          <a:stretch>
            <a:fillRect/>
          </a:stretch>
        </p:blipFill>
        <p:spPr bwMode="auto">
          <a:xfrm>
            <a:off x="609600" y="533400"/>
            <a:ext cx="8077200" cy="563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ig 2-3. Life cycle of banana aphids (Pentalonia nigronervosa). Reproduction in the banana aphid is entirely parthenogenic (without mating). Females give birth to live female young; there is no egg stage. Males are not known for this species. The life cycle (nymph to adult) is completed in 9–16 days. The adult life span is 8–26 days. There could be as many as 30 generations per year and 14 offspring per female in Hawai‘i, where typical temperatures are above 25C (pictures from S. Nelson, U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93</TotalTime>
  <Words>77</Words>
  <Application>Microsoft Office PowerPoint</Application>
  <PresentationFormat>On-screen Show (4:3)</PresentationFormat>
  <Paragraphs>13</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Algerian</vt:lpstr>
      <vt:lpstr>Calibri</vt:lpstr>
      <vt:lpstr>Georgia</vt:lpstr>
      <vt:lpstr>Times New Roman</vt:lpstr>
      <vt:lpstr>Wingdings</vt:lpstr>
      <vt:lpstr>Wingdings 2</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VISHNU</dc:creator>
  <cp:lastModifiedBy>Staff</cp:lastModifiedBy>
  <cp:revision>12</cp:revision>
  <dcterms:created xsi:type="dcterms:W3CDTF">2020-08-27T05:25:57Z</dcterms:created>
  <dcterms:modified xsi:type="dcterms:W3CDTF">2022-05-10T08:43:46Z</dcterms:modified>
</cp:coreProperties>
</file>