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1" r:id="rId4"/>
    <p:sldId id="293" r:id="rId5"/>
    <p:sldId id="294" r:id="rId6"/>
    <p:sldId id="274" r:id="rId7"/>
    <p:sldId id="299" r:id="rId8"/>
    <p:sldId id="286" r:id="rId9"/>
    <p:sldId id="301" r:id="rId10"/>
    <p:sldId id="283" r:id="rId11"/>
    <p:sldId id="303" r:id="rId12"/>
    <p:sldId id="302" r:id="rId13"/>
    <p:sldId id="258" r:id="rId14"/>
    <p:sldId id="284" r:id="rId15"/>
    <p:sldId id="285" r:id="rId16"/>
    <p:sldId id="257" r:id="rId17"/>
    <p:sldId id="259" r:id="rId18"/>
    <p:sldId id="260" r:id="rId19"/>
    <p:sldId id="271" r:id="rId20"/>
    <p:sldId id="304" r:id="rId21"/>
    <p:sldId id="275" r:id="rId22"/>
    <p:sldId id="277" r:id="rId23"/>
    <p:sldId id="279" r:id="rId24"/>
    <p:sldId id="280" r:id="rId25"/>
    <p:sldId id="278" r:id="rId26"/>
    <p:sldId id="273" r:id="rId27"/>
    <p:sldId id="276" r:id="rId28"/>
    <p:sldId id="305" r:id="rId29"/>
    <p:sldId id="268" r:id="rId30"/>
    <p:sldId id="269" r:id="rId31"/>
    <p:sldId id="270" r:id="rId32"/>
    <p:sldId id="267" r:id="rId33"/>
    <p:sldId id="281" r:id="rId34"/>
    <p:sldId id="266" r:id="rId35"/>
    <p:sldId id="272" r:id="rId36"/>
    <p:sldId id="282" r:id="rId37"/>
    <p:sldId id="307" r:id="rId38"/>
    <p:sldId id="287" r:id="rId39"/>
    <p:sldId id="290" r:id="rId40"/>
    <p:sldId id="288" r:id="rId41"/>
    <p:sldId id="308" r:id="rId42"/>
    <p:sldId id="296" r:id="rId43"/>
    <p:sldId id="297" r:id="rId44"/>
    <p:sldId id="315" r:id="rId45"/>
    <p:sldId id="312" r:id="rId46"/>
    <p:sldId id="313" r:id="rId47"/>
    <p:sldId id="314" r:id="rId4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33"/>
    <a:srgbClr val="FF3399"/>
    <a:srgbClr val="FF0066"/>
    <a:srgbClr val="660066"/>
    <a:srgbClr val="FF00FF"/>
    <a:srgbClr val="F9C6BD"/>
    <a:srgbClr val="F5C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hyperlink" Target="http://www.willamette.edu/~gorr/classes/cs449/figs/brain2.jpg" TargetMode="Externa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00200" y="909638"/>
            <a:ext cx="6400800" cy="5200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Self-Learning Machines /</a:t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Artificial Neural Networks </a:t>
            </a: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An overview</a:t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By 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Prof. Dr.M.SABIBULLAH,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Associate Professor,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Department of CS &amp; IT,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Jamal Mohamed College (Autonomous), 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Trichirappalli- 620020.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Date Placeholder 1"/>
          <p:cNvSpPr txBox="1">
            <a:spLocks noGrp="1"/>
          </p:cNvSpPr>
          <p:nvPr/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sz="1400" dirty="0">
              <a:latin typeface="Verdana" panose="020B0604030504040204" pitchFamily="34" charset="0"/>
            </a:endParaRPr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 eaLnBrk="1" hangingPunct="1"/>
            <a:endParaRPr sz="1400" dirty="0">
              <a:latin typeface="Verdana" panose="020B0604030504040204" pitchFamily="34" charset="0"/>
            </a:endParaRPr>
          </a:p>
        </p:txBody>
      </p:sp>
      <p:pic>
        <p:nvPicPr>
          <p:cNvPr id="11268" name="Picture 3" descr="a neur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1676400"/>
            <a:ext cx="61722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4"/>
          <p:cNvSpPr/>
          <p:nvPr/>
        </p:nvSpPr>
        <p:spPr>
          <a:xfrm>
            <a:off x="990600" y="457200"/>
            <a:ext cx="66548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4000" b="1" dirty="0">
                <a:solidFill>
                  <a:srgbClr val="FF0066"/>
                </a:solidFill>
                <a:latin typeface="Arial Narrow" panose="020B0606020202030204" pitchFamily="34" charset="0"/>
              </a:rPr>
              <a:t>BIOLOGICAL (MOTOR) NEURON</a:t>
            </a:r>
            <a:endParaRPr sz="4000" b="1" dirty="0">
              <a:solidFill>
                <a:srgbClr val="FF0066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Date Placeholder 1"/>
          <p:cNvSpPr txBox="1">
            <a:spLocks noGrp="1"/>
          </p:cNvSpPr>
          <p:nvPr/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sz="1400" dirty="0">
              <a:latin typeface="Verdana" panose="020B0604030504040204" pitchFamily="34" charset="0"/>
            </a:endParaRPr>
          </a:p>
        </p:txBody>
      </p:sp>
      <p:sp>
        <p:nvSpPr>
          <p:cNvPr id="12291" name="Slide Number Placeholder 3"/>
          <p:cNvSpPr txBox="1">
            <a:spLocks noGrp="1"/>
          </p:cNvSpPr>
          <p:nvPr/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 eaLnBrk="1" hangingPunct="1"/>
            <a:endParaRPr sz="1400" dirty="0">
              <a:latin typeface="Verdana" panose="020B0604030504040204" pitchFamily="34" charset="0"/>
            </a:endParaRPr>
          </a:p>
        </p:txBody>
      </p:sp>
      <p:sp>
        <p:nvSpPr>
          <p:cNvPr id="12292" name="Text Box 2"/>
          <p:cNvSpPr txBox="1"/>
          <p:nvPr/>
        </p:nvSpPr>
        <p:spPr>
          <a:xfrm>
            <a:off x="1092200" y="188913"/>
            <a:ext cx="64516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4000" b="1" dirty="0">
                <a:solidFill>
                  <a:srgbClr val="66FF33"/>
                </a:solidFill>
                <a:latin typeface="Arial Narrow" panose="020B0606020202030204" pitchFamily="34" charset="0"/>
              </a:rPr>
              <a:t>INTERCONNECTIONS IN BRAIN </a:t>
            </a:r>
            <a:endParaRPr sz="4000" b="1" dirty="0">
              <a:solidFill>
                <a:srgbClr val="66FF33"/>
              </a:solidFill>
              <a:latin typeface="Arial Narrow" panose="020B0606020202030204" pitchFamily="34" charset="0"/>
            </a:endParaRPr>
          </a:p>
        </p:txBody>
      </p:sp>
      <p:pic>
        <p:nvPicPr>
          <p:cNvPr id="12293" name="Picture 3" descr="neuro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752600"/>
            <a:ext cx="7366000" cy="452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-228600"/>
            <a:ext cx="8510588" cy="13255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Human Brain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990600"/>
            <a:ext cx="8540750" cy="51085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Human brain has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 Portals [ Sound, Visual Stimuli, Pain (Touch), Smell and Taste of entries for its inputs.</a:t>
            </a: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has 100 billion neurons with 1015 interconnections.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Parallel connections exists between primary areas of the brain.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adds enormous computational task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(ie., “Parallel Processing”).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“Neurotransmission” occurs by marvelous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“Bio-chemical factory”.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20% of neurons only used by Human brain, rest are idle.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If 1.1 litre blood per minute is not supplied to the human Brain, the patient will suffer from Cognitive problems. (Recent study in Hypertension-2009).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ANN Structure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Artificial Neural Network Structure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0" name="Picture 4" descr="repor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2743200"/>
            <a:ext cx="59436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ANN Diagram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Neural Network Diagram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364" name="Group 5"/>
          <p:cNvGrpSpPr/>
          <p:nvPr/>
        </p:nvGrpSpPr>
        <p:grpSpPr>
          <a:xfrm>
            <a:off x="1905000" y="2895600"/>
            <a:ext cx="5778500" cy="2286000"/>
            <a:chOff x="1935" y="12240"/>
            <a:chExt cx="9045" cy="3600"/>
          </a:xfrm>
        </p:grpSpPr>
        <p:grpSp>
          <p:nvGrpSpPr>
            <p:cNvPr id="15367" name="Group 7"/>
            <p:cNvGrpSpPr/>
            <p:nvPr/>
          </p:nvGrpSpPr>
          <p:grpSpPr>
            <a:xfrm>
              <a:off x="1935" y="12240"/>
              <a:ext cx="8460" cy="3600"/>
              <a:chOff x="2700" y="540"/>
              <a:chExt cx="8460" cy="3600"/>
            </a:xfrm>
          </p:grpSpPr>
          <p:sp>
            <p:nvSpPr>
              <p:cNvPr id="15369" name="Rectangle 18"/>
              <p:cNvSpPr/>
              <p:nvPr/>
            </p:nvSpPr>
            <p:spPr>
              <a:xfrm>
                <a:off x="4140" y="1260"/>
                <a:ext cx="4500" cy="72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algn="ctr" eaLnBrk="1" hangingPunct="1"/>
                <a:r>
                  <a:rPr sz="12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Neural Network including connections (Called Weights) between Neurons</a:t>
                </a: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70" name="Oval 17"/>
              <p:cNvSpPr/>
              <p:nvPr/>
            </p:nvSpPr>
            <p:spPr>
              <a:xfrm>
                <a:off x="9540" y="1260"/>
                <a:ext cx="1620" cy="72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r>
                  <a:rPr sz="12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Compare</a:t>
                </a: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71" name="Line 16"/>
              <p:cNvSpPr/>
              <p:nvPr/>
            </p:nvSpPr>
            <p:spPr>
              <a:xfrm>
                <a:off x="8640" y="1620"/>
                <a:ext cx="90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5372" name="Line 15"/>
              <p:cNvSpPr/>
              <p:nvPr/>
            </p:nvSpPr>
            <p:spPr>
              <a:xfrm>
                <a:off x="10440" y="1980"/>
                <a:ext cx="0" cy="108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73" name="Line 14"/>
              <p:cNvSpPr/>
              <p:nvPr/>
            </p:nvSpPr>
            <p:spPr>
              <a:xfrm flipH="1">
                <a:off x="6480" y="3060"/>
                <a:ext cx="396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74" name="Line 13"/>
              <p:cNvSpPr/>
              <p:nvPr/>
            </p:nvSpPr>
            <p:spPr>
              <a:xfrm flipV="1">
                <a:off x="6480" y="1980"/>
                <a:ext cx="0" cy="108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5375" name="Line 12"/>
              <p:cNvSpPr/>
              <p:nvPr/>
            </p:nvSpPr>
            <p:spPr>
              <a:xfrm>
                <a:off x="3420" y="1620"/>
                <a:ext cx="7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5376" name="Line 11"/>
              <p:cNvSpPr/>
              <p:nvPr/>
            </p:nvSpPr>
            <p:spPr>
              <a:xfrm>
                <a:off x="10335" y="540"/>
                <a:ext cx="0" cy="7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5377" name="Text Box 10"/>
              <p:cNvSpPr txBox="1"/>
              <p:nvPr/>
            </p:nvSpPr>
            <p:spPr>
              <a:xfrm>
                <a:off x="7185" y="2700"/>
                <a:ext cx="2160" cy="14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/>
                <a:r>
                  <a:rPr sz="12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Adjust Weights</a:t>
                </a: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78" name="Text Box 9"/>
              <p:cNvSpPr txBox="1"/>
              <p:nvPr/>
            </p:nvSpPr>
            <p:spPr>
              <a:xfrm>
                <a:off x="2700" y="1080"/>
                <a:ext cx="2160" cy="14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/>
                <a:r>
                  <a:rPr sz="12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Input</a:t>
                </a:r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79" name="Text Box 8"/>
              <p:cNvSpPr txBox="1"/>
              <p:nvPr/>
            </p:nvSpPr>
            <p:spPr>
              <a:xfrm>
                <a:off x="8535" y="1260"/>
                <a:ext cx="2160" cy="14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/>
                <a:r>
                  <a:rPr sz="12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Output</a:t>
                </a:r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368" name="Text Box 6"/>
            <p:cNvSpPr txBox="1"/>
            <p:nvPr/>
          </p:nvSpPr>
          <p:spPr>
            <a:xfrm>
              <a:off x="9540" y="12345"/>
              <a:ext cx="1440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eaLnBrk="1" hangingPunct="1"/>
              <a:r>
                <a:rPr sz="1200" dirty="0">
                  <a:latin typeface="Arial" panose="020B0604020202020204" pitchFamily="34" charset="0"/>
                  <a:cs typeface="Times New Roman" panose="02020603050405020304" pitchFamily="18" charset="0"/>
                </a:rPr>
                <a:t>Target</a:t>
              </a: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5365" name="Rectangle 19"/>
          <p:cNvSpPr/>
          <p:nvPr/>
        </p:nvSpPr>
        <p:spPr>
          <a:xfrm>
            <a:off x="-4568825" y="16144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366" name="Rectangle 27"/>
          <p:cNvSpPr/>
          <p:nvPr/>
        </p:nvSpPr>
        <p:spPr>
          <a:xfrm>
            <a:off x="-4568825" y="2209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ANN-Development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AI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: [ Conditions &amp; Actions] - It is not structurally similar, as the intelligence is “Pre-programmed”.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Biological Neural Networks (Brain) – Learned organ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Artificial Neural Networks (ANN) - Training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ANN :(Self-Modifying Machines) Developed in 1960’s based on Human brain neurons.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duplicates the brain function / Mimic brain structure.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was inspired by biological neuron.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“Neuron”: Decision Maker /Intelligent Actor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Development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 1943, Warren McCulloch (Neurophysiologist) and Walter Pitts 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(18 year old Mathematician ) designed a simple NN using electrical circuits.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 late 1980’s, this field literally exploded and many researchers demonstrated the capabilities &amp; possibilities of NN.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ANN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a field of Science that tricks to replicate brain like “Computings”.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 a system loosely modeled on the human brain.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an attempt to stimulate within “specialized hardware” or “sophisticated software”.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ANNs are good  alternatives to conventional statistical methods for prediction.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has broad applicability to real world applications.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Why ANN?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an information processing paradigm that is inspired by the way – biological nervous systems.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 the present era, </a:t>
            </a: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brain computations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(speed &amp; functions) are to be converted. Since world activities are converted into automation.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Complex things are now transformed into systems (may be an Intelligent Systems) in order to derive meaning from complicated or imprecise data.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trained NN can be thought of as an “Expert”.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create “Knowledge Engineers”.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Date Placeholder 1"/>
          <p:cNvSpPr txBox="1">
            <a:spLocks noGrp="1"/>
          </p:cNvSpPr>
          <p:nvPr/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sz="1400" dirty="0">
              <a:latin typeface="Verdana" panose="020B0604030504040204" pitchFamily="34" charset="0"/>
            </a:endParaRP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 eaLnBrk="1" hangingPunct="1"/>
            <a:endParaRPr sz="1400" dirty="0">
              <a:latin typeface="Verdana" panose="020B0604030504040204" pitchFamily="34" charset="0"/>
            </a:endParaRPr>
          </a:p>
        </p:txBody>
      </p:sp>
      <p:sp>
        <p:nvSpPr>
          <p:cNvPr id="20484" name="Rectangle 2"/>
          <p:cNvSpPr/>
          <p:nvPr/>
        </p:nvSpPr>
        <p:spPr>
          <a:xfrm>
            <a:off x="1066800" y="609600"/>
            <a:ext cx="6586538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4000" b="1" dirty="0">
                <a:solidFill>
                  <a:srgbClr val="66FF33"/>
                </a:solidFill>
                <a:latin typeface="Arial Narrow" panose="020B0606020202030204" pitchFamily="34" charset="0"/>
              </a:rPr>
              <a:t>MOTIVATION FOR NEURAL NET</a:t>
            </a:r>
            <a:endParaRPr sz="4000" b="1" dirty="0">
              <a:solidFill>
                <a:srgbClr val="66FF33"/>
              </a:solidFill>
              <a:latin typeface="Arial Narrow" panose="020B0606020202030204" pitchFamily="34" charset="0"/>
            </a:endParaRPr>
          </a:p>
        </p:txBody>
      </p:sp>
      <p:sp>
        <p:nvSpPr>
          <p:cNvPr id="20485" name="Rectangle 3"/>
          <p:cNvSpPr/>
          <p:nvPr/>
        </p:nvSpPr>
        <p:spPr>
          <a:xfrm>
            <a:off x="533400" y="1219200"/>
            <a:ext cx="7772400" cy="493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sz="2400" dirty="0">
              <a:latin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  <a:buChar char="•"/>
            </a:pPr>
            <a:r>
              <a:rPr sz="2400" b="1" dirty="0">
                <a:latin typeface="Arial" panose="020B0604020202020204" pitchFamily="34" charset="0"/>
              </a:rPr>
              <a:t> Scientists are challenged to use machines more effectively for tasks currently solved by humans.</a:t>
            </a:r>
            <a:endParaRPr sz="2400" b="1" dirty="0">
              <a:latin typeface="Arial" panose="020B0604020202020204" pitchFamily="34" charset="0"/>
            </a:endParaRPr>
          </a:p>
          <a:p>
            <a:pPr lvl="1">
              <a:lnSpc>
                <a:spcPct val="125000"/>
              </a:lnSpc>
            </a:pPr>
            <a:r>
              <a:rPr sz="2400" b="1" dirty="0">
                <a:latin typeface="Arial" panose="020B0604020202020204" pitchFamily="34" charset="0"/>
              </a:rPr>
              <a:t> </a:t>
            </a:r>
            <a:endParaRPr sz="2400" b="1" dirty="0">
              <a:latin typeface="Arial" panose="020B0604020202020204" pitchFamily="34" charset="0"/>
            </a:endParaRPr>
          </a:p>
          <a:p>
            <a:pPr lvl="1">
              <a:lnSpc>
                <a:spcPct val="125000"/>
              </a:lnSpc>
              <a:buChar char="•"/>
            </a:pPr>
            <a:r>
              <a:rPr sz="2400" b="1" dirty="0">
                <a:latin typeface="Arial" panose="020B0604020202020204" pitchFamily="34" charset="0"/>
              </a:rPr>
              <a:t> Symbolic rules don't reflect processes actually </a:t>
            </a:r>
            <a:endParaRPr sz="2400" b="1" dirty="0">
              <a:latin typeface="Arial" panose="020B0604020202020204" pitchFamily="34" charset="0"/>
            </a:endParaRPr>
          </a:p>
          <a:p>
            <a:pPr lvl="1">
              <a:lnSpc>
                <a:spcPct val="125000"/>
              </a:lnSpc>
            </a:pPr>
            <a:r>
              <a:rPr sz="2400" b="1" dirty="0">
                <a:latin typeface="Arial" panose="020B0604020202020204" pitchFamily="34" charset="0"/>
              </a:rPr>
              <a:t>used by humans.</a:t>
            </a:r>
            <a:endParaRPr sz="2400" b="1" dirty="0">
              <a:latin typeface="Arial" panose="020B0604020202020204" pitchFamily="34" charset="0"/>
            </a:endParaRPr>
          </a:p>
          <a:p>
            <a:pPr lvl="1">
              <a:lnSpc>
                <a:spcPct val="125000"/>
              </a:lnSpc>
            </a:pPr>
            <a:endParaRPr sz="2400" b="1" dirty="0">
              <a:latin typeface="Arial" panose="020B0604020202020204" pitchFamily="34" charset="0"/>
            </a:endParaRPr>
          </a:p>
          <a:p>
            <a:pPr lvl="1">
              <a:lnSpc>
                <a:spcPct val="125000"/>
              </a:lnSpc>
              <a:buChar char="•"/>
            </a:pPr>
            <a:r>
              <a:rPr sz="2400" b="1" dirty="0">
                <a:latin typeface="Arial" panose="020B0604020202020204" pitchFamily="34" charset="0"/>
              </a:rPr>
              <a:t> Traditional computing excels in many areas, but not in others.</a:t>
            </a:r>
            <a:r>
              <a:rPr sz="2400" dirty="0">
                <a:latin typeface="Arial" panose="020B0604020202020204" pitchFamily="34" charset="0"/>
              </a:rPr>
              <a:t> 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</a:endParaRPr>
          </a:p>
          <a:p>
            <a:endParaRPr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Inspired Slogan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“Man should think and 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Machine should work “  -  IBM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Present scenario is……….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“Man should work and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Machine should  think”  -  SAFI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ANN Methodology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Training Set  :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fit the parameters-weights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Validation Set: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To tune the parameters-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Architecture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Ie., to choose the Hidden Units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Test Set       :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assess the performance         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[Generalization]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LAYERS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INPUT LAYER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receives input from outside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HIDDEN LAYER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resides between I/O Layers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OUTPUT LAYER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communicate the output of the system to the user.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COMMUNICATION &amp; </a:t>
            </a:r>
            <a:b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TYPE OF LAYER CONNECTIONS </a:t>
            </a: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Inter-Layer Connections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Intra-Layer Connections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Inter-Later :</a:t>
            </a:r>
            <a:endParaRPr kumimoji="0" lang="en-US" sz="28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1. Fully connected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2. Partially connected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3. Feed Forward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4. Bi-directional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5. Hierarchical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6. Resonance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 CONNECTIONS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Intra-Layer:</a:t>
            </a:r>
            <a:endParaRPr kumimoji="0" lang="en-US" sz="32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In more complex structures the neurons communicate among themselves within a layer.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1. Recurrent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2. On-center / Off surround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TYPES &amp; TOPOLOGY of ANN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Feed Forward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 Associative Network)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Feedback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(Auto-Associative Network)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Both (FF &amp; FB)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TOPOLOGY :</a:t>
            </a:r>
            <a:endParaRPr kumimoji="0" lang="en-US" sz="32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1. Processing Units (neurons)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2. Connections (FF / FB)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3. Patterns (Input / Output)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TAXONOMY  of ANN MODELS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Learning Paradigms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(ANN)</a:t>
            </a:r>
            <a:endParaRPr kumimoji="0" lang="en-US" sz="32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Network Architecture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(Supervised /Unsupervised / Hybrid)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Network Connectivity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(FF /FB / Recurrent)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Learning Algorithms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(BP / ART / RBF / SOM / SL / ML / PNN / Hopfield /Boltzman)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ANN DESIGN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an alternative process &amp; issues are complex.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“Trial and error”,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By Developers.</a:t>
            </a:r>
            <a:endParaRPr kumimoji="0" lang="en-US" sz="28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Design Steps :</a:t>
            </a:r>
            <a:endParaRPr kumimoji="0" lang="en-US" sz="28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1. Arranging Neurons in various Layers.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2. Deciding the type of Connections.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3. Deciding the way of I/O  by the neurons.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4. Determining the strength of Connection  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(Training Data set).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Date Placeholder 1"/>
          <p:cNvSpPr txBox="1">
            <a:spLocks noGrp="1"/>
          </p:cNvSpPr>
          <p:nvPr/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sz="1400" dirty="0">
              <a:latin typeface="Verdana" panose="020B0604030504040204" pitchFamily="34" charset="0"/>
            </a:endParaRPr>
          </a:p>
          <a:p>
            <a:pPr eaLnBrk="1" hangingPunct="1"/>
            <a:endParaRPr sz="1400" dirty="0">
              <a:latin typeface="Verdana" panose="020B0604030504040204" pitchFamily="34" charset="0"/>
            </a:endParaRPr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 eaLnBrk="1" hangingPunct="1"/>
            <a:endParaRPr sz="1400" dirty="0">
              <a:latin typeface="Verdana" panose="020B0604030504040204" pitchFamily="34" charset="0"/>
            </a:endParaRPr>
          </a:p>
        </p:txBody>
      </p:sp>
      <p:sp>
        <p:nvSpPr>
          <p:cNvPr id="28676" name="Rectangle 35"/>
          <p:cNvSpPr/>
          <p:nvPr/>
        </p:nvSpPr>
        <p:spPr>
          <a:xfrm>
            <a:off x="547688" y="593725"/>
            <a:ext cx="7300912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sz="4000" b="1" dirty="0">
                <a:solidFill>
                  <a:srgbClr val="FF0066"/>
                </a:solidFill>
                <a:latin typeface="Arial Narrow" panose="020B0606020202030204" pitchFamily="34" charset="0"/>
              </a:rPr>
              <a:t>BUILDING BLOCKS OF ARTIFICIAL </a:t>
            </a:r>
            <a:endParaRPr sz="4000" b="1" dirty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pPr algn="ctr" eaLnBrk="1" hangingPunct="1"/>
            <a:r>
              <a:rPr sz="4000" b="1" dirty="0">
                <a:solidFill>
                  <a:srgbClr val="FF0066"/>
                </a:solidFill>
                <a:latin typeface="Arial Narrow" panose="020B0606020202030204" pitchFamily="34" charset="0"/>
              </a:rPr>
              <a:t>NEURAL NET</a:t>
            </a:r>
            <a:endParaRPr sz="4000" b="1" dirty="0">
              <a:solidFill>
                <a:srgbClr val="FF0066"/>
              </a:solidFill>
              <a:latin typeface="Arial Narrow" panose="020B0606020202030204" pitchFamily="34" charset="0"/>
            </a:endParaRPr>
          </a:p>
        </p:txBody>
      </p:sp>
      <p:sp>
        <p:nvSpPr>
          <p:cNvPr id="28677" name="Text Box 36"/>
          <p:cNvSpPr txBox="1"/>
          <p:nvPr/>
        </p:nvSpPr>
        <p:spPr>
          <a:xfrm>
            <a:off x="838200" y="1905000"/>
            <a:ext cx="6553200" cy="4367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endParaRPr sz="2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800" b="1" dirty="0">
                <a:latin typeface="Arial" panose="020B0604020202020204" pitchFamily="34" charset="0"/>
              </a:rPr>
              <a:t>Network Architecture (connection  </a:t>
            </a:r>
            <a:endParaRPr sz="2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r>
              <a:rPr sz="2800" b="1" dirty="0">
                <a:latin typeface="Arial" panose="020B0604020202020204" pitchFamily="34" charset="0"/>
              </a:rPr>
              <a:t>   between Neurons)</a:t>
            </a:r>
            <a:endParaRPr sz="2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endParaRPr sz="2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800" b="1" dirty="0">
                <a:latin typeface="Arial" panose="020B0604020202020204" pitchFamily="34" charset="0"/>
              </a:rPr>
              <a:t> Setting the Weights (Training)</a:t>
            </a:r>
            <a:endParaRPr sz="2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</a:pPr>
            <a:endParaRPr sz="2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800" b="1" dirty="0">
                <a:latin typeface="Arial" panose="020B0604020202020204" pitchFamily="34" charset="0"/>
              </a:rPr>
              <a:t> Activation Function</a:t>
            </a:r>
            <a:endParaRPr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Characteristics of ANN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ROBUSTNESS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FLEXIBILITY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GENERALIZATION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LEARNING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MASSIVE POTENTIAL PARALLELISM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PARTIAL MATCH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Characteristics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Robustness :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If some neurons go wrong, the whole system may still perform  well.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Flexibility :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Ability to put to a large number of uses.</a:t>
            </a:r>
            <a:endParaRPr kumimoji="0" lang="en-US" sz="32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Generalization :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adopts with new data.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- To provide correct answers that correspond to input data, it has never seen before.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is BIT?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Bio - Technology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+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Information Technology   = BIT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= Computer + Communication + Contents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Characteristics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Learning :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 network can start with “no knowledge” and can be trained using a given set of data examples.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Massive Parallelism :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During processing the data, many neurons fire simultaneously.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LEARNING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not an individual ability of a single neuron.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a method of determining the weights on the connections.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a collective process of the whole NN and a result of a “Training procedure”.</a:t>
            </a:r>
            <a:endParaRPr kumimoji="0" lang="en-US" sz="28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 do not know exactly how learning is achieved in the human brain.</a:t>
            </a:r>
            <a:endParaRPr kumimoji="0" lang="en-US" sz="28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There are some </a:t>
            </a: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“Genetic laws”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learning which have been discovered &amp; implemented.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LEARNING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Brain basically learns from experience.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Weights (Learning equations) of a network in an incremental manner.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Implementation : </a:t>
            </a: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“Learning Laws”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are models of synaptic dynamics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Samples /Examples 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“Quantity” of examples is not as important as the “Quality”.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Samples need to be selected very carefully if the system is to perform reliably and efficiently.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Samples are often subdivided into;</a:t>
            </a:r>
            <a:endParaRPr kumimoji="0" lang="en-US" sz="28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Training Set (Used for learning – fit the parameters)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Validation Set ( used to tune the parameters)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Testing Set ( Used only to assess the performance [ Generalization ])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Learning Algorithms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Each task requires a different kind of network and “Learning algorithm” </a:t>
            </a: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[ which stores the knowledge specific to a problem in the weights of connections between neurons].</a:t>
            </a:r>
            <a:endParaRPr kumimoji="0" lang="en-US" sz="28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eg. 1. Back Propagation Training Algorithm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2. MLP Algorithm  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3. SOM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4. Hopfield    etc.,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GENERAL APPLICATIONS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Different kinds of tasks:</a:t>
            </a: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1. Pattern Classification (Diagnosis) 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2. Clustering (Class Separation)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3. Pattern Association (Image Completion)  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4. Forecasting /Prediction (Prognosis)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5. Functional Approximation (Modeling)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6. Optimization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7. Bio-chemistry (Protein &amp; DNA Sequence,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Structure)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8. Clinical Chemistry (Signal Processing, Diagnosis)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9. Pathology (Diagnosis &amp; Prognosis)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10. Genetics  (Diagnosis)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Date Placeholder 3"/>
          <p:cNvSpPr txBox="1">
            <a:spLocks noGrp="1"/>
          </p:cNvSpPr>
          <p:nvPr/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sz="1400" dirty="0">
              <a:latin typeface="Verdana" panose="020B0604030504040204" pitchFamily="34" charset="0"/>
            </a:endParaRPr>
          </a:p>
        </p:txBody>
      </p:sp>
      <p:sp>
        <p:nvSpPr>
          <p:cNvPr id="37891" name="Slide Number Placeholder 5"/>
          <p:cNvSpPr txBox="1">
            <a:spLocks noGrp="1"/>
          </p:cNvSpPr>
          <p:nvPr/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 eaLnBrk="1" hangingPunct="1"/>
            <a:endParaRPr sz="1400" dirty="0">
              <a:latin typeface="Verdana" panose="020B0604030504040204" pitchFamily="34" charset="0"/>
            </a:endParaRPr>
          </a:p>
        </p:txBody>
      </p:sp>
      <p:sp>
        <p:nvSpPr>
          <p:cNvPr id="37892" name="Rectangle 4"/>
          <p:cNvSpPr/>
          <p:nvPr/>
        </p:nvSpPr>
        <p:spPr>
          <a:xfrm>
            <a:off x="1662113" y="457200"/>
            <a:ext cx="5938837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sz="4000" b="1" dirty="0">
                <a:solidFill>
                  <a:srgbClr val="FF0066"/>
                </a:solidFill>
                <a:latin typeface="Arial Narrow" panose="020B0606020202030204" pitchFamily="34" charset="0"/>
              </a:rPr>
              <a:t>APPLICATIONS OF NEURAL </a:t>
            </a:r>
            <a:endParaRPr sz="4000" b="1" dirty="0">
              <a:solidFill>
                <a:srgbClr val="FF0066"/>
              </a:solidFill>
              <a:latin typeface="Arial Narrow" panose="020B0606020202030204" pitchFamily="34" charset="0"/>
            </a:endParaRPr>
          </a:p>
          <a:p>
            <a:pPr algn="ctr" eaLnBrk="1" hangingPunct="1"/>
            <a:r>
              <a:rPr sz="4000" b="1" dirty="0">
                <a:solidFill>
                  <a:srgbClr val="FF0066"/>
                </a:solidFill>
                <a:latin typeface="Arial Narrow" panose="020B0606020202030204" pitchFamily="34" charset="0"/>
              </a:rPr>
              <a:t>NETWORKS</a:t>
            </a:r>
            <a:endParaRPr sz="4000" b="1" dirty="0">
              <a:solidFill>
                <a:srgbClr val="FF0066"/>
              </a:solidFill>
              <a:latin typeface="Arial Narrow" panose="020B0606020202030204" pitchFamily="34" charset="0"/>
            </a:endParaRPr>
          </a:p>
        </p:txBody>
      </p:sp>
      <p:pic>
        <p:nvPicPr>
          <p:cNvPr id="37893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905000"/>
            <a:ext cx="7620000" cy="426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Soft Computing Tools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Artificial Neural Networks</a:t>
            </a:r>
            <a:endParaRPr kumimoji="0" lang="en-US" sz="32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Fuzzy Logic</a:t>
            </a:r>
            <a:endParaRPr kumimoji="0" lang="en-US" sz="32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Genetic Algorithms</a:t>
            </a:r>
            <a:endParaRPr kumimoji="0" lang="en-US" sz="32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Graphic Set Theory</a:t>
            </a:r>
            <a:endParaRPr kumimoji="0" lang="en-US" sz="32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Neuro-Fuzzy</a:t>
            </a:r>
            <a:endParaRPr kumimoji="0" lang="en-US" sz="32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3200" b="0" i="1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Basic Nomenclatures of NN &amp; Statistics</a:t>
            </a: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NN                   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Model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Input                  Independent Variable (s)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Output               Dependent    Variable (s)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Learning            Estimation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Supervised        Regression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Generalization   Interpolation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Training Set      Observations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Weight Decay   Ridge Regression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Neural Network Forums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International Neural Network Societies: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1. IEEE Neural Network Society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2. INNS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3. ENNS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4. JNNS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Classification</a:t>
            </a: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9C6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 some Computings</a:t>
            </a: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Nano-Computing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Parallel Computing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Distributed Computing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Quantum Computing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Grid Computing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Mobile Computing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Bio-Computing / Chemical Computing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Neuro Computing (Neural Networks)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stellar" panose="020A0402060406010301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Research Areas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597025"/>
            <a:ext cx="8540750" cy="4879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Neuroscience, Hardware Implementation of NN (Neural-chip)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Modeling with NN (In EEE, ECE, and Control)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Statistical NN Models, Image Processing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Data (Web, Text, Video, Audio, ...) Mining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Pattern Recognition, Signal Processing, Time series Prediction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Handwriting and Finger Print Recognition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Neural Networks Architectures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Learning and Theory, Face Recognition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Perception, Emotion and Cognition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Computer Vision and Auditory Models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Learning Algorithms &amp; Memory, Cognitive Science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Brain Imaging, Vision &amp; Robotics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Biomedical Applications &amp; Bioinformatics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Fuzzy Neural Systems, Intelligent Control    etc.,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Sayings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Teachers are using their brain in 15%.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Students are using their brain in 40%.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Researchers are using their brain in 80%.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Best teacher teaches from heart and not from books.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Discussions if any ?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 am ready ………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Are You ready ?...........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6858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 layer feed-forward NN (FFNN)</a:t>
            </a:r>
            <a:endParaRPr kumimoji="0" lang="en-US" sz="3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2362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●"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FFNN is a more general network architecture, where there are hidden layers between input and output layers. </a:t>
            </a: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●"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Hidden nodes do not directly receive inputs nor send outputs to the external environment.</a:t>
            </a: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●"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FFNNs overcome the limitation of single-layer NN.</a:t>
            </a: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●"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They can handle non-linearly separable learning tasks. </a:t>
            </a: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60" name="Text Box 4"/>
          <p:cNvSpPr txBox="1"/>
          <p:nvPr/>
        </p:nvSpPr>
        <p:spPr>
          <a:xfrm>
            <a:off x="1090613" y="4419600"/>
            <a:ext cx="8794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Input</a:t>
            </a:r>
            <a:endParaRPr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layer</a:t>
            </a: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/>
          <p:nvPr/>
        </p:nvSpPr>
        <p:spPr>
          <a:xfrm>
            <a:off x="6991350" y="4343400"/>
            <a:ext cx="1065213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Output</a:t>
            </a:r>
            <a:endParaRPr sz="2400" b="1" i="1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24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layer</a:t>
            </a:r>
            <a:endParaRPr sz="2400" b="1" i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/>
          <p:nvPr/>
        </p:nvSpPr>
        <p:spPr>
          <a:xfrm>
            <a:off x="3124200" y="5715000"/>
            <a:ext cx="19177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i="1" dirty="0">
                <a:solidFill>
                  <a:srgbClr val="996600"/>
                </a:solidFill>
                <a:latin typeface="Times New Roman" panose="02020603050405020304" pitchFamily="18" charset="0"/>
              </a:rPr>
              <a:t>Hidden Layer</a:t>
            </a:r>
            <a:endParaRPr sz="2400" dirty="0">
              <a:latin typeface="Times New Roman" panose="02020603050405020304" pitchFamily="18" charset="0"/>
            </a:endParaRPr>
          </a:p>
        </p:txBody>
      </p:sp>
      <p:grpSp>
        <p:nvGrpSpPr>
          <p:cNvPr id="45063" name="Group 7"/>
          <p:cNvGrpSpPr/>
          <p:nvPr/>
        </p:nvGrpSpPr>
        <p:grpSpPr>
          <a:xfrm>
            <a:off x="2819400" y="3886200"/>
            <a:ext cx="3733800" cy="1752600"/>
            <a:chOff x="2256" y="1680"/>
            <a:chExt cx="2352" cy="1488"/>
          </a:xfrm>
        </p:grpSpPr>
        <p:grpSp>
          <p:nvGrpSpPr>
            <p:cNvPr id="45065" name="Group 8"/>
            <p:cNvGrpSpPr/>
            <p:nvPr/>
          </p:nvGrpSpPr>
          <p:grpSpPr>
            <a:xfrm>
              <a:off x="2256" y="1680"/>
              <a:ext cx="1824" cy="1488"/>
              <a:chOff x="2256" y="1680"/>
              <a:chExt cx="1824" cy="1488"/>
            </a:xfrm>
          </p:grpSpPr>
          <p:sp>
            <p:nvSpPr>
              <p:cNvPr id="45068" name="Oval 9"/>
              <p:cNvSpPr/>
              <p:nvPr/>
            </p:nvSpPr>
            <p:spPr>
              <a:xfrm>
                <a:off x="3072" y="1680"/>
                <a:ext cx="240" cy="240"/>
              </a:xfrm>
              <a:prstGeom prst="ellipse">
                <a:avLst/>
              </a:prstGeom>
              <a:solidFill>
                <a:srgbClr val="9966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69" name="Oval 10"/>
              <p:cNvSpPr/>
              <p:nvPr/>
            </p:nvSpPr>
            <p:spPr>
              <a:xfrm>
                <a:off x="3072" y="2064"/>
                <a:ext cx="240" cy="240"/>
              </a:xfrm>
              <a:prstGeom prst="ellipse">
                <a:avLst/>
              </a:prstGeom>
              <a:solidFill>
                <a:srgbClr val="9966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70" name="Oval 11"/>
              <p:cNvSpPr/>
              <p:nvPr/>
            </p:nvSpPr>
            <p:spPr>
              <a:xfrm>
                <a:off x="3072" y="2496"/>
                <a:ext cx="240" cy="240"/>
              </a:xfrm>
              <a:prstGeom prst="ellipse">
                <a:avLst/>
              </a:prstGeom>
              <a:solidFill>
                <a:srgbClr val="9966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71" name="Oval 12"/>
              <p:cNvSpPr/>
              <p:nvPr/>
            </p:nvSpPr>
            <p:spPr>
              <a:xfrm>
                <a:off x="3072" y="2928"/>
                <a:ext cx="240" cy="240"/>
              </a:xfrm>
              <a:prstGeom prst="ellipse">
                <a:avLst/>
              </a:prstGeom>
              <a:solidFill>
                <a:srgbClr val="9966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72" name="Rectangle 13"/>
              <p:cNvSpPr/>
              <p:nvPr/>
            </p:nvSpPr>
            <p:spPr>
              <a:xfrm>
                <a:off x="2256" y="2016"/>
                <a:ext cx="144" cy="144"/>
              </a:xfrm>
              <a:prstGeom prst="rect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73" name="Rectangle 14"/>
              <p:cNvSpPr/>
              <p:nvPr/>
            </p:nvSpPr>
            <p:spPr>
              <a:xfrm>
                <a:off x="2256" y="2352"/>
                <a:ext cx="144" cy="144"/>
              </a:xfrm>
              <a:prstGeom prst="rect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74" name="Rectangle 15"/>
              <p:cNvSpPr/>
              <p:nvPr/>
            </p:nvSpPr>
            <p:spPr>
              <a:xfrm>
                <a:off x="2256" y="2736"/>
                <a:ext cx="144" cy="144"/>
              </a:xfrm>
              <a:prstGeom prst="rect">
                <a:avLst/>
              </a:pr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75" name="Line 16"/>
              <p:cNvSpPr/>
              <p:nvPr/>
            </p:nvSpPr>
            <p:spPr>
              <a:xfrm flipV="1">
                <a:off x="2400" y="1824"/>
                <a:ext cx="672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76" name="Line 17"/>
              <p:cNvSpPr/>
              <p:nvPr/>
            </p:nvSpPr>
            <p:spPr>
              <a:xfrm>
                <a:off x="2400" y="2064"/>
                <a:ext cx="672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77" name="Line 18"/>
              <p:cNvSpPr/>
              <p:nvPr/>
            </p:nvSpPr>
            <p:spPr>
              <a:xfrm>
                <a:off x="2400" y="2064"/>
                <a:ext cx="672" cy="5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78" name="Line 19"/>
              <p:cNvSpPr/>
              <p:nvPr/>
            </p:nvSpPr>
            <p:spPr>
              <a:xfrm>
                <a:off x="2400" y="2064"/>
                <a:ext cx="672" cy="96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79" name="Line 20"/>
              <p:cNvSpPr/>
              <p:nvPr/>
            </p:nvSpPr>
            <p:spPr>
              <a:xfrm flipV="1">
                <a:off x="2400" y="1824"/>
                <a:ext cx="672" cy="57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80" name="Line 21"/>
              <p:cNvSpPr/>
              <p:nvPr/>
            </p:nvSpPr>
            <p:spPr>
              <a:xfrm>
                <a:off x="2400" y="2400"/>
                <a:ext cx="672" cy="62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81" name="Line 22"/>
              <p:cNvSpPr/>
              <p:nvPr/>
            </p:nvSpPr>
            <p:spPr>
              <a:xfrm flipV="1">
                <a:off x="2400" y="2208"/>
                <a:ext cx="672" cy="57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82" name="Line 23"/>
              <p:cNvSpPr/>
              <p:nvPr/>
            </p:nvSpPr>
            <p:spPr>
              <a:xfrm flipV="1">
                <a:off x="2400" y="2640"/>
                <a:ext cx="672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83" name="Line 24"/>
              <p:cNvSpPr/>
              <p:nvPr/>
            </p:nvSpPr>
            <p:spPr>
              <a:xfrm>
                <a:off x="2400" y="2784"/>
                <a:ext cx="672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84" name="Line 25"/>
              <p:cNvSpPr/>
              <p:nvPr/>
            </p:nvSpPr>
            <p:spPr>
              <a:xfrm flipV="1">
                <a:off x="2400" y="2160"/>
                <a:ext cx="672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85" name="Line 26"/>
              <p:cNvSpPr/>
              <p:nvPr/>
            </p:nvSpPr>
            <p:spPr>
              <a:xfrm>
                <a:off x="2400" y="2400"/>
                <a:ext cx="67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86" name="Line 27"/>
              <p:cNvSpPr/>
              <p:nvPr/>
            </p:nvSpPr>
            <p:spPr>
              <a:xfrm flipV="1">
                <a:off x="2400" y="1824"/>
                <a:ext cx="672" cy="96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87" name="Oval 28"/>
              <p:cNvSpPr/>
              <p:nvPr/>
            </p:nvSpPr>
            <p:spPr>
              <a:xfrm>
                <a:off x="3840" y="2592"/>
                <a:ext cx="240" cy="240"/>
              </a:xfrm>
              <a:prstGeom prst="ellipse">
                <a:avLst/>
              </a:prstGeom>
              <a:solidFill>
                <a:srgbClr val="0099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88" name="Oval 29"/>
              <p:cNvSpPr/>
              <p:nvPr/>
            </p:nvSpPr>
            <p:spPr>
              <a:xfrm>
                <a:off x="3840" y="2016"/>
                <a:ext cx="240" cy="240"/>
              </a:xfrm>
              <a:prstGeom prst="ellipse">
                <a:avLst/>
              </a:prstGeom>
              <a:solidFill>
                <a:srgbClr val="0099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89" name="Line 30"/>
              <p:cNvSpPr/>
              <p:nvPr/>
            </p:nvSpPr>
            <p:spPr>
              <a:xfrm>
                <a:off x="3312" y="1824"/>
                <a:ext cx="528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90" name="Line 31"/>
              <p:cNvSpPr/>
              <p:nvPr/>
            </p:nvSpPr>
            <p:spPr>
              <a:xfrm>
                <a:off x="3312" y="1824"/>
                <a:ext cx="528" cy="86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91" name="Line 32"/>
              <p:cNvSpPr/>
              <p:nvPr/>
            </p:nvSpPr>
            <p:spPr>
              <a:xfrm flipV="1">
                <a:off x="3312" y="2112"/>
                <a:ext cx="52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92" name="Line 33"/>
              <p:cNvSpPr/>
              <p:nvPr/>
            </p:nvSpPr>
            <p:spPr>
              <a:xfrm>
                <a:off x="3312" y="2160"/>
                <a:ext cx="528" cy="5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93" name="Line 34"/>
              <p:cNvSpPr/>
              <p:nvPr/>
            </p:nvSpPr>
            <p:spPr>
              <a:xfrm flipV="1">
                <a:off x="3312" y="2112"/>
                <a:ext cx="528" cy="48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94" name="Line 35"/>
              <p:cNvSpPr/>
              <p:nvPr/>
            </p:nvSpPr>
            <p:spPr>
              <a:xfrm>
                <a:off x="3312" y="2592"/>
                <a:ext cx="528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95" name="Line 36"/>
              <p:cNvSpPr/>
              <p:nvPr/>
            </p:nvSpPr>
            <p:spPr>
              <a:xfrm flipV="1">
                <a:off x="3312" y="2112"/>
                <a:ext cx="528" cy="96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5096" name="Line 37"/>
              <p:cNvSpPr/>
              <p:nvPr/>
            </p:nvSpPr>
            <p:spPr>
              <a:xfrm flipV="1">
                <a:off x="3312" y="2688"/>
                <a:ext cx="528" cy="38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45066" name="Line 38"/>
            <p:cNvSpPr/>
            <p:nvPr/>
          </p:nvSpPr>
          <p:spPr>
            <a:xfrm flipV="1">
              <a:off x="4080" y="2112"/>
              <a:ext cx="5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5067" name="Line 39"/>
            <p:cNvSpPr/>
            <p:nvPr/>
          </p:nvSpPr>
          <p:spPr>
            <a:xfrm flipV="1">
              <a:off x="4080" y="2736"/>
              <a:ext cx="5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45064" name="Text Box 40"/>
          <p:cNvSpPr txBox="1"/>
          <p:nvPr/>
        </p:nvSpPr>
        <p:spPr>
          <a:xfrm>
            <a:off x="3200400" y="6248400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</a:rPr>
              <a:t>3-4-2 Network</a:t>
            </a:r>
            <a:endParaRPr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Arteries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3" name="Picture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1625" y="1524000"/>
            <a:ext cx="8540750" cy="4953000"/>
          </a:xfrm>
          <a:ln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Motor &amp; Sensory Function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7" name="Picture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1625" y="1676400"/>
            <a:ext cx="8540750" cy="4876800"/>
          </a:xfrm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Hemispheres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1" name="Picture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33400" y="1600200"/>
            <a:ext cx="8077200" cy="5029200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TERMINOLOGY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Neural Information Processing (Neuro-Computing)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Computational Intelligence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Pattern Recognition Machine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Artificial Neural Systems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Adaptive Networks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Soft Computing Tool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Connectionism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Loosely Coupled Model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Self-Learning Machines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Massively Parallel Distributed Processor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Date Placeholder 3"/>
          <p:cNvSpPr txBox="1">
            <a:spLocks noGrp="1"/>
          </p:cNvSpPr>
          <p:nvPr/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sz="1400" dirty="0">
                <a:latin typeface="Verdana" panose="020B0604030504040204" pitchFamily="34" charset="0"/>
              </a:rPr>
              <a:t>April  2007</a:t>
            </a:r>
            <a:endParaRPr sz="1400" dirty="0">
              <a:latin typeface="Verdana" panose="020B0604030504040204" pitchFamily="34" charset="0"/>
            </a:endParaRPr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 eaLnBrk="1" hangingPunct="1"/>
            <a:endParaRPr sz="1400" dirty="0">
              <a:latin typeface="Verdana" panose="020B0604030504040204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7200" y="304800"/>
            <a:ext cx="8243888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MULTI-DISCIPLINARY VIEW OF NEURAL NETWORKS</a:t>
            </a:r>
            <a:endParaRPr kumimoji="0" lang="en-US" sz="3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19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676400"/>
            <a:ext cx="792480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BNN to ANN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752600"/>
            <a:ext cx="8540750" cy="36607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Mimic the Brain Neuron to Artificial Neuron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9" name="Group 4"/>
          <p:cNvGrpSpPr>
            <a:grpSpLocks noChangeAspect="1"/>
          </p:cNvGrpSpPr>
          <p:nvPr/>
        </p:nvGrpSpPr>
        <p:grpSpPr>
          <a:xfrm>
            <a:off x="1295400" y="2895600"/>
            <a:ext cx="6508750" cy="2736850"/>
            <a:chOff x="1980" y="10620"/>
            <a:chExt cx="10251" cy="4310"/>
          </a:xfrm>
        </p:grpSpPr>
        <p:sp>
          <p:nvSpPr>
            <p:cNvPr id="1030" name="AutoShape 5"/>
            <p:cNvSpPr>
              <a:spLocks noChangeAspect="1"/>
            </p:cNvSpPr>
            <p:nvPr/>
          </p:nvSpPr>
          <p:spPr>
            <a:xfrm>
              <a:off x="1980" y="10620"/>
              <a:ext cx="10251" cy="431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031" name="Group 6"/>
            <p:cNvGrpSpPr/>
            <p:nvPr/>
          </p:nvGrpSpPr>
          <p:grpSpPr>
            <a:xfrm>
              <a:off x="2320" y="10980"/>
              <a:ext cx="3142" cy="3767"/>
              <a:chOff x="864" y="1920"/>
              <a:chExt cx="1441" cy="1728"/>
            </a:xfrm>
          </p:grpSpPr>
          <p:graphicFrame>
            <p:nvGraphicFramePr>
              <p:cNvPr id="1026" name="Object 7"/>
              <p:cNvGraphicFramePr/>
              <p:nvPr/>
            </p:nvGraphicFramePr>
            <p:xfrm>
              <a:off x="864" y="1960"/>
              <a:ext cx="1441" cy="1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" r:id="rId1" imgW="1895475" imgH="2209800" progId="">
                      <p:embed/>
                    </p:oleObj>
                  </mc:Choice>
                  <mc:Fallback>
                    <p:oleObj name="" r:id="rId1" imgW="1895475" imgH="2209800" progId="">
                      <p:embed/>
                      <p:pic>
                        <p:nvPicPr>
                          <p:cNvPr id="0" name="Picture 3075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864" y="1960"/>
                            <a:ext cx="1441" cy="168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4" name="Rectangle 8"/>
              <p:cNvSpPr/>
              <p:nvPr/>
            </p:nvSpPr>
            <p:spPr>
              <a:xfrm>
                <a:off x="875" y="1920"/>
                <a:ext cx="1429" cy="167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 anchorCtr="0"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32" name="AutoShape 9"/>
            <p:cNvSpPr/>
            <p:nvPr/>
          </p:nvSpPr>
          <p:spPr>
            <a:xfrm rot="-1521632">
              <a:off x="5953" y="12066"/>
              <a:ext cx="2615" cy="732"/>
            </a:xfrm>
            <a:prstGeom prst="leftRightArrow">
              <a:avLst>
                <a:gd name="adj1" fmla="val 50000"/>
                <a:gd name="adj2" fmla="val 71448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pic>
          <p:nvPicPr>
            <p:cNvPr id="1033" name="Picture 10" descr="connected_network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0" y="10620"/>
              <a:ext cx="3129" cy="354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Date Placeholder 1"/>
          <p:cNvSpPr txBox="1">
            <a:spLocks noGrp="1"/>
          </p:cNvSpPr>
          <p:nvPr/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sz="1400" dirty="0">
              <a:latin typeface="Verdana" panose="020B0604030504040204" pitchFamily="34" charset="0"/>
            </a:endParaRPr>
          </a:p>
        </p:txBody>
      </p:sp>
      <p:sp>
        <p:nvSpPr>
          <p:cNvPr id="9219" name="Slide Number Placeholder 3"/>
          <p:cNvSpPr txBox="1">
            <a:spLocks noGrp="1"/>
          </p:cNvSpPr>
          <p:nvPr/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 eaLnBrk="1" hangingPunct="1"/>
            <a:endParaRPr sz="1400" dirty="0">
              <a:latin typeface="Verdana" panose="020B0604030504040204" pitchFamily="34" charset="0"/>
            </a:endParaRPr>
          </a:p>
        </p:txBody>
      </p:sp>
      <p:sp>
        <p:nvSpPr>
          <p:cNvPr id="9220" name="Text Box 2"/>
          <p:cNvSpPr txBox="1"/>
          <p:nvPr/>
        </p:nvSpPr>
        <p:spPr>
          <a:xfrm>
            <a:off x="1092200" y="188913"/>
            <a:ext cx="6451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4000" b="1" dirty="0">
                <a:solidFill>
                  <a:srgbClr val="FF0066"/>
                </a:solidFill>
                <a:latin typeface="Arial Narrow" panose="020B0606020202030204" pitchFamily="34" charset="0"/>
              </a:rPr>
              <a:t>BRAIN COMPUTATION</a:t>
            </a:r>
            <a:endParaRPr sz="4000" b="1" dirty="0">
              <a:solidFill>
                <a:srgbClr val="FF0066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1" name="Picture 3" descr="oldbra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9438" y="0"/>
            <a:ext cx="2214562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4"/>
          <p:cNvSpPr txBox="1"/>
          <p:nvPr/>
        </p:nvSpPr>
        <p:spPr>
          <a:xfrm>
            <a:off x="304800" y="1143000"/>
            <a:ext cx="71628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</a:rPr>
              <a:t>The </a:t>
            </a:r>
            <a:r>
              <a:rPr sz="2400" b="1" dirty="0">
                <a:latin typeface="Arial" panose="020B0604020202020204" pitchFamily="34" charset="0"/>
                <a:hlinkClick r:id="rId2"/>
              </a:rPr>
              <a:t>human brain</a:t>
            </a:r>
            <a:r>
              <a:rPr sz="2400" b="1" dirty="0">
                <a:latin typeface="Arial" panose="020B0604020202020204" pitchFamily="34" charset="0"/>
              </a:rPr>
              <a:t> contains about 10 billion nerve cells, or neurons. On average, each neuron is connected to other neurons through approximately 10,000 synapses.</a:t>
            </a:r>
            <a:endParaRPr sz="2400" b="1" dirty="0">
              <a:latin typeface="Arial" panose="020B0604020202020204" pitchFamily="34" charset="0"/>
            </a:endParaRPr>
          </a:p>
        </p:txBody>
      </p:sp>
      <p:pic>
        <p:nvPicPr>
          <p:cNvPr id="9223" name="Picture 6" descr="braincomput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8763000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Biological Neural Network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Biological Neural Network Structure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“Neuron” consists “Cell Body” or Soma, containing “Cell Nucleus”. It process the Input and Outputs.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Cell Body having no. of “Dendrites”, single one is called “ AXON”.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Connection Junction is called “Synapse”. 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* (Electro-Chemical contact between Neurons ).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 descr="repor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4676775"/>
            <a:ext cx="358140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repo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648200"/>
            <a:ext cx="35814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0</TotalTime>
  <Words>9987</Words>
  <Application>WPS Presentation</Application>
  <PresentationFormat>On-screen Show (4:3)</PresentationFormat>
  <Paragraphs>401</Paragraphs>
  <Slides>46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46</vt:i4>
      </vt:variant>
    </vt:vector>
  </HeadingPairs>
  <TitlesOfParts>
    <vt:vector size="57" baseType="lpstr">
      <vt:lpstr>Arial</vt:lpstr>
      <vt:lpstr>SimSun</vt:lpstr>
      <vt:lpstr>Wingdings</vt:lpstr>
      <vt:lpstr>Calibri</vt:lpstr>
      <vt:lpstr>Castellar</vt:lpstr>
      <vt:lpstr>Verdana</vt:lpstr>
      <vt:lpstr>Arial Narrow</vt:lpstr>
      <vt:lpstr>Times New Roman</vt:lpstr>
      <vt:lpstr>Microsoft YaHei</vt:lpstr>
      <vt:lpstr>Arial Unicode MS</vt:lpstr>
      <vt:lpstr>Clouds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Computing – Neural Networks – An outlook</dc:title>
  <dc:creator>User</dc:creator>
  <cp:lastModifiedBy>Staff</cp:lastModifiedBy>
  <cp:revision>146</cp:revision>
  <dcterms:created xsi:type="dcterms:W3CDTF">2009-02-13T13:26:57Z</dcterms:created>
  <dcterms:modified xsi:type="dcterms:W3CDTF">2023-04-05T06:30:23Z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FB55DB0B1E1041A6A2360E5F919622E2</vt:lpwstr>
  </property>
  <property fmtid="{D5CDD505-2E9C-101B-9397-08002B2CF9AE}" pid="3" name="KSOProductBuildVer">
    <vt:lpwstr>1033-11.2.0.11516</vt:lpwstr>
  </property>
</Properties>
</file>