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2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Myanmar Text"/>
                <a:cs typeface="Myanmar T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Myanmar Text"/>
                <a:cs typeface="Myanmar T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EBEBEB"/>
                </a:solidFill>
                <a:latin typeface="Myanmar Text"/>
                <a:cs typeface="Myanmar T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17378" y="18883"/>
            <a:ext cx="726795" cy="117076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437875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ACD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047" y="2667000"/>
            <a:ext cx="4191000" cy="41910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523" y="2895600"/>
            <a:ext cx="2362200" cy="23622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09076" y="1676400"/>
            <a:ext cx="2819400" cy="28194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7999476" y="0"/>
            <a:ext cx="1600200" cy="159715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8609076" y="5873496"/>
            <a:ext cx="990600" cy="984502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8502142" y="1519047"/>
            <a:ext cx="3288029" cy="768350"/>
          </a:xfrm>
          <a:custGeom>
            <a:avLst/>
            <a:gdLst/>
            <a:ahLst/>
            <a:cxnLst/>
            <a:rect l="l" t="t" r="r" b="b"/>
            <a:pathLst>
              <a:path w="3288029" h="768350">
                <a:moveTo>
                  <a:pt x="3226307" y="0"/>
                </a:moveTo>
                <a:lnTo>
                  <a:pt x="2909951" y="104775"/>
                </a:lnTo>
                <a:lnTo>
                  <a:pt x="2591054" y="200660"/>
                </a:lnTo>
                <a:lnTo>
                  <a:pt x="2485643" y="229997"/>
                </a:lnTo>
                <a:lnTo>
                  <a:pt x="2271522" y="287274"/>
                </a:lnTo>
                <a:lnTo>
                  <a:pt x="2059812" y="340487"/>
                </a:lnTo>
                <a:lnTo>
                  <a:pt x="1954656" y="365760"/>
                </a:lnTo>
                <a:lnTo>
                  <a:pt x="1639697" y="436244"/>
                </a:lnTo>
                <a:lnTo>
                  <a:pt x="1330071" y="498855"/>
                </a:lnTo>
                <a:lnTo>
                  <a:pt x="1127378" y="536828"/>
                </a:lnTo>
                <a:lnTo>
                  <a:pt x="829309" y="588517"/>
                </a:lnTo>
                <a:lnTo>
                  <a:pt x="447928" y="646811"/>
                </a:lnTo>
                <a:lnTo>
                  <a:pt x="174751" y="683894"/>
                </a:lnTo>
                <a:lnTo>
                  <a:pt x="0" y="705103"/>
                </a:lnTo>
                <a:lnTo>
                  <a:pt x="9701" y="720494"/>
                </a:lnTo>
                <a:lnTo>
                  <a:pt x="29342" y="751181"/>
                </a:lnTo>
                <a:lnTo>
                  <a:pt x="39115" y="766572"/>
                </a:lnTo>
                <a:lnTo>
                  <a:pt x="66166" y="767349"/>
                </a:lnTo>
                <a:lnTo>
                  <a:pt x="95131" y="767793"/>
                </a:lnTo>
                <a:lnTo>
                  <a:pt x="125954" y="767911"/>
                </a:lnTo>
                <a:lnTo>
                  <a:pt x="192949" y="767195"/>
                </a:lnTo>
                <a:lnTo>
                  <a:pt x="305973" y="763849"/>
                </a:lnTo>
                <a:lnTo>
                  <a:pt x="477701" y="755441"/>
                </a:lnTo>
                <a:lnTo>
                  <a:pt x="773052" y="735284"/>
                </a:lnTo>
                <a:lnTo>
                  <a:pt x="1336019" y="685315"/>
                </a:lnTo>
                <a:lnTo>
                  <a:pt x="2059023" y="606988"/>
                </a:lnTo>
                <a:lnTo>
                  <a:pt x="2689041" y="527362"/>
                </a:lnTo>
                <a:lnTo>
                  <a:pt x="3038251" y="477217"/>
                </a:lnTo>
                <a:lnTo>
                  <a:pt x="3250138" y="443265"/>
                </a:lnTo>
                <a:lnTo>
                  <a:pt x="3288029" y="436752"/>
                </a:lnTo>
                <a:lnTo>
                  <a:pt x="3280235" y="379771"/>
                </a:lnTo>
                <a:lnTo>
                  <a:pt x="3273959" y="334487"/>
                </a:lnTo>
                <a:lnTo>
                  <a:pt x="3264862" y="270500"/>
                </a:lnTo>
                <a:lnTo>
                  <a:pt x="3252759" y="189298"/>
                </a:lnTo>
                <a:lnTo>
                  <a:pt x="3249394" y="166333"/>
                </a:lnTo>
                <a:lnTo>
                  <a:pt x="3245343" y="138048"/>
                </a:lnTo>
                <a:lnTo>
                  <a:pt x="3240328" y="102315"/>
                </a:lnTo>
                <a:lnTo>
                  <a:pt x="3234075" y="57008"/>
                </a:lnTo>
                <a:lnTo>
                  <a:pt x="3226307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1269"/>
            <a:ext cx="12192000" cy="6856730"/>
          </a:xfrm>
          <a:custGeom>
            <a:avLst/>
            <a:gdLst/>
            <a:ahLst/>
            <a:cxnLst/>
            <a:rect l="l" t="t" r="r" b="b"/>
            <a:pathLst>
              <a:path w="12192000" h="6856730">
                <a:moveTo>
                  <a:pt x="12192000" y="0"/>
                </a:moveTo>
                <a:lnTo>
                  <a:pt x="0" y="0"/>
                </a:lnTo>
                <a:lnTo>
                  <a:pt x="0" y="469900"/>
                </a:lnTo>
                <a:lnTo>
                  <a:pt x="0" y="6380480"/>
                </a:lnTo>
                <a:lnTo>
                  <a:pt x="0" y="6856730"/>
                </a:lnTo>
                <a:lnTo>
                  <a:pt x="12192000" y="6856730"/>
                </a:lnTo>
                <a:lnTo>
                  <a:pt x="12192000" y="6380480"/>
                </a:lnTo>
                <a:lnTo>
                  <a:pt x="12192000" y="470154"/>
                </a:lnTo>
                <a:lnTo>
                  <a:pt x="11709273" y="470154"/>
                </a:lnTo>
                <a:lnTo>
                  <a:pt x="11709273" y="1871421"/>
                </a:lnTo>
                <a:lnTo>
                  <a:pt x="10971022" y="1981454"/>
                </a:lnTo>
                <a:lnTo>
                  <a:pt x="10201148" y="2075180"/>
                </a:lnTo>
                <a:lnTo>
                  <a:pt x="9947148" y="2100580"/>
                </a:lnTo>
                <a:lnTo>
                  <a:pt x="9434322" y="2146554"/>
                </a:lnTo>
                <a:lnTo>
                  <a:pt x="8927973" y="2184654"/>
                </a:lnTo>
                <a:lnTo>
                  <a:pt x="8675497" y="2200529"/>
                </a:lnTo>
                <a:lnTo>
                  <a:pt x="7926197" y="2237105"/>
                </a:lnTo>
                <a:lnTo>
                  <a:pt x="7191248" y="2257679"/>
                </a:lnTo>
                <a:lnTo>
                  <a:pt x="6473698" y="2265680"/>
                </a:lnTo>
                <a:lnTo>
                  <a:pt x="6006973" y="2264029"/>
                </a:lnTo>
                <a:lnTo>
                  <a:pt x="5108448" y="2246630"/>
                </a:lnTo>
                <a:lnTo>
                  <a:pt x="4467098" y="2222754"/>
                </a:lnTo>
                <a:lnTo>
                  <a:pt x="3665347" y="2179955"/>
                </a:lnTo>
                <a:lnTo>
                  <a:pt x="2931922" y="2130679"/>
                </a:lnTo>
                <a:lnTo>
                  <a:pt x="2592197" y="2103755"/>
                </a:lnTo>
                <a:lnTo>
                  <a:pt x="1979422" y="2046605"/>
                </a:lnTo>
                <a:lnTo>
                  <a:pt x="1233360" y="1965579"/>
                </a:lnTo>
                <a:lnTo>
                  <a:pt x="863473" y="1921129"/>
                </a:lnTo>
                <a:lnTo>
                  <a:pt x="476377" y="1867852"/>
                </a:lnTo>
                <a:lnTo>
                  <a:pt x="476377" y="469900"/>
                </a:lnTo>
                <a:lnTo>
                  <a:pt x="12192000" y="4699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0398252" y="0"/>
            <a:ext cx="765048" cy="1208532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10437876" y="0"/>
            <a:ext cx="685800" cy="1143000"/>
          </a:xfrm>
          <a:custGeom>
            <a:avLst/>
            <a:gdLst/>
            <a:ahLst/>
            <a:cxnLst/>
            <a:rect l="l" t="t" r="r" b="b"/>
            <a:pathLst>
              <a:path w="685800" h="1143000">
                <a:moveTo>
                  <a:pt x="685800" y="0"/>
                </a:moveTo>
                <a:lnTo>
                  <a:pt x="0" y="0"/>
                </a:lnTo>
                <a:lnTo>
                  <a:pt x="0" y="1143000"/>
                </a:lnTo>
                <a:lnTo>
                  <a:pt x="685800" y="1143000"/>
                </a:lnTo>
                <a:lnTo>
                  <a:pt x="685800" y="0"/>
                </a:lnTo>
                <a:close/>
              </a:path>
            </a:pathLst>
          </a:custGeom>
          <a:solidFill>
            <a:srgbClr val="ACD3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3932" y="887984"/>
            <a:ext cx="972413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EBEBEB"/>
                </a:solidFill>
                <a:latin typeface="Myanmar Text"/>
                <a:cs typeface="Myanmar Tex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47725" y="2306523"/>
            <a:ext cx="10896549" cy="4294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52400" y="45034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47" y="2667000"/>
              <a:ext cx="4191000" cy="41910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23" y="2895600"/>
              <a:ext cx="2362200" cy="23622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609076" y="1676400"/>
              <a:ext cx="2819400" cy="28194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999476" y="0"/>
              <a:ext cx="1600200" cy="1597152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609076" y="5873496"/>
              <a:ext cx="990600" cy="98450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0" y="1269"/>
              <a:ext cx="12192000" cy="6856730"/>
            </a:xfrm>
            <a:custGeom>
              <a:avLst/>
              <a:gdLst/>
              <a:ahLst/>
              <a:cxnLst/>
              <a:rect l="l" t="t" r="r" b="b"/>
              <a:pathLst>
                <a:path w="12192000" h="6856730">
                  <a:moveTo>
                    <a:pt x="12192000" y="0"/>
                  </a:moveTo>
                  <a:lnTo>
                    <a:pt x="0" y="0"/>
                  </a:lnTo>
                  <a:lnTo>
                    <a:pt x="0" y="469900"/>
                  </a:lnTo>
                  <a:lnTo>
                    <a:pt x="0" y="6380480"/>
                  </a:lnTo>
                  <a:lnTo>
                    <a:pt x="0" y="6856730"/>
                  </a:lnTo>
                  <a:lnTo>
                    <a:pt x="12192000" y="6856730"/>
                  </a:lnTo>
                  <a:lnTo>
                    <a:pt x="12192000" y="6380480"/>
                  </a:lnTo>
                  <a:lnTo>
                    <a:pt x="12192000" y="470154"/>
                  </a:lnTo>
                  <a:lnTo>
                    <a:pt x="11709273" y="470154"/>
                  </a:lnTo>
                  <a:lnTo>
                    <a:pt x="11709273" y="6380480"/>
                  </a:lnTo>
                  <a:lnTo>
                    <a:pt x="476377" y="6380480"/>
                  </a:lnTo>
                  <a:lnTo>
                    <a:pt x="476377" y="469900"/>
                  </a:lnTo>
                  <a:lnTo>
                    <a:pt x="12192000" y="46990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398252" y="0"/>
              <a:ext cx="765048" cy="120853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0437876" y="0"/>
              <a:ext cx="685800" cy="1143000"/>
            </a:xfrm>
            <a:custGeom>
              <a:avLst/>
              <a:gdLst/>
              <a:ahLst/>
              <a:cxnLst/>
              <a:rect l="l" t="t" r="r" b="b"/>
              <a:pathLst>
                <a:path w="685800" h="1143000">
                  <a:moveTo>
                    <a:pt x="685800" y="0"/>
                  </a:moveTo>
                  <a:lnTo>
                    <a:pt x="0" y="0"/>
                  </a:lnTo>
                  <a:lnTo>
                    <a:pt x="0" y="1143000"/>
                  </a:lnTo>
                  <a:lnTo>
                    <a:pt x="685800" y="1143000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CD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1854835" y="2442159"/>
            <a:ext cx="717994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5" dirty="0"/>
              <a:t>Microbiology</a:t>
            </a:r>
            <a:r>
              <a:rPr sz="6600" spc="-20" dirty="0"/>
              <a:t> </a:t>
            </a:r>
            <a:r>
              <a:rPr sz="6600" dirty="0"/>
              <a:t>of</a:t>
            </a:r>
            <a:r>
              <a:rPr sz="6600" spc="-20" dirty="0"/>
              <a:t> </a:t>
            </a:r>
            <a:r>
              <a:rPr sz="6600" spc="-5" dirty="0"/>
              <a:t>Air</a:t>
            </a:r>
            <a:endParaRPr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5257800" y="4274007"/>
            <a:ext cx="510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Dr. H. VAJIHA BANU</a:t>
            </a:r>
          </a:p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Assistant Professor</a:t>
            </a:r>
          </a:p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Department of Microbiology</a:t>
            </a:r>
          </a:p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Jamal Mohamed College (Autonomous)</a:t>
            </a:r>
          </a:p>
          <a:p>
            <a:r>
              <a:rPr lang="en-US" dirty="0" smtClean="0">
                <a:solidFill>
                  <a:schemeClr val="bg1"/>
                </a:solidFill>
                <a:latin typeface="Algerian" panose="04020705040A02060702" pitchFamily="82" charset="0"/>
              </a:rPr>
              <a:t>Tiruchirappalli-620 020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3474034"/>
            <a:ext cx="365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Class: II </a:t>
            </a:r>
            <a:r>
              <a:rPr lang="en-US" dirty="0" err="1" smtClean="0"/>
              <a:t>M.Sc</a:t>
            </a:r>
            <a:r>
              <a:rPr lang="en-US" dirty="0" smtClean="0"/>
              <a:t> MICROBIOLOGY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5798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Air</a:t>
            </a:r>
            <a:r>
              <a:rPr spc="-30" dirty="0"/>
              <a:t> </a:t>
            </a:r>
            <a:r>
              <a:rPr spc="-5" dirty="0"/>
              <a:t>borne</a:t>
            </a:r>
            <a:r>
              <a:rPr spc="-20" dirty="0"/>
              <a:t> </a:t>
            </a:r>
            <a:r>
              <a:rPr spc="-5" dirty="0"/>
              <a:t>microbial</a:t>
            </a:r>
            <a:r>
              <a:rPr spc="-25" dirty="0"/>
              <a:t> </a:t>
            </a:r>
            <a:r>
              <a:rPr dirty="0"/>
              <a:t>diseases: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0883" y="2396744"/>
            <a:ext cx="8382634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Fungal</a:t>
            </a:r>
            <a:r>
              <a:rPr sz="2400" b="1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diseases: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Cryptococcosis</a:t>
            </a:r>
            <a:r>
              <a:rPr sz="2400" spc="-5" dirty="0">
                <a:latin typeface="Calibri"/>
                <a:cs typeface="Calibri"/>
              </a:rPr>
              <a:t>: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caused </a:t>
            </a:r>
            <a:r>
              <a:rPr sz="2400" spc="-10" dirty="0">
                <a:latin typeface="Calibri"/>
                <a:cs typeface="Calibri"/>
              </a:rPr>
              <a:t>by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inhalation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soil particles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Blastomycosis</a:t>
            </a:r>
            <a:r>
              <a:rPr sz="2400" spc="-10" dirty="0">
                <a:latin typeface="Calibri"/>
                <a:cs typeface="Calibri"/>
              </a:rPr>
              <a:t>: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lesion</a:t>
            </a:r>
            <a:r>
              <a:rPr sz="2400" spc="-15" dirty="0">
                <a:latin typeface="Calibri"/>
                <a:cs typeface="Calibri"/>
              </a:rPr>
              <a:t> formation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Coccidioidomycosis</a:t>
            </a:r>
            <a:r>
              <a:rPr sz="2400" spc="-10" dirty="0">
                <a:latin typeface="Calibri"/>
                <a:cs typeface="Calibri"/>
              </a:rPr>
              <a:t>: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influenza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fever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Aspergillosis</a:t>
            </a:r>
            <a:r>
              <a:rPr sz="2400" spc="-5" dirty="0">
                <a:latin typeface="Calibri"/>
                <a:cs typeface="Calibri"/>
              </a:rPr>
              <a:t>: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disease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human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Viral</a:t>
            </a:r>
            <a:r>
              <a:rPr sz="2400" b="1" u="heavy" spc="-4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diseases: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Common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cold</a:t>
            </a:r>
            <a:r>
              <a:rPr sz="2400" spc="-5" dirty="0">
                <a:latin typeface="Calibri"/>
                <a:cs typeface="Calibri"/>
              </a:rPr>
              <a:t>: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droplets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nose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Influenza</a:t>
            </a:r>
            <a:r>
              <a:rPr sz="2400" spc="-10" dirty="0">
                <a:latin typeface="Calibri"/>
                <a:cs typeface="Calibri"/>
              </a:rPr>
              <a:t>: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nasal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discharge, </a:t>
            </a:r>
            <a:r>
              <a:rPr sz="2400" spc="-5" dirty="0">
                <a:latin typeface="Calibri"/>
                <a:cs typeface="Calibri"/>
              </a:rPr>
              <a:t>headache,</a:t>
            </a:r>
            <a:r>
              <a:rPr sz="2400" dirty="0">
                <a:latin typeface="Calibri"/>
                <a:cs typeface="Calibri"/>
              </a:rPr>
              <a:t> muscle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pains,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sore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throat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dirty="0">
                <a:latin typeface="Calibri"/>
                <a:cs typeface="Calibri"/>
              </a:rPr>
              <a:t>Measles</a:t>
            </a:r>
            <a:r>
              <a:rPr sz="2400" dirty="0">
                <a:latin typeface="Calibri"/>
                <a:cs typeface="Calibri"/>
              </a:rPr>
              <a:t>: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blotchy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skin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rash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Mumps</a:t>
            </a:r>
            <a:r>
              <a:rPr sz="2400" spc="-5" dirty="0">
                <a:latin typeface="Calibri"/>
                <a:cs typeface="Calibri"/>
              </a:rPr>
              <a:t>: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swelling 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parotid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gland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salivary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glands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Calibri"/>
                <a:cs typeface="Calibri"/>
              </a:rPr>
              <a:t>Adeno</a:t>
            </a:r>
            <a:r>
              <a:rPr sz="2400" b="1" spc="-10" dirty="0">
                <a:latin typeface="Calibri"/>
                <a:cs typeface="Calibri"/>
              </a:rPr>
              <a:t> viral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diseases</a:t>
            </a:r>
            <a:r>
              <a:rPr sz="2400" dirty="0">
                <a:latin typeface="Calibri"/>
                <a:cs typeface="Calibri"/>
              </a:rPr>
              <a:t>: </a:t>
            </a:r>
            <a:r>
              <a:rPr sz="2400" spc="-5" dirty="0">
                <a:latin typeface="Calibri"/>
                <a:cs typeface="Calibri"/>
              </a:rPr>
              <a:t>acute</a:t>
            </a:r>
            <a:r>
              <a:rPr sz="2400" spc="-15" dirty="0">
                <a:latin typeface="Calibri"/>
                <a:cs typeface="Calibri"/>
              </a:rPr>
              <a:t> respiratory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disease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eye infection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42516" y="477012"/>
            <a:ext cx="7632192" cy="603046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13688" y="153923"/>
            <a:ext cx="8577071" cy="637641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25143" y="225550"/>
            <a:ext cx="6615699" cy="651967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50165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Microbes</a:t>
            </a:r>
            <a:r>
              <a:rPr spc="-45" dirty="0"/>
              <a:t> </a:t>
            </a:r>
            <a:r>
              <a:rPr spc="-5" dirty="0"/>
              <a:t>in</a:t>
            </a:r>
            <a:r>
              <a:rPr spc="-35" dirty="0"/>
              <a:t> </a:t>
            </a:r>
            <a:r>
              <a:rPr dirty="0"/>
              <a:t>atmosphere: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385516"/>
            <a:ext cx="10156825" cy="3538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The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atmospheric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layer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are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important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forces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determining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viable </a:t>
            </a:r>
            <a:r>
              <a:rPr sz="2400" spc="-5" dirty="0">
                <a:latin typeface="Calibri"/>
                <a:cs typeface="Calibri"/>
              </a:rPr>
              <a:t>particles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 air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  <a:tab pos="4213860" algn="l"/>
              </a:tabLst>
            </a:pPr>
            <a:r>
              <a:rPr sz="2400" spc="-10" dirty="0">
                <a:latin typeface="Calibri"/>
                <a:cs typeface="Calibri"/>
              </a:rPr>
              <a:t>Aero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microbiological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pathways	</a:t>
            </a:r>
            <a:r>
              <a:rPr sz="2400" dirty="0">
                <a:latin typeface="Calibri"/>
                <a:cs typeface="Calibri"/>
              </a:rPr>
              <a:t>AMP</a:t>
            </a:r>
            <a:endParaRPr sz="2400">
              <a:latin typeface="Calibri"/>
              <a:cs typeface="Calibri"/>
            </a:endParaRPr>
          </a:p>
          <a:p>
            <a:pPr marL="299085" marR="30480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The </a:t>
            </a:r>
            <a:r>
              <a:rPr sz="2400" spc="-15" dirty="0">
                <a:latin typeface="Calibri"/>
                <a:cs typeface="Calibri"/>
              </a:rPr>
              <a:t>layer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most </a:t>
            </a:r>
            <a:r>
              <a:rPr sz="2400" spc="-15" dirty="0">
                <a:latin typeface="Calibri"/>
                <a:cs typeface="Calibri"/>
              </a:rPr>
              <a:t>interest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5" dirty="0">
                <a:latin typeface="Calibri"/>
                <a:cs typeface="Calibri"/>
              </a:rPr>
              <a:t>significance </a:t>
            </a:r>
            <a:r>
              <a:rPr sz="2400" dirty="0">
                <a:latin typeface="Calibri"/>
                <a:cs typeface="Calibri"/>
              </a:rPr>
              <a:t>is the </a:t>
            </a:r>
            <a:r>
              <a:rPr sz="2400" spc="-5" dirty="0">
                <a:latin typeface="Calibri"/>
                <a:cs typeface="Calibri"/>
              </a:rPr>
              <a:t>boundary </a:t>
            </a:r>
            <a:r>
              <a:rPr sz="2400" spc="-15" dirty="0">
                <a:latin typeface="Calibri"/>
                <a:cs typeface="Calibri"/>
              </a:rPr>
              <a:t>layer </a:t>
            </a:r>
            <a:r>
              <a:rPr sz="2400" spc="-10" dirty="0">
                <a:latin typeface="Calibri"/>
                <a:cs typeface="Calibri"/>
              </a:rPr>
              <a:t>that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0.1km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earth </a:t>
            </a:r>
            <a:r>
              <a:rPr sz="2400" spc="-10" dirty="0">
                <a:latin typeface="Calibri"/>
                <a:cs typeface="Calibri"/>
              </a:rPr>
              <a:t>surface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Boundary </a:t>
            </a:r>
            <a:r>
              <a:rPr sz="2400" spc="-15" dirty="0">
                <a:latin typeface="Calibri"/>
                <a:cs typeface="Calibri"/>
              </a:rPr>
              <a:t>layer</a:t>
            </a:r>
            <a:r>
              <a:rPr sz="2400" spc="-5" dirty="0">
                <a:latin typeface="Calibri"/>
                <a:cs typeface="Calibri"/>
              </a:rPr>
              <a:t> responsible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transport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particles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both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short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long</a:t>
            </a:r>
            <a:endParaRPr sz="24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400" spc="-10" dirty="0">
                <a:latin typeface="Calibri"/>
                <a:cs typeface="Calibri"/>
              </a:rPr>
              <a:t>distances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Boundary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layer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consist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three</a:t>
            </a:r>
            <a:r>
              <a:rPr sz="2400" spc="-5" dirty="0">
                <a:latin typeface="Calibri"/>
                <a:cs typeface="Calibri"/>
              </a:rPr>
              <a:t> parts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b="1" spc="-10" dirty="0">
                <a:latin typeface="Calibri"/>
                <a:cs typeface="Calibri"/>
              </a:rPr>
              <a:t>First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layer: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laminar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boundary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layer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ts val="2665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b="1" spc="-5" dirty="0">
                <a:latin typeface="Calibri"/>
                <a:cs typeface="Calibri"/>
              </a:rPr>
              <a:t>Second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layer: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turbulent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boundary </a:t>
            </a:r>
            <a:r>
              <a:rPr sz="2400" spc="-15" dirty="0">
                <a:latin typeface="Calibri"/>
                <a:cs typeface="Calibri"/>
              </a:rPr>
              <a:t>layer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ts val="1945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800" b="1" dirty="0">
                <a:latin typeface="Myanmar Text"/>
                <a:cs typeface="Myanmar Text"/>
              </a:rPr>
              <a:t>Third</a:t>
            </a:r>
            <a:r>
              <a:rPr sz="1800" b="1" spc="-10" dirty="0">
                <a:latin typeface="Myanmar Text"/>
                <a:cs typeface="Myanmar Text"/>
              </a:rPr>
              <a:t> </a:t>
            </a:r>
            <a:r>
              <a:rPr sz="1800" b="1" spc="-5" dirty="0">
                <a:latin typeface="Myanmar Text"/>
                <a:cs typeface="Myanmar Text"/>
              </a:rPr>
              <a:t>layer:</a:t>
            </a:r>
            <a:r>
              <a:rPr sz="1800" b="1" spc="-35" dirty="0">
                <a:latin typeface="Myanmar Text"/>
                <a:cs typeface="Myanmar Text"/>
              </a:rPr>
              <a:t> </a:t>
            </a:r>
            <a:r>
              <a:rPr sz="1800" spc="-5" dirty="0">
                <a:latin typeface="Myanmar Text"/>
                <a:cs typeface="Myanmar Text"/>
              </a:rPr>
              <a:t>local</a:t>
            </a:r>
            <a:r>
              <a:rPr sz="1800" spc="-10" dirty="0">
                <a:latin typeface="Myanmar Text"/>
                <a:cs typeface="Myanmar Text"/>
              </a:rPr>
              <a:t> eddy </a:t>
            </a:r>
            <a:r>
              <a:rPr sz="1800" spc="-5" dirty="0">
                <a:latin typeface="Myanmar Text"/>
                <a:cs typeface="Myanmar Text"/>
              </a:rPr>
              <a:t>layer</a:t>
            </a:r>
            <a:endParaRPr sz="18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74885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Dispersal</a:t>
            </a:r>
            <a:r>
              <a:rPr spc="-1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5" dirty="0"/>
              <a:t>microbes</a:t>
            </a:r>
            <a:r>
              <a:rPr spc="-25" dirty="0"/>
              <a:t> </a:t>
            </a:r>
            <a:r>
              <a:rPr spc="5" dirty="0"/>
              <a:t>in</a:t>
            </a:r>
            <a:r>
              <a:rPr spc="-25" dirty="0"/>
              <a:t> </a:t>
            </a:r>
            <a:r>
              <a:rPr dirty="0"/>
              <a:t>atmosphere: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6551" y="2519553"/>
            <a:ext cx="953135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Dispersal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begins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discharge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microbial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cell,</a:t>
            </a:r>
            <a:r>
              <a:rPr sz="2400" spc="-10" dirty="0">
                <a:latin typeface="Calibri"/>
                <a:cs typeface="Calibri"/>
              </a:rPr>
              <a:t> spores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atmosphere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Particles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transport </a:t>
            </a:r>
            <a:r>
              <a:rPr sz="2400" dirty="0">
                <a:latin typeface="Calibri"/>
                <a:cs typeface="Calibri"/>
              </a:rPr>
              <a:t>via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diffusion,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dispersion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deposition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b="1" spc="-5" dirty="0">
                <a:latin typeface="Calibri"/>
                <a:cs typeface="Calibri"/>
              </a:rPr>
              <a:t>Example: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liquid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aerosol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containing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influenza </a:t>
            </a:r>
            <a:r>
              <a:rPr sz="2400" dirty="0">
                <a:latin typeface="Calibri"/>
                <a:cs typeface="Calibri"/>
              </a:rPr>
              <a:t>virus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spc="-5" dirty="0">
                <a:latin typeface="Calibri"/>
                <a:cs typeface="Calibri"/>
              </a:rPr>
              <a:t>Deposition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microorganisms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occurs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through three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processes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launching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spc="-10" dirty="0">
                <a:latin typeface="Calibri"/>
                <a:cs typeface="Calibri"/>
              </a:rPr>
              <a:t>transport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400" dirty="0">
                <a:latin typeface="Calibri"/>
                <a:cs typeface="Calibri"/>
              </a:rPr>
              <a:t>and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deposition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22371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Bioaerosol: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3068" y="2165350"/>
            <a:ext cx="9240520" cy="3684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Definition:</a:t>
            </a:r>
            <a:endParaRPr sz="2400">
              <a:latin typeface="Calibri"/>
              <a:cs typeface="Calibri"/>
            </a:endParaRPr>
          </a:p>
          <a:p>
            <a:pPr marL="964565" marR="5080" indent="139700" algn="just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“particles release </a:t>
            </a:r>
            <a:r>
              <a:rPr sz="2400" spc="-15" dirty="0">
                <a:latin typeface="Calibri"/>
                <a:cs typeface="Calibri"/>
              </a:rPr>
              <a:t>from </a:t>
            </a:r>
            <a:r>
              <a:rPr sz="2400" spc="-10" dirty="0">
                <a:latin typeface="Calibri"/>
                <a:cs typeface="Calibri"/>
              </a:rPr>
              <a:t>terrestrial </a:t>
            </a:r>
            <a:r>
              <a:rPr sz="2400" dirty="0">
                <a:latin typeface="Calibri"/>
                <a:cs typeface="Calibri"/>
              </a:rPr>
              <a:t>and marine </a:t>
            </a:r>
            <a:r>
              <a:rPr sz="2400" spc="-20" dirty="0">
                <a:latin typeface="Calibri"/>
                <a:cs typeface="Calibri"/>
              </a:rPr>
              <a:t>ecosystem </a:t>
            </a:r>
            <a:r>
              <a:rPr sz="2400" spc="-15" dirty="0">
                <a:latin typeface="Calibri"/>
                <a:cs typeface="Calibri"/>
              </a:rPr>
              <a:t>into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atmosphere </a:t>
            </a:r>
            <a:r>
              <a:rPr sz="2400" spc="-5" dirty="0">
                <a:latin typeface="Calibri"/>
                <a:cs typeface="Calibri"/>
              </a:rPr>
              <a:t>they </a:t>
            </a:r>
            <a:r>
              <a:rPr sz="2400" spc="-15" dirty="0">
                <a:latin typeface="Calibri"/>
                <a:cs typeface="Calibri"/>
              </a:rPr>
              <a:t>consist </a:t>
            </a:r>
            <a:r>
              <a:rPr sz="2400" spc="-5" dirty="0">
                <a:latin typeface="Calibri"/>
                <a:cs typeface="Calibri"/>
              </a:rPr>
              <a:t>of both living </a:t>
            </a:r>
            <a:r>
              <a:rPr sz="2400" dirty="0">
                <a:latin typeface="Calibri"/>
                <a:cs typeface="Calibri"/>
              </a:rPr>
              <a:t>and </a:t>
            </a:r>
            <a:r>
              <a:rPr sz="2400" spc="-10" dirty="0">
                <a:latin typeface="Calibri"/>
                <a:cs typeface="Calibri"/>
              </a:rPr>
              <a:t>non </a:t>
            </a:r>
            <a:r>
              <a:rPr sz="2400" spc="-5" dirty="0">
                <a:latin typeface="Calibri"/>
                <a:cs typeface="Calibri"/>
              </a:rPr>
              <a:t>living </a:t>
            </a:r>
            <a:r>
              <a:rPr sz="2400" spc="-10" dirty="0">
                <a:latin typeface="Calibri"/>
                <a:cs typeface="Calibri"/>
              </a:rPr>
              <a:t>components 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including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organisms, dispersal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method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0" dirty="0">
                <a:latin typeface="Calibri"/>
                <a:cs typeface="Calibri"/>
              </a:rPr>
              <a:t> organisms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excretion”</a:t>
            </a:r>
            <a:endParaRPr sz="24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Mist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dust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micrometer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range</a:t>
            </a:r>
            <a:endParaRPr sz="24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General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range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0.02-100 um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diameter</a:t>
            </a:r>
            <a:endParaRPr sz="24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b="1" spc="-10" dirty="0">
                <a:latin typeface="Calibri"/>
                <a:cs typeface="Calibri"/>
              </a:rPr>
              <a:t>Classification</a:t>
            </a:r>
            <a:r>
              <a:rPr sz="2400" b="1" dirty="0">
                <a:latin typeface="Calibri"/>
                <a:cs typeface="Calibri"/>
              </a:rPr>
              <a:t> on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basis</a:t>
            </a:r>
            <a:r>
              <a:rPr sz="2400" b="1" dirty="0">
                <a:latin typeface="Calibri"/>
                <a:cs typeface="Calibri"/>
              </a:rPr>
              <a:t> of </a:t>
            </a:r>
            <a:r>
              <a:rPr sz="2400" b="1" spc="-15" dirty="0">
                <a:latin typeface="Calibri"/>
                <a:cs typeface="Calibri"/>
              </a:rPr>
              <a:t>size:</a:t>
            </a:r>
            <a:endParaRPr sz="24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Smaller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particle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&lt;0.1um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diameter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are</a:t>
            </a:r>
            <a:r>
              <a:rPr sz="2400" dirty="0">
                <a:latin typeface="Calibri"/>
                <a:cs typeface="Calibri"/>
              </a:rPr>
              <a:t> 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nuclei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mode</a:t>
            </a:r>
            <a:endParaRPr sz="24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Particle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0.1-2um </a:t>
            </a:r>
            <a:r>
              <a:rPr sz="2400" spc="-15" dirty="0">
                <a:latin typeface="Calibri"/>
                <a:cs typeface="Calibri"/>
              </a:rPr>
              <a:t>are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accumulation</a:t>
            </a:r>
            <a:r>
              <a:rPr sz="2400" u="heavy" spc="-5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mode</a:t>
            </a:r>
            <a:endParaRPr sz="24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Larger</a:t>
            </a:r>
            <a:r>
              <a:rPr sz="2400" spc="-5" dirty="0">
                <a:latin typeface="Calibri"/>
                <a:cs typeface="Calibri"/>
              </a:rPr>
              <a:t> particles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are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coarse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mode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22009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Launc</a:t>
            </a:r>
            <a:r>
              <a:rPr spc="5" dirty="0"/>
              <a:t>h</a:t>
            </a:r>
            <a:r>
              <a:rPr spc="-5" dirty="0"/>
              <a:t>in</a:t>
            </a:r>
            <a:r>
              <a:rPr spc="5" dirty="0"/>
              <a:t>g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5811" y="2356561"/>
            <a:ext cx="861441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Definition:</a:t>
            </a:r>
            <a:endParaRPr sz="2400">
              <a:latin typeface="Calibri"/>
              <a:cs typeface="Calibri"/>
            </a:endParaRPr>
          </a:p>
          <a:p>
            <a:pPr marL="806450" marR="5080" indent="397510">
              <a:lnSpc>
                <a:spcPct val="100000"/>
              </a:lnSpc>
              <a:spcBef>
                <a:spcPts val="5"/>
              </a:spcBef>
            </a:pPr>
            <a:r>
              <a:rPr sz="2400" spc="20" dirty="0">
                <a:latin typeface="Calibri"/>
                <a:cs typeface="Calibri"/>
              </a:rPr>
              <a:t>“The </a:t>
            </a:r>
            <a:r>
              <a:rPr sz="2400" spc="-10" dirty="0">
                <a:latin typeface="Calibri"/>
                <a:cs typeface="Calibri"/>
              </a:rPr>
              <a:t>process whereby microbes </a:t>
            </a:r>
            <a:r>
              <a:rPr sz="2400" dirty="0">
                <a:latin typeface="Calibri"/>
                <a:cs typeface="Calibri"/>
              </a:rPr>
              <a:t>loaded </a:t>
            </a:r>
            <a:r>
              <a:rPr sz="2400" spc="-5" dirty="0">
                <a:latin typeface="Calibri"/>
                <a:cs typeface="Calibri"/>
              </a:rPr>
              <a:t>particles </a:t>
            </a:r>
            <a:r>
              <a:rPr sz="2400" spc="-10" dirty="0">
                <a:latin typeface="Calibri"/>
                <a:cs typeface="Calibri"/>
              </a:rPr>
              <a:t>become </a:t>
            </a:r>
            <a:r>
              <a:rPr sz="2400" spc="-5" dirty="0">
                <a:latin typeface="Calibri"/>
                <a:cs typeface="Calibri"/>
              </a:rPr>
              <a:t> suspended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within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earth’s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atmosphere</a:t>
            </a:r>
            <a:r>
              <a:rPr sz="2400" dirty="0">
                <a:latin typeface="Calibri"/>
                <a:cs typeface="Calibri"/>
              </a:rPr>
              <a:t> 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termed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launching”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factors: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Air</a:t>
            </a:r>
            <a:r>
              <a:rPr sz="2400" spc="-3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turbulence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30" dirty="0">
                <a:solidFill>
                  <a:srgbClr val="00AF50"/>
                </a:solidFill>
                <a:latin typeface="Calibri"/>
                <a:cs typeface="Calibri"/>
              </a:rPr>
              <a:t>Waste</a:t>
            </a:r>
            <a:r>
              <a:rPr sz="2400" spc="-45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materials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Natural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AF50"/>
                </a:solidFill>
                <a:latin typeface="Calibri"/>
                <a:cs typeface="Calibri"/>
              </a:rPr>
              <a:t>mechanical</a:t>
            </a:r>
            <a:r>
              <a:rPr sz="2400" spc="-5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process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Release</a:t>
            </a:r>
            <a:r>
              <a:rPr sz="2400" spc="-4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AF50"/>
                </a:solidFill>
                <a:latin typeface="Calibri"/>
                <a:cs typeface="Calibri"/>
              </a:rPr>
              <a:t>of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AF50"/>
                </a:solidFill>
                <a:latin typeface="Calibri"/>
                <a:cs typeface="Calibri"/>
              </a:rPr>
              <a:t>fungal</a:t>
            </a:r>
            <a:r>
              <a:rPr sz="2400" spc="-20" dirty="0">
                <a:solidFill>
                  <a:srgbClr val="00AF5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AF50"/>
                </a:solidFill>
                <a:latin typeface="Calibri"/>
                <a:cs typeface="Calibri"/>
              </a:rPr>
              <a:t>spores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Sources: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terrestrial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aquatic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Instantaneous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point sources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Continuous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point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sources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4214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Bioaerosol</a:t>
            </a:r>
            <a:r>
              <a:rPr spc="-45" dirty="0"/>
              <a:t> </a:t>
            </a:r>
            <a:r>
              <a:rPr dirty="0"/>
              <a:t>transport: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521457"/>
            <a:ext cx="891857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20" dirty="0">
                <a:latin typeface="Calibri"/>
                <a:cs typeface="Calibri"/>
              </a:rPr>
              <a:t>Transport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process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by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viable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particles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move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from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one </a:t>
            </a:r>
            <a:r>
              <a:rPr sz="2000" spc="-10" dirty="0">
                <a:latin typeface="Calibri"/>
                <a:cs typeface="Calibri"/>
              </a:rPr>
              <a:t>point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another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Sub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microscale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transport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involves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short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period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" dirty="0">
                <a:latin typeface="Calibri"/>
                <a:cs typeface="Calibri"/>
              </a:rPr>
              <a:t> time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10mints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under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100m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Micro</a:t>
            </a:r>
            <a:r>
              <a:rPr sz="2000" spc="-5" dirty="0">
                <a:latin typeface="Calibri"/>
                <a:cs typeface="Calibri"/>
              </a:rPr>
              <a:t> transport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ranges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10mints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hour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100m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1km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Estimation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using Osbert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Reynolds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method</a:t>
            </a:r>
            <a:endParaRPr sz="2000">
              <a:latin typeface="Calibri"/>
              <a:cs typeface="Calibri"/>
            </a:endParaRPr>
          </a:p>
          <a:p>
            <a:pPr marL="2013585" indent="-2001520">
              <a:lnSpc>
                <a:spcPct val="100000"/>
              </a:lnSpc>
              <a:buClr>
                <a:srgbClr val="000000"/>
              </a:buClr>
              <a:buFont typeface="Arial MT"/>
              <a:buChar char="•"/>
              <a:tabLst>
                <a:tab pos="2013585" algn="l"/>
                <a:tab pos="2014220" algn="l"/>
              </a:tabLst>
            </a:pP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Re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velocity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dimension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viscosity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8072" y="0"/>
            <a:ext cx="8999220" cy="68579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2387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CONTENTS: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593339"/>
            <a:ext cx="569912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720" algn="l"/>
              </a:tabLst>
            </a:pPr>
            <a:r>
              <a:rPr sz="3200" spc="-10" dirty="0">
                <a:latin typeface="Calibri"/>
                <a:cs typeface="Calibri"/>
              </a:rPr>
              <a:t>Aero-microbiology</a:t>
            </a:r>
            <a:endParaRPr sz="32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720" algn="l"/>
              </a:tabLst>
            </a:pPr>
            <a:r>
              <a:rPr sz="3200" spc="-5" dirty="0">
                <a:latin typeface="Calibri"/>
                <a:cs typeface="Calibri"/>
              </a:rPr>
              <a:t>Airborne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diseases.</a:t>
            </a:r>
            <a:endParaRPr sz="32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720" algn="l"/>
              </a:tabLst>
            </a:pPr>
            <a:r>
              <a:rPr sz="3200" spc="-10" dirty="0">
                <a:latin typeface="Calibri"/>
                <a:cs typeface="Calibri"/>
              </a:rPr>
              <a:t>Sources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microorganisms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Air</a:t>
            </a:r>
            <a:endParaRPr sz="32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720" algn="l"/>
              </a:tabLst>
            </a:pPr>
            <a:r>
              <a:rPr sz="3200" spc="-10" dirty="0">
                <a:latin typeface="Calibri"/>
                <a:cs typeface="Calibri"/>
              </a:rPr>
              <a:t>Microbes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atmosphere</a:t>
            </a:r>
            <a:endParaRPr sz="32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720" algn="l"/>
              </a:tabLst>
            </a:pPr>
            <a:r>
              <a:rPr sz="3200" spc="-10" dirty="0">
                <a:latin typeface="Calibri"/>
                <a:cs typeface="Calibri"/>
              </a:rPr>
              <a:t>Bioaerosol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4507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Bioaerosol</a:t>
            </a:r>
            <a:r>
              <a:rPr spc="-35" dirty="0"/>
              <a:t> </a:t>
            </a:r>
            <a:r>
              <a:rPr dirty="0"/>
              <a:t>deposition: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55320" indent="-343535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655320" algn="l"/>
                <a:tab pos="656590" algn="l"/>
              </a:tabLst>
            </a:pPr>
            <a:r>
              <a:rPr spc="-15" dirty="0"/>
              <a:t>Regarded</a:t>
            </a:r>
            <a:r>
              <a:rPr spc="-30" dirty="0"/>
              <a:t> </a:t>
            </a:r>
            <a:r>
              <a:rPr dirty="0"/>
              <a:t>as the </a:t>
            </a:r>
            <a:r>
              <a:rPr spc="-10" dirty="0"/>
              <a:t>Last</a:t>
            </a:r>
            <a:r>
              <a:rPr spc="10" dirty="0"/>
              <a:t> </a:t>
            </a:r>
            <a:r>
              <a:rPr spc="-15" dirty="0"/>
              <a:t>step</a:t>
            </a:r>
            <a:r>
              <a:rPr dirty="0"/>
              <a:t> in AMB</a:t>
            </a:r>
            <a:r>
              <a:rPr spc="-15" dirty="0"/>
              <a:t> pathway</a:t>
            </a:r>
          </a:p>
          <a:p>
            <a:pPr marL="655320" indent="-343535">
              <a:lnSpc>
                <a:spcPct val="100000"/>
              </a:lnSpc>
              <a:buFont typeface="Arial MT"/>
              <a:buChar char="•"/>
              <a:tabLst>
                <a:tab pos="655320" algn="l"/>
                <a:tab pos="656590" algn="l"/>
              </a:tabLst>
            </a:pPr>
            <a:r>
              <a:rPr spc="-10" dirty="0"/>
              <a:t>Rate</a:t>
            </a:r>
            <a:r>
              <a:rPr spc="10" dirty="0"/>
              <a:t> </a:t>
            </a:r>
            <a:r>
              <a:rPr spc="-5" dirty="0"/>
              <a:t>of</a:t>
            </a:r>
            <a:r>
              <a:rPr spc="-10" dirty="0"/>
              <a:t> </a:t>
            </a:r>
            <a:r>
              <a:rPr spc="-5" dirty="0"/>
              <a:t>deposition</a:t>
            </a:r>
            <a:r>
              <a:rPr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dirty="0"/>
              <a:t>a</a:t>
            </a:r>
            <a:r>
              <a:rPr spc="5" dirty="0"/>
              <a:t> </a:t>
            </a:r>
            <a:r>
              <a:rPr dirty="0"/>
              <a:t>particle</a:t>
            </a:r>
            <a:r>
              <a:rPr spc="10" dirty="0"/>
              <a:t> </a:t>
            </a:r>
            <a:r>
              <a:rPr dirty="0"/>
              <a:t>is</a:t>
            </a:r>
            <a:r>
              <a:rPr spc="-5" dirty="0"/>
              <a:t> directly</a:t>
            </a:r>
            <a:r>
              <a:rPr dirty="0"/>
              <a:t> </a:t>
            </a:r>
            <a:r>
              <a:rPr spc="-5" dirty="0"/>
              <a:t>proportional</a:t>
            </a:r>
            <a:r>
              <a:rPr spc="-10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dirty="0"/>
              <a:t>its</a:t>
            </a:r>
            <a:r>
              <a:rPr spc="15" dirty="0"/>
              <a:t> </a:t>
            </a:r>
            <a:r>
              <a:rPr spc="-5" dirty="0"/>
              <a:t>mass,</a:t>
            </a:r>
            <a:r>
              <a:rPr spc="10" dirty="0"/>
              <a:t> </a:t>
            </a:r>
            <a:r>
              <a:rPr spc="-10" dirty="0"/>
              <a:t>volume</a:t>
            </a:r>
            <a:r>
              <a:rPr spc="5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spc="-5" dirty="0"/>
              <a:t>mass/volume</a:t>
            </a:r>
            <a:r>
              <a:rPr spc="30" dirty="0"/>
              <a:t> </a:t>
            </a:r>
            <a:r>
              <a:rPr spc="-15" dirty="0"/>
              <a:t>ratio</a:t>
            </a:r>
          </a:p>
          <a:p>
            <a:pPr marL="312420">
              <a:lnSpc>
                <a:spcPct val="100000"/>
              </a:lnSpc>
            </a:pPr>
            <a:r>
              <a:rPr b="1" dirty="0">
                <a:latin typeface="Calibri"/>
                <a:cs typeface="Calibri"/>
              </a:rPr>
              <a:t>1</a:t>
            </a:r>
            <a:r>
              <a:rPr b="1" spc="4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b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Gravitational</a:t>
            </a:r>
            <a:r>
              <a:rPr b="1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sittings:</a:t>
            </a:r>
          </a:p>
          <a:p>
            <a:pPr marL="655320" marR="5080" indent="-343535">
              <a:lnSpc>
                <a:spcPct val="100000"/>
              </a:lnSpc>
              <a:buFont typeface="Arial MT"/>
              <a:buChar char="•"/>
              <a:tabLst>
                <a:tab pos="655320" algn="l"/>
                <a:tab pos="656590" algn="l"/>
              </a:tabLst>
            </a:pPr>
            <a:r>
              <a:rPr spc="-5" dirty="0"/>
              <a:t>Microbial</a:t>
            </a:r>
            <a:r>
              <a:rPr spc="5" dirty="0"/>
              <a:t> </a:t>
            </a:r>
            <a:r>
              <a:rPr spc="-5" dirty="0"/>
              <a:t>particles</a:t>
            </a:r>
            <a:r>
              <a:rPr spc="15" dirty="0"/>
              <a:t> </a:t>
            </a:r>
            <a:r>
              <a:rPr spc="-5" dirty="0"/>
              <a:t>that</a:t>
            </a:r>
            <a:r>
              <a:rPr spc="5" dirty="0"/>
              <a:t> </a:t>
            </a:r>
            <a:r>
              <a:rPr spc="-10" dirty="0"/>
              <a:t>are</a:t>
            </a:r>
            <a:r>
              <a:rPr spc="15" dirty="0"/>
              <a:t> </a:t>
            </a:r>
            <a:r>
              <a:rPr spc="-10" dirty="0"/>
              <a:t>exposed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wind</a:t>
            </a:r>
            <a:r>
              <a:rPr dirty="0"/>
              <a:t> </a:t>
            </a:r>
            <a:r>
              <a:rPr spc="-10" dirty="0"/>
              <a:t>above</a:t>
            </a:r>
            <a:r>
              <a:rPr spc="-5" dirty="0"/>
              <a:t> </a:t>
            </a:r>
            <a:r>
              <a:rPr dirty="0"/>
              <a:t>8</a:t>
            </a:r>
            <a:r>
              <a:rPr spc="5" dirty="0"/>
              <a:t> </a:t>
            </a:r>
            <a:r>
              <a:rPr dirty="0"/>
              <a:t>x</a:t>
            </a:r>
            <a:r>
              <a:rPr spc="-5" dirty="0"/>
              <a:t> </a:t>
            </a:r>
            <a:r>
              <a:rPr dirty="0"/>
              <a:t>103</a:t>
            </a:r>
            <a:r>
              <a:rPr spc="-25" dirty="0"/>
              <a:t> </a:t>
            </a:r>
            <a:r>
              <a:rPr spc="-5" dirty="0"/>
              <a:t>m/hrs</a:t>
            </a:r>
            <a:r>
              <a:rPr spc="5" dirty="0"/>
              <a:t> </a:t>
            </a:r>
            <a:r>
              <a:rPr dirty="0"/>
              <a:t>then </a:t>
            </a:r>
            <a:r>
              <a:rPr spc="-10" dirty="0"/>
              <a:t>gravitational</a:t>
            </a:r>
            <a:r>
              <a:rPr spc="10" dirty="0"/>
              <a:t> </a:t>
            </a:r>
            <a:r>
              <a:rPr spc="-5" dirty="0"/>
              <a:t>deposition</a:t>
            </a:r>
            <a:r>
              <a:rPr spc="5" dirty="0"/>
              <a:t> </a:t>
            </a:r>
            <a:r>
              <a:rPr spc="-15" dirty="0"/>
              <a:t>may </a:t>
            </a:r>
            <a:r>
              <a:rPr spc="-440" dirty="0"/>
              <a:t> </a:t>
            </a:r>
            <a:r>
              <a:rPr spc="-5" dirty="0"/>
              <a:t>be</a:t>
            </a:r>
            <a:r>
              <a:rPr spc="-15" dirty="0"/>
              <a:t> </a:t>
            </a:r>
            <a:r>
              <a:rPr spc="-5" dirty="0"/>
              <a:t>negligible</a:t>
            </a:r>
          </a:p>
          <a:p>
            <a:pPr marL="312420">
              <a:lnSpc>
                <a:spcPct val="100000"/>
              </a:lnSpc>
            </a:pPr>
            <a:r>
              <a:rPr b="1" dirty="0">
                <a:latin typeface="Calibri"/>
                <a:cs typeface="Calibri"/>
              </a:rPr>
              <a:t>2</a:t>
            </a:r>
            <a:r>
              <a:rPr b="1" spc="43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Downward</a:t>
            </a:r>
            <a:r>
              <a:rPr b="1" u="heavy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molecular</a:t>
            </a:r>
            <a:r>
              <a:rPr b="1" u="heavy" spc="-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diffusion:</a:t>
            </a:r>
          </a:p>
          <a:p>
            <a:pPr marL="655320" indent="-34353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655320" algn="l"/>
                <a:tab pos="656590" algn="l"/>
              </a:tabLst>
            </a:pPr>
            <a:r>
              <a:rPr spc="-10" dirty="0"/>
              <a:t>Natural</a:t>
            </a:r>
            <a:r>
              <a:rPr spc="-20" dirty="0"/>
              <a:t> </a:t>
            </a:r>
            <a:r>
              <a:rPr spc="-5" dirty="0"/>
              <a:t>air</a:t>
            </a:r>
            <a:r>
              <a:rPr spc="-20" dirty="0"/>
              <a:t> </a:t>
            </a:r>
            <a:r>
              <a:rPr spc="-5" dirty="0"/>
              <a:t>currents</a:t>
            </a:r>
          </a:p>
          <a:p>
            <a:pPr marL="655320" indent="-343535">
              <a:lnSpc>
                <a:spcPct val="100000"/>
              </a:lnSpc>
              <a:buFont typeface="Arial MT"/>
              <a:buChar char="•"/>
              <a:tabLst>
                <a:tab pos="655320" algn="l"/>
                <a:tab pos="656590" algn="l"/>
              </a:tabLst>
            </a:pPr>
            <a:r>
              <a:rPr spc="-15" dirty="0"/>
              <a:t>Force</a:t>
            </a:r>
            <a:r>
              <a:rPr spc="-20" dirty="0"/>
              <a:t> </a:t>
            </a:r>
            <a:r>
              <a:rPr spc="-5" dirty="0"/>
              <a:t>of</a:t>
            </a:r>
            <a:r>
              <a:rPr spc="-20" dirty="0"/>
              <a:t> </a:t>
            </a:r>
            <a:r>
              <a:rPr spc="-5" dirty="0"/>
              <a:t>winds</a:t>
            </a:r>
          </a:p>
          <a:p>
            <a:pPr marL="655320" indent="-343535">
              <a:lnSpc>
                <a:spcPct val="100000"/>
              </a:lnSpc>
              <a:buFont typeface="Arial MT"/>
              <a:buChar char="•"/>
              <a:tabLst>
                <a:tab pos="655320" algn="l"/>
                <a:tab pos="656590" algn="l"/>
              </a:tabLst>
            </a:pPr>
            <a:r>
              <a:rPr spc="-5" dirty="0"/>
              <a:t>Deposition</a:t>
            </a:r>
            <a:r>
              <a:rPr spc="-35" dirty="0"/>
              <a:t> </a:t>
            </a:r>
            <a:r>
              <a:rPr spc="-25" dirty="0"/>
              <a:t>rate</a:t>
            </a:r>
          </a:p>
          <a:p>
            <a:pPr marL="312420">
              <a:lnSpc>
                <a:spcPct val="100000"/>
              </a:lnSpc>
            </a:pPr>
            <a:r>
              <a:rPr b="1" dirty="0">
                <a:latin typeface="Calibri"/>
                <a:cs typeface="Calibri"/>
              </a:rPr>
              <a:t>3</a:t>
            </a:r>
            <a:r>
              <a:rPr b="1" spc="4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Surface</a:t>
            </a:r>
            <a:r>
              <a:rPr b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impaction:</a:t>
            </a:r>
          </a:p>
          <a:p>
            <a:pPr marL="655320" indent="-343535">
              <a:lnSpc>
                <a:spcPct val="100000"/>
              </a:lnSpc>
              <a:buFont typeface="Arial MT"/>
              <a:buChar char="•"/>
              <a:tabLst>
                <a:tab pos="655320" algn="l"/>
                <a:tab pos="656590" algn="l"/>
              </a:tabLst>
            </a:pPr>
            <a:r>
              <a:rPr spc="-10" dirty="0"/>
              <a:t>Particles</a:t>
            </a:r>
            <a:r>
              <a:rPr spc="35" dirty="0"/>
              <a:t> </a:t>
            </a:r>
            <a:r>
              <a:rPr spc="-15" dirty="0"/>
              <a:t>make</a:t>
            </a:r>
            <a:r>
              <a:rPr spc="10" dirty="0"/>
              <a:t> </a:t>
            </a:r>
            <a:r>
              <a:rPr spc="-10" dirty="0"/>
              <a:t>contact</a:t>
            </a:r>
            <a:r>
              <a:rPr spc="10" dirty="0"/>
              <a:t> </a:t>
            </a:r>
            <a:r>
              <a:rPr spc="-5" dirty="0"/>
              <a:t>with</a:t>
            </a:r>
            <a:r>
              <a:rPr spc="10" dirty="0"/>
              <a:t> </a:t>
            </a:r>
            <a:r>
              <a:rPr spc="-10" dirty="0"/>
              <a:t>surfaces</a:t>
            </a:r>
            <a:r>
              <a:rPr spc="10" dirty="0"/>
              <a:t> </a:t>
            </a:r>
            <a:r>
              <a:rPr spc="-5" dirty="0"/>
              <a:t>such</a:t>
            </a:r>
            <a:r>
              <a:rPr dirty="0"/>
              <a:t> as</a:t>
            </a:r>
            <a:r>
              <a:rPr spc="15" dirty="0"/>
              <a:t> </a:t>
            </a:r>
            <a:r>
              <a:rPr spc="-10" dirty="0"/>
              <a:t>leaves,</a:t>
            </a:r>
            <a:r>
              <a:rPr spc="20" dirty="0"/>
              <a:t> </a:t>
            </a:r>
            <a:r>
              <a:rPr spc="-5" dirty="0"/>
              <a:t>tree,</a:t>
            </a:r>
            <a:r>
              <a:rPr spc="20" dirty="0"/>
              <a:t> </a:t>
            </a:r>
            <a:r>
              <a:rPr spc="-10" dirty="0"/>
              <a:t>wall</a:t>
            </a:r>
            <a:r>
              <a:rPr dirty="0"/>
              <a:t> and </a:t>
            </a:r>
            <a:r>
              <a:rPr spc="-10" dirty="0"/>
              <a:t>furniture</a:t>
            </a:r>
          </a:p>
          <a:p>
            <a:pPr marL="655320" indent="-343535">
              <a:lnSpc>
                <a:spcPct val="100000"/>
              </a:lnSpc>
              <a:buFont typeface="Arial MT"/>
              <a:buChar char="•"/>
              <a:tabLst>
                <a:tab pos="655320" algn="l"/>
                <a:tab pos="656590" algn="l"/>
              </a:tabLst>
            </a:pPr>
            <a:r>
              <a:rPr spc="-5" dirty="0"/>
              <a:t>Causes:</a:t>
            </a:r>
          </a:p>
          <a:p>
            <a:pPr marL="655320" indent="-343535">
              <a:lnSpc>
                <a:spcPct val="100000"/>
              </a:lnSpc>
              <a:buFont typeface="Arial MT"/>
              <a:buChar char="•"/>
              <a:tabLst>
                <a:tab pos="655320" algn="l"/>
                <a:tab pos="656590" algn="l"/>
              </a:tabLst>
            </a:pPr>
            <a:r>
              <a:rPr spc="-5" dirty="0"/>
              <a:t>Allow </a:t>
            </a:r>
            <a:r>
              <a:rPr spc="-10" dirty="0"/>
              <a:t>downward</a:t>
            </a:r>
            <a:r>
              <a:rPr spc="-25" dirty="0"/>
              <a:t> </a:t>
            </a:r>
            <a:r>
              <a:rPr dirty="0"/>
              <a:t>molecular</a:t>
            </a:r>
            <a:r>
              <a:rPr spc="-10" dirty="0"/>
              <a:t> </a:t>
            </a:r>
            <a:r>
              <a:rPr spc="-5" dirty="0"/>
              <a:t>diffusion </a:t>
            </a:r>
            <a:r>
              <a:rPr dirty="0"/>
              <a:t>and</a:t>
            </a:r>
            <a:r>
              <a:rPr spc="-10" dirty="0"/>
              <a:t> gravitational</a:t>
            </a:r>
            <a:r>
              <a:rPr dirty="0"/>
              <a:t> </a:t>
            </a:r>
            <a:r>
              <a:rPr spc="-10" dirty="0"/>
              <a:t>setting</a:t>
            </a:r>
          </a:p>
          <a:p>
            <a:pPr marL="655320" indent="-343535">
              <a:lnSpc>
                <a:spcPct val="100000"/>
              </a:lnSpc>
              <a:buFont typeface="Arial MT"/>
              <a:buChar char="•"/>
              <a:tabLst>
                <a:tab pos="655320" algn="l"/>
                <a:tab pos="656590" algn="l"/>
              </a:tabLst>
            </a:pPr>
            <a:r>
              <a:rPr spc="-5" dirty="0"/>
              <a:t>Allow</a:t>
            </a:r>
            <a:r>
              <a:rPr dirty="0"/>
              <a:t> </a:t>
            </a:r>
            <a:r>
              <a:rPr spc="-5" dirty="0"/>
              <a:t>particles</a:t>
            </a:r>
            <a:r>
              <a:rPr spc="20" dirty="0"/>
              <a:t> </a:t>
            </a:r>
            <a:r>
              <a:rPr spc="-15" dirty="0"/>
              <a:t>to</a:t>
            </a:r>
            <a:r>
              <a:rPr spc="-10" dirty="0"/>
              <a:t> </a:t>
            </a:r>
            <a:r>
              <a:rPr spc="-5" dirty="0"/>
              <a:t>escape</a:t>
            </a:r>
            <a:r>
              <a:rPr dirty="0"/>
              <a:t> the </a:t>
            </a:r>
            <a:r>
              <a:rPr spc="-10" dirty="0"/>
              <a:t>surface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4507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Bioaerosol</a:t>
            </a:r>
            <a:r>
              <a:rPr spc="-35" dirty="0"/>
              <a:t> </a:t>
            </a:r>
            <a:r>
              <a:rPr dirty="0"/>
              <a:t>deposition: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320289"/>
            <a:ext cx="855853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800" b="1" dirty="0">
                <a:latin typeface="Calibri"/>
                <a:cs typeface="Calibri"/>
              </a:rPr>
              <a:t>4.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Rain</a:t>
            </a:r>
            <a:r>
              <a:rPr sz="2000" b="1" u="heavy" spc="-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and</a:t>
            </a:r>
            <a:r>
              <a:rPr sz="2000" b="1" u="heavy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electrostatic</a:t>
            </a:r>
            <a:r>
              <a:rPr sz="2000" b="1" u="heavy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000" b="1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deposition:</a:t>
            </a:r>
            <a:endParaRPr sz="20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Rainfall occurs </a:t>
            </a:r>
            <a:r>
              <a:rPr sz="2000" dirty="0">
                <a:latin typeface="Calibri"/>
                <a:cs typeface="Calibri"/>
              </a:rPr>
              <a:t>as a </a:t>
            </a:r>
            <a:r>
              <a:rPr sz="2000" spc="-5" dirty="0">
                <a:latin typeface="Calibri"/>
                <a:cs typeface="Calibri"/>
              </a:rPr>
              <a:t>condensation reaction </a:t>
            </a:r>
            <a:r>
              <a:rPr sz="2000" dirty="0">
                <a:latin typeface="Calibri"/>
                <a:cs typeface="Calibri"/>
              </a:rPr>
              <a:t>b/w </a:t>
            </a:r>
            <a:r>
              <a:rPr sz="2000" spc="-10" dirty="0">
                <a:latin typeface="Calibri"/>
                <a:cs typeface="Calibri"/>
              </a:rPr>
              <a:t>two </a:t>
            </a:r>
            <a:r>
              <a:rPr sz="2000" dirty="0">
                <a:latin typeface="Calibri"/>
                <a:cs typeface="Calibri"/>
              </a:rPr>
              <a:t>particles which </a:t>
            </a:r>
            <a:r>
              <a:rPr sz="2000" spc="-5" dirty="0">
                <a:latin typeface="Calibri"/>
                <a:cs typeface="Calibri"/>
              </a:rPr>
              <a:t>combine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create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bioaerosol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with</a:t>
            </a:r>
            <a:r>
              <a:rPr sz="2000" dirty="0">
                <a:latin typeface="Calibri"/>
                <a:cs typeface="Calibri"/>
              </a:rPr>
              <a:t> 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greater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mass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making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to</a:t>
            </a:r>
            <a:r>
              <a:rPr sz="2000" spc="-10" dirty="0">
                <a:latin typeface="Calibri"/>
                <a:cs typeface="Calibri"/>
              </a:rPr>
              <a:t> settle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faster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Microorganism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have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negative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charge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they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associates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positive</a:t>
            </a:r>
            <a:endParaRPr sz="20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charged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air</a:t>
            </a:r>
            <a:r>
              <a:rPr sz="2000" spc="-5" dirty="0">
                <a:latin typeface="Calibri"/>
                <a:cs typeface="Calibri"/>
              </a:rPr>
              <a:t> borne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particles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resulting</a:t>
            </a:r>
            <a:r>
              <a:rPr sz="2000" dirty="0">
                <a:latin typeface="Calibri"/>
                <a:cs typeface="Calibri"/>
              </a:rPr>
              <a:t> 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electrostatic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condensation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725" y="2590800"/>
            <a:ext cx="10629875" cy="1846659"/>
          </a:xfrm>
        </p:spPr>
        <p:txBody>
          <a:bodyPr/>
          <a:lstStyle/>
          <a:p>
            <a:r>
              <a:rPr lang="en-US" dirty="0" smtClean="0"/>
              <a:t>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</a:t>
            </a:r>
            <a:r>
              <a:rPr lang="en-US" sz="8000" dirty="0" smtClean="0">
                <a:solidFill>
                  <a:srgbClr val="002060"/>
                </a:solidFill>
                <a:latin typeface="Bauhaus 93" panose="04030905020B02020C02" pitchFamily="82" charset="0"/>
              </a:rPr>
              <a:t>THANK </a:t>
            </a:r>
            <a:r>
              <a:rPr lang="en-US" sz="8000" dirty="0">
                <a:solidFill>
                  <a:srgbClr val="002060"/>
                </a:solidFill>
                <a:latin typeface="Bauhaus 93" panose="04030905020B02020C02" pitchFamily="82" charset="0"/>
              </a:rPr>
              <a:t>YOU</a:t>
            </a:r>
            <a:endParaRPr lang="en-IN" sz="8000" dirty="0">
              <a:solidFill>
                <a:srgbClr val="002060"/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04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3928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Aero-microbiology: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6622" y="2515870"/>
            <a:ext cx="7985759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Definition:</a:t>
            </a:r>
            <a:endParaRPr sz="2400">
              <a:latin typeface="Calibri"/>
              <a:cs typeface="Calibri"/>
            </a:endParaRPr>
          </a:p>
          <a:p>
            <a:pPr marL="1240790">
              <a:lnSpc>
                <a:spcPct val="100000"/>
              </a:lnSpc>
            </a:pPr>
            <a:r>
              <a:rPr sz="2400" spc="-5" dirty="0">
                <a:latin typeface="Calibri"/>
                <a:cs typeface="Calibri"/>
              </a:rPr>
              <a:t>“Study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living</a:t>
            </a:r>
            <a:r>
              <a:rPr sz="2400" spc="-10" dirty="0">
                <a:latin typeface="Calibri"/>
                <a:cs typeface="Calibri"/>
              </a:rPr>
              <a:t> microbes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suspended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25" dirty="0">
                <a:latin typeface="Calibri"/>
                <a:cs typeface="Calibri"/>
              </a:rPr>
              <a:t>air”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20" dirty="0">
                <a:latin typeface="Calibri"/>
                <a:cs typeface="Calibri"/>
              </a:rPr>
              <a:t>Various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layers </a:t>
            </a:r>
            <a:r>
              <a:rPr sz="2400" spc="-10" dirty="0">
                <a:latin typeface="Calibri"/>
                <a:cs typeface="Calibri"/>
              </a:rPr>
              <a:t>present</a:t>
            </a:r>
            <a:r>
              <a:rPr sz="2400" dirty="0">
                <a:latin typeface="Calibri"/>
                <a:cs typeface="Calibri"/>
              </a:rPr>
              <a:t> in the</a:t>
            </a:r>
            <a:r>
              <a:rPr sz="2400" spc="-10" dirty="0">
                <a:latin typeface="Calibri"/>
                <a:cs typeface="Calibri"/>
              </a:rPr>
              <a:t> atmosphere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at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height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1000km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Calibri"/>
                <a:cs typeface="Calibri"/>
              </a:rPr>
              <a:t>Nearest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earth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troposphere</a:t>
            </a:r>
            <a:endParaRPr sz="24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Arial MT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latin typeface="Calibri"/>
                <a:cs typeface="Calibri"/>
              </a:rPr>
              <a:t>troposphere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contains heavy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load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10" dirty="0">
                <a:latin typeface="Calibri"/>
                <a:cs typeface="Calibri"/>
              </a:rPr>
              <a:t>microorganisms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6703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Sources</a:t>
            </a:r>
            <a:r>
              <a:rPr spc="-2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" dirty="0"/>
              <a:t>microorganisms</a:t>
            </a:r>
            <a:r>
              <a:rPr spc="-20" dirty="0"/>
              <a:t> </a:t>
            </a:r>
            <a:r>
              <a:rPr spc="-5" dirty="0"/>
              <a:t>in</a:t>
            </a:r>
            <a:r>
              <a:rPr spc="-20" dirty="0"/>
              <a:t> </a:t>
            </a:r>
            <a:r>
              <a:rPr dirty="0"/>
              <a:t>air: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8904" y="2373249"/>
            <a:ext cx="10445750" cy="3135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Number</a:t>
            </a:r>
            <a:r>
              <a:rPr sz="2000" spc="-5" dirty="0">
                <a:latin typeface="Calibri"/>
                <a:cs typeface="Calibri"/>
              </a:rPr>
              <a:t> of </a:t>
            </a:r>
            <a:r>
              <a:rPr sz="2000" spc="-10" dirty="0">
                <a:latin typeface="Calibri"/>
                <a:cs typeface="Calibri"/>
              </a:rPr>
              <a:t>microorganisms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5" dirty="0">
                <a:latin typeface="Calibri"/>
                <a:cs typeface="Calibri"/>
              </a:rPr>
              <a:t>atmosphere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but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air 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not</a:t>
            </a:r>
            <a:r>
              <a:rPr sz="2000" dirty="0">
                <a:latin typeface="Calibri"/>
                <a:cs typeface="Calibri"/>
              </a:rPr>
              <a:t> a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natural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environment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microorganisms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because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does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not </a:t>
            </a:r>
            <a:r>
              <a:rPr sz="2000" spc="-10" dirty="0">
                <a:latin typeface="Calibri"/>
                <a:cs typeface="Calibri"/>
              </a:rPr>
              <a:t>contain </a:t>
            </a:r>
            <a:r>
              <a:rPr sz="2000" dirty="0">
                <a:latin typeface="Calibri"/>
                <a:cs typeface="Calibri"/>
              </a:rPr>
              <a:t>enough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moisture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nutrient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Soil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sources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microorganisms: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Digging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ploughing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" dirty="0">
                <a:latin typeface="Calibri"/>
                <a:cs typeface="Calibri"/>
              </a:rPr>
              <a:t> soil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Wind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blow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25" dirty="0">
                <a:latin typeface="Calibri"/>
                <a:cs typeface="Calibri"/>
              </a:rPr>
              <a:t>Water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sources</a:t>
            </a:r>
            <a:r>
              <a:rPr sz="2000" spc="-5" dirty="0">
                <a:latin typeface="Calibri"/>
                <a:cs typeface="Calibri"/>
              </a:rPr>
              <a:t> of</a:t>
            </a:r>
            <a:r>
              <a:rPr sz="2000" spc="-10" dirty="0">
                <a:latin typeface="Calibri"/>
                <a:cs typeface="Calibri"/>
              </a:rPr>
              <a:t> microorganisms: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ts val="2385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Splashing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water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 wind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action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sz="2400" b="1" spc="-10" dirty="0">
                <a:latin typeface="Calibri"/>
                <a:cs typeface="Calibri"/>
              </a:rPr>
              <a:t>Microorganisms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are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discharged</a:t>
            </a:r>
            <a:r>
              <a:rPr sz="2400" b="1" dirty="0">
                <a:latin typeface="Calibri"/>
                <a:cs typeface="Calibri"/>
              </a:rPr>
              <a:t> out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three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different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forms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Calibri"/>
                <a:cs typeface="Calibri"/>
              </a:rPr>
              <a:t>Basis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relative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size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Moisture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content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4424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Air</a:t>
            </a:r>
            <a:r>
              <a:rPr spc="-45" dirty="0"/>
              <a:t> </a:t>
            </a:r>
            <a:r>
              <a:rPr spc="-5" dirty="0"/>
              <a:t>born</a:t>
            </a:r>
            <a:r>
              <a:rPr spc="-45" dirty="0"/>
              <a:t> </a:t>
            </a:r>
            <a:r>
              <a:rPr dirty="0"/>
              <a:t>transmission: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4618" y="2269363"/>
            <a:ext cx="9546590" cy="3809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libri"/>
                <a:cs typeface="Calibri"/>
              </a:rPr>
              <a:t>Droplet:</a:t>
            </a:r>
            <a:endParaRPr sz="2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Droplets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formed</a:t>
            </a:r>
            <a:r>
              <a:rPr sz="2000" spc="-5" dirty="0">
                <a:latin typeface="Calibri"/>
                <a:cs typeface="Calibri"/>
              </a:rPr>
              <a:t> by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sneezing,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coughing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talking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consists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saliva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mucous</a:t>
            </a:r>
            <a:endParaRPr sz="2000">
              <a:latin typeface="Calibri"/>
              <a:cs typeface="Calibri"/>
            </a:endParaRPr>
          </a:p>
          <a:p>
            <a:pPr marL="299085" marR="2519045" indent="-299085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It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contains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hundred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spc="-10" dirty="0">
                <a:latin typeface="Calibri"/>
                <a:cs typeface="Calibri"/>
              </a:rPr>
              <a:t>micro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organisms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which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pathogenic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mostly </a:t>
            </a:r>
            <a:r>
              <a:rPr sz="2000" spc="-10" dirty="0">
                <a:latin typeface="Calibri"/>
                <a:cs typeface="Calibri"/>
              </a:rPr>
              <a:t>respiratory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track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origins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15" dirty="0">
                <a:latin typeface="Calibri"/>
                <a:cs typeface="Calibri"/>
              </a:rPr>
              <a:t>Size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depend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duration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time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ts val="2385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Pathogenic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microorganisms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may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source 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infectious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disease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ts val="2865"/>
              </a:lnSpc>
            </a:pPr>
            <a:r>
              <a:rPr sz="2400" b="1" spc="-10" dirty="0">
                <a:latin typeface="Calibri"/>
                <a:cs typeface="Calibri"/>
              </a:rPr>
              <a:t>Droplet</a:t>
            </a:r>
            <a:r>
              <a:rPr sz="2400" b="1" spc="-4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of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nuclei:</a:t>
            </a:r>
            <a:endParaRPr sz="240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spcBef>
                <a:spcPts val="25"/>
              </a:spcBef>
              <a:buFont typeface="Arial MT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libri"/>
                <a:cs typeface="Calibri"/>
              </a:rPr>
              <a:t>small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droplets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0" dirty="0">
                <a:latin typeface="Calibri"/>
                <a:cs typeface="Calibri"/>
              </a:rPr>
              <a:t> warm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dry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atmosphere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evaporate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rapidly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become</a:t>
            </a:r>
            <a:r>
              <a:rPr sz="2000" spc="-10" dirty="0">
                <a:latin typeface="Calibri"/>
                <a:cs typeface="Calibri"/>
              </a:rPr>
              <a:t> droplet</a:t>
            </a:r>
            <a:r>
              <a:rPr sz="2000" dirty="0">
                <a:latin typeface="Calibri"/>
                <a:cs typeface="Calibri"/>
              </a:rPr>
              <a:t> nuclei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b="1" spc="-10" dirty="0">
                <a:latin typeface="Calibri"/>
                <a:cs typeface="Calibri"/>
              </a:rPr>
              <a:t>Size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1-4μm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b="1" spc="-20" dirty="0">
                <a:latin typeface="Calibri"/>
                <a:cs typeface="Calibri"/>
              </a:rPr>
              <a:t>Factors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atmospheric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conditions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like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humidity,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sunlight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temperature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No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bacteria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5" dirty="0">
                <a:latin typeface="Calibri"/>
                <a:cs typeface="Calibri"/>
              </a:rPr>
              <a:t>single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sneeze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between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10000-100000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0268" y="2374392"/>
            <a:ext cx="3352800" cy="24338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3932" y="887984"/>
            <a:ext cx="44240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Air</a:t>
            </a:r>
            <a:r>
              <a:rPr spc="-45" dirty="0"/>
              <a:t> </a:t>
            </a:r>
            <a:r>
              <a:rPr spc="-5" dirty="0"/>
              <a:t>born</a:t>
            </a:r>
            <a:r>
              <a:rPr spc="-45" dirty="0"/>
              <a:t> </a:t>
            </a:r>
            <a:r>
              <a:rPr dirty="0"/>
              <a:t>transmission: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33932" y="2428583"/>
            <a:ext cx="7811770" cy="2804795"/>
          </a:xfrm>
          <a:prstGeom prst="rect">
            <a:avLst/>
          </a:prstGeom>
        </p:spPr>
        <p:txBody>
          <a:bodyPr vert="horz" wrap="square" lIns="0" tIns="198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800" b="1" spc="-15" dirty="0">
                <a:solidFill>
                  <a:srgbClr val="404040"/>
                </a:solidFill>
                <a:latin typeface="Calibri"/>
                <a:cs typeface="Calibri"/>
              </a:rPr>
              <a:t>Infectious</a:t>
            </a:r>
            <a:r>
              <a:rPr sz="2800" b="1" spc="-2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404040"/>
                </a:solidFill>
                <a:latin typeface="Calibri"/>
                <a:cs typeface="Calibri"/>
              </a:rPr>
              <a:t>dust:</a:t>
            </a:r>
            <a:endParaRPr sz="28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50"/>
              </a:spcBef>
              <a:buSzPct val="80000"/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Large aerosol droplets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settle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out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rapidly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from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air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10"/>
              </a:spcBef>
              <a:buSzPct val="80000"/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Nasal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0" dirty="0">
                <a:latin typeface="Calibri"/>
                <a:cs typeface="Calibri"/>
              </a:rPr>
              <a:t> throat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discharge</a:t>
            </a:r>
            <a:r>
              <a:rPr sz="2000" spc="-15" dirty="0">
                <a:latin typeface="Calibri"/>
                <a:cs typeface="Calibri"/>
              </a:rPr>
              <a:t> from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0" dirty="0">
                <a:latin typeface="Calibri"/>
                <a:cs typeface="Calibri"/>
              </a:rPr>
              <a:t>patient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994"/>
              </a:spcBef>
              <a:buSzPct val="97500"/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Calibri"/>
                <a:cs typeface="Calibri"/>
              </a:rPr>
              <a:t>Air</a:t>
            </a:r>
            <a:r>
              <a:rPr sz="2000" spc="-5" dirty="0">
                <a:latin typeface="Calibri"/>
                <a:cs typeface="Calibri"/>
              </a:rPr>
              <a:t> born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diseases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transmitted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r>
              <a:rPr sz="2000" spc="-10" dirty="0">
                <a:latin typeface="Calibri"/>
                <a:cs typeface="Calibri"/>
              </a:rPr>
              <a:t> two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droplets,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depending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upon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their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size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994"/>
              </a:spcBef>
              <a:buSzPct val="97500"/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latin typeface="Calibri"/>
                <a:cs typeface="Calibri"/>
              </a:rPr>
              <a:t>Droplets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larger</a:t>
            </a:r>
            <a:r>
              <a:rPr sz="2000" dirty="0">
                <a:latin typeface="Calibri"/>
                <a:cs typeface="Calibri"/>
              </a:rPr>
              <a:t> than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100um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diameter</a:t>
            </a:r>
            <a:endParaRPr sz="20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1010"/>
              </a:spcBef>
              <a:buSzPct val="97500"/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2000" spc="-5" dirty="0">
                <a:latin typeface="Calibri"/>
                <a:cs typeface="Calibri"/>
              </a:rPr>
              <a:t>Dried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residues 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droplets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4450" y="887984"/>
            <a:ext cx="57988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Air</a:t>
            </a:r>
            <a:r>
              <a:rPr spc="-30" dirty="0"/>
              <a:t> </a:t>
            </a:r>
            <a:r>
              <a:rPr spc="-5" dirty="0"/>
              <a:t>borne</a:t>
            </a:r>
            <a:r>
              <a:rPr spc="-20" dirty="0"/>
              <a:t> </a:t>
            </a:r>
            <a:r>
              <a:rPr spc="-5" dirty="0"/>
              <a:t>microbial</a:t>
            </a:r>
            <a:r>
              <a:rPr spc="-25" dirty="0"/>
              <a:t> </a:t>
            </a:r>
            <a:r>
              <a:rPr dirty="0"/>
              <a:t>diseases: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14450" y="2158794"/>
            <a:ext cx="7918450" cy="3956685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Myanmar Text"/>
                <a:cs typeface="Myanmar Text"/>
              </a:rPr>
              <a:t>Bacterial</a:t>
            </a:r>
            <a:r>
              <a:rPr sz="2800" u="heavy" spc="-40" dirty="0">
                <a:uFill>
                  <a:solidFill>
                    <a:srgbClr val="000000"/>
                  </a:solidFill>
                </a:uFill>
                <a:latin typeface="Myanmar Text"/>
                <a:cs typeface="Myanmar Text"/>
              </a:rPr>
              <a:t> </a:t>
            </a: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Myanmar Text"/>
                <a:cs typeface="Myanmar Text"/>
              </a:rPr>
              <a:t>diseases</a:t>
            </a:r>
            <a:r>
              <a:rPr sz="2800" spc="-5" dirty="0">
                <a:latin typeface="Myanmar Text"/>
                <a:cs typeface="Myanmar Text"/>
              </a:rPr>
              <a:t>:</a:t>
            </a:r>
            <a:endParaRPr sz="2800">
              <a:latin typeface="Myanmar Text"/>
              <a:cs typeface="Myanmar Text"/>
            </a:endParaRPr>
          </a:p>
          <a:p>
            <a:pPr marL="469900" indent="-457834">
              <a:lnSpc>
                <a:spcPct val="100000"/>
              </a:lnSpc>
              <a:spcBef>
                <a:spcPts val="775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400" b="1" spc="-5" dirty="0">
                <a:latin typeface="Calibri"/>
                <a:cs typeface="Calibri"/>
              </a:rPr>
              <a:t>Brucellosis: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occupational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disease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among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slaughter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house </a:t>
            </a:r>
            <a:r>
              <a:rPr sz="2000" spc="-20" dirty="0">
                <a:latin typeface="Calibri"/>
                <a:cs typeface="Calibri"/>
              </a:rPr>
              <a:t>workers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400" b="1" spc="-5" dirty="0">
                <a:latin typeface="Calibri"/>
                <a:cs typeface="Calibri"/>
              </a:rPr>
              <a:t>Pulmonary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Anthrax: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transmission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contaminated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animal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products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400" b="1" spc="-10" dirty="0">
                <a:latin typeface="Calibri"/>
                <a:cs typeface="Calibri"/>
              </a:rPr>
              <a:t>Streptococcus</a:t>
            </a:r>
            <a:r>
              <a:rPr sz="2400" b="1" spc="-3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pyogenes: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throat</a:t>
            </a:r>
            <a:r>
              <a:rPr sz="2000" dirty="0">
                <a:latin typeface="Calibri"/>
                <a:cs typeface="Calibri"/>
              </a:rPr>
              <a:t> and</a:t>
            </a:r>
            <a:r>
              <a:rPr sz="2000" spc="-5" dirty="0">
                <a:latin typeface="Calibri"/>
                <a:cs typeface="Calibri"/>
              </a:rPr>
              <a:t> skin</a:t>
            </a:r>
            <a:r>
              <a:rPr sz="2000" dirty="0">
                <a:latin typeface="Calibri"/>
                <a:cs typeface="Calibri"/>
              </a:rPr>
              <a:t> disease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400" b="1" spc="-5" dirty="0">
                <a:latin typeface="Calibri"/>
                <a:cs typeface="Calibri"/>
              </a:rPr>
              <a:t>Rheumatic </a:t>
            </a:r>
            <a:r>
              <a:rPr sz="2400" b="1" spc="-15" dirty="0">
                <a:latin typeface="Calibri"/>
                <a:cs typeface="Calibri"/>
              </a:rPr>
              <a:t>fever: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inflammation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degeneration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heart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valves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400" b="1" spc="-10" dirty="0">
                <a:latin typeface="Calibri"/>
                <a:cs typeface="Calibri"/>
              </a:rPr>
              <a:t>Streptococcal</a:t>
            </a:r>
            <a:r>
              <a:rPr sz="2400" b="1" spc="-5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pneumonia:</a:t>
            </a:r>
            <a:endParaRPr sz="24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400" b="1" spc="-5" dirty="0">
                <a:latin typeface="Calibri"/>
                <a:cs typeface="Calibri"/>
              </a:rPr>
              <a:t>Meningitis: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common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0" dirty="0">
                <a:latin typeface="Calibri"/>
                <a:cs typeface="Calibri"/>
              </a:rPr>
              <a:t> children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400" b="1" spc="-10" dirty="0">
                <a:latin typeface="Calibri"/>
                <a:cs typeface="Calibri"/>
              </a:rPr>
              <a:t>Diphtheria:</a:t>
            </a:r>
            <a:r>
              <a:rPr sz="2400" b="1" spc="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infection</a:t>
            </a:r>
            <a:r>
              <a:rPr sz="2000" spc="-5" dirty="0">
                <a:latin typeface="Calibri"/>
                <a:cs typeface="Calibri"/>
              </a:rPr>
              <a:t> of</a:t>
            </a:r>
            <a:r>
              <a:rPr sz="2000" spc="-10" dirty="0">
                <a:latin typeface="Calibri"/>
                <a:cs typeface="Calibri"/>
              </a:rPr>
              <a:t> tonsils,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throat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nose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400" b="1" spc="-20" dirty="0">
                <a:latin typeface="Calibri"/>
                <a:cs typeface="Calibri"/>
              </a:rPr>
              <a:t>Tuberculosis:</a:t>
            </a:r>
            <a:r>
              <a:rPr sz="2400" b="1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respiratory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disease</a:t>
            </a:r>
            <a:endParaRPr sz="2000">
              <a:latin typeface="Calibri"/>
              <a:cs typeface="Calibri"/>
            </a:endParaRPr>
          </a:p>
          <a:p>
            <a:pPr marL="469900" indent="-457834">
              <a:lnSpc>
                <a:spcPct val="100000"/>
              </a:lnSpc>
              <a:buFont typeface="Arial MT"/>
              <a:buChar char="•"/>
              <a:tabLst>
                <a:tab pos="469900" algn="l"/>
                <a:tab pos="470534" algn="l"/>
              </a:tabLst>
            </a:pPr>
            <a:r>
              <a:rPr sz="2400" b="1" spc="-5" dirty="0">
                <a:latin typeface="Calibri"/>
                <a:cs typeface="Calibri"/>
              </a:rPr>
              <a:t>Legionellosis: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cause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by</a:t>
            </a:r>
            <a:r>
              <a:rPr sz="2000" spc="-10" dirty="0">
                <a:latin typeface="Calibri"/>
                <a:cs typeface="Calibri"/>
              </a:rPr>
              <a:t> natural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water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contamination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81471" y="213359"/>
            <a:ext cx="4745735" cy="627278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6964" y="617919"/>
            <a:ext cx="4705639" cy="54324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5947" y="256896"/>
            <a:ext cx="8092581" cy="59466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805</Words>
  <Application>Microsoft Office PowerPoint</Application>
  <PresentationFormat>Widescreen</PresentationFormat>
  <Paragraphs>138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Algerian</vt:lpstr>
      <vt:lpstr>Arial MT</vt:lpstr>
      <vt:lpstr>Bauhaus 93</vt:lpstr>
      <vt:lpstr>Calibri</vt:lpstr>
      <vt:lpstr>Myanmar Text</vt:lpstr>
      <vt:lpstr>Wingdings</vt:lpstr>
      <vt:lpstr>Office Theme</vt:lpstr>
      <vt:lpstr>Microbiology of Air</vt:lpstr>
      <vt:lpstr>CONTENTS:</vt:lpstr>
      <vt:lpstr>Aero-microbiology:</vt:lpstr>
      <vt:lpstr>Sources of microorganisms in air:</vt:lpstr>
      <vt:lpstr>Air born transmission:</vt:lpstr>
      <vt:lpstr>Air born transmission:</vt:lpstr>
      <vt:lpstr>Air borne microbial diseases:</vt:lpstr>
      <vt:lpstr>PowerPoint Presentation</vt:lpstr>
      <vt:lpstr>PowerPoint Presentation</vt:lpstr>
      <vt:lpstr>Air borne microbial diseases:</vt:lpstr>
      <vt:lpstr>PowerPoint Presentation</vt:lpstr>
      <vt:lpstr>PowerPoint Presentation</vt:lpstr>
      <vt:lpstr>PowerPoint Presentation</vt:lpstr>
      <vt:lpstr>Microbes in atmosphere:</vt:lpstr>
      <vt:lpstr>Dispersal of microbes in atmosphere:</vt:lpstr>
      <vt:lpstr>Bioaerosol:</vt:lpstr>
      <vt:lpstr>Launching:</vt:lpstr>
      <vt:lpstr>Bioaerosol transport:</vt:lpstr>
      <vt:lpstr>PowerPoint Presentation</vt:lpstr>
      <vt:lpstr>Bioaerosol deposition:</vt:lpstr>
      <vt:lpstr>Bioaerosol deposition: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Microbiology of Air</dc:title>
  <cp:lastModifiedBy>Staff</cp:lastModifiedBy>
  <cp:revision>2</cp:revision>
  <dcterms:created xsi:type="dcterms:W3CDTF">2022-04-20T08:14:40Z</dcterms:created>
  <dcterms:modified xsi:type="dcterms:W3CDTF">2022-04-20T08:20:35Z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2022-04-20T00:00:00Z</vt:filetime>
  </property>
</Properties>
</file>