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6" r:id="rId2"/>
    <p:sldId id="258" r:id="rId3"/>
    <p:sldId id="259" r:id="rId4"/>
    <p:sldId id="260" r:id="rId5"/>
    <p:sldId id="317" r:id="rId6"/>
    <p:sldId id="261" r:id="rId7"/>
    <p:sldId id="262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4" r:id="rId17"/>
    <p:sldId id="305" r:id="rId18"/>
    <p:sldId id="306" r:id="rId19"/>
    <p:sldId id="307" r:id="rId20"/>
    <p:sldId id="264" r:id="rId21"/>
    <p:sldId id="265" r:id="rId22"/>
    <p:sldId id="266" r:id="rId23"/>
    <p:sldId id="319" r:id="rId24"/>
    <p:sldId id="320" r:id="rId25"/>
    <p:sldId id="321" r:id="rId26"/>
    <p:sldId id="322" r:id="rId27"/>
    <p:sldId id="323" r:id="rId28"/>
    <p:sldId id="326" r:id="rId29"/>
    <p:sldId id="325" r:id="rId30"/>
    <p:sldId id="327" r:id="rId31"/>
    <p:sldId id="328" r:id="rId32"/>
    <p:sldId id="32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5" r:id="rId48"/>
  </p:sldIdLst>
  <p:sldSz cx="9144000" cy="6858000" type="screen4x3"/>
  <p:notesSz cx="9144000" cy="6858000"/>
  <p:embeddedFontLs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Nyala" pitchFamily="2" charset="0"/>
      <p:regular r:id="rId53"/>
    </p:embeddedFont>
    <p:embeddedFont>
      <p:font typeface="Aharoni" pitchFamily="2" charset="-79"/>
      <p:bold r:id="rId54"/>
    </p:embeddedFont>
    <p:embeddedFont>
      <p:font typeface="Comic Sans MS" pitchFamily="66" charset="0"/>
      <p:regular r:id="rId55"/>
      <p:bold r:id="rId56"/>
    </p:embeddedFont>
    <p:embeddedFont>
      <p:font typeface="Verdana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8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11883" y="2489"/>
            <a:ext cx="5920232" cy="1031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385061"/>
            <a:ext cx="8529319" cy="441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7" Type="http://schemas.openxmlformats.org/officeDocument/2006/relationships/image" Target="../media/image129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8.jpe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34" Type="http://schemas.openxmlformats.org/officeDocument/2006/relationships/image" Target="../media/image52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1.png"/><Relationship Id="rId38" Type="http://schemas.openxmlformats.org/officeDocument/2006/relationships/image" Target="../media/image56.png"/><Relationship Id="rId2" Type="http://schemas.openxmlformats.org/officeDocument/2006/relationships/image" Target="../media/image20.jpe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32" Type="http://schemas.openxmlformats.org/officeDocument/2006/relationships/image" Target="../media/image50.png"/><Relationship Id="rId37" Type="http://schemas.openxmlformats.org/officeDocument/2006/relationships/image" Target="../media/image55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36" Type="http://schemas.openxmlformats.org/officeDocument/2006/relationships/image" Target="../media/image54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31" Type="http://schemas.openxmlformats.org/officeDocument/2006/relationships/image" Target="../media/image49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48.png"/><Relationship Id="rId35" Type="http://schemas.openxmlformats.org/officeDocument/2006/relationships/image" Target="../media/image5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140.jpe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jpe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e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2.png"/><Relationship Id="rId5" Type="http://schemas.openxmlformats.org/officeDocument/2006/relationships/image" Target="../media/image181.jpeg"/><Relationship Id="rId4" Type="http://schemas.openxmlformats.org/officeDocument/2006/relationships/image" Target="../media/image1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7.png"/><Relationship Id="rId4" Type="http://schemas.openxmlformats.org/officeDocument/2006/relationships/image" Target="../media/image18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1.png"/><Relationship Id="rId4" Type="http://schemas.openxmlformats.org/officeDocument/2006/relationships/image" Target="../media/image19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7" Type="http://schemas.openxmlformats.org/officeDocument/2006/relationships/image" Target="../media/image207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5" Type="http://schemas.openxmlformats.org/officeDocument/2006/relationships/image" Target="../media/image205.png"/><Relationship Id="rId4" Type="http://schemas.openxmlformats.org/officeDocument/2006/relationships/image" Target="../media/image2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26" Type="http://schemas.openxmlformats.org/officeDocument/2006/relationships/image" Target="../media/image82.png"/><Relationship Id="rId3" Type="http://schemas.openxmlformats.org/officeDocument/2006/relationships/image" Target="../media/image59.png"/><Relationship Id="rId21" Type="http://schemas.openxmlformats.org/officeDocument/2006/relationships/image" Target="../media/image7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5" Type="http://schemas.openxmlformats.org/officeDocument/2006/relationships/image" Target="../media/image81.png"/><Relationship Id="rId2" Type="http://schemas.openxmlformats.org/officeDocument/2006/relationships/image" Target="../media/image58.jpeg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24" Type="http://schemas.openxmlformats.org/officeDocument/2006/relationships/image" Target="../media/image80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23" Type="http://schemas.openxmlformats.org/officeDocument/2006/relationships/image" Target="../media/image79.png"/><Relationship Id="rId28" Type="http://schemas.openxmlformats.org/officeDocument/2006/relationships/image" Target="../media/image84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Relationship Id="rId22" Type="http://schemas.openxmlformats.org/officeDocument/2006/relationships/image" Target="../media/image78.png"/><Relationship Id="rId27" Type="http://schemas.openxmlformats.org/officeDocument/2006/relationships/image" Target="../media/image83.png"/><Relationship Id="rId30" Type="http://schemas.openxmlformats.org/officeDocument/2006/relationships/image" Target="../media/image8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jpeg"/><Relationship Id="rId18" Type="http://schemas.openxmlformats.org/officeDocument/2006/relationships/image" Target="../media/image113.png"/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12" Type="http://schemas.openxmlformats.org/officeDocument/2006/relationships/image" Target="../media/image107.png"/><Relationship Id="rId17" Type="http://schemas.openxmlformats.org/officeDocument/2006/relationships/image" Target="../media/image112.jpe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jpeg"/><Relationship Id="rId5" Type="http://schemas.openxmlformats.org/officeDocument/2006/relationships/image" Target="../media/image100.jpeg"/><Relationship Id="rId15" Type="http://schemas.openxmlformats.org/officeDocument/2006/relationships/image" Target="../media/image110.jpe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jpeg"/><Relationship Id="rId14" Type="http://schemas.openxmlformats.org/officeDocument/2006/relationships/image" Target="../media/image10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457200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0025" y="2319440"/>
            <a:ext cx="5286375" cy="10333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892175" marR="5080" indent="-880110">
              <a:lnSpc>
                <a:spcPct val="95500"/>
              </a:lnSpc>
              <a:spcBef>
                <a:spcPts val="455"/>
              </a:spcBef>
            </a:pPr>
            <a:r>
              <a:rPr sz="6600" spc="5" smtClean="0"/>
              <a:t>C</a:t>
            </a:r>
            <a:r>
              <a:rPr sz="6600" spc="-15" smtClean="0"/>
              <a:t>y</a:t>
            </a:r>
            <a:r>
              <a:rPr sz="6600" smtClean="0"/>
              <a:t>a</a:t>
            </a:r>
            <a:r>
              <a:rPr sz="6600" spc="10" smtClean="0"/>
              <a:t>n</a:t>
            </a:r>
            <a:r>
              <a:rPr sz="6600" smtClean="0"/>
              <a:t>oba</a:t>
            </a:r>
            <a:r>
              <a:rPr sz="6600" spc="5" smtClean="0"/>
              <a:t>c</a:t>
            </a:r>
            <a:r>
              <a:rPr sz="6600" spc="-10" smtClean="0"/>
              <a:t>t</a:t>
            </a:r>
            <a:r>
              <a:rPr sz="6600" smtClean="0"/>
              <a:t>er</a:t>
            </a:r>
            <a:r>
              <a:rPr sz="6600" spc="-10" smtClean="0"/>
              <a:t>ia</a:t>
            </a:r>
            <a:endParaRPr sz="6000">
              <a:latin typeface="Times New Roman"/>
              <a:cs typeface="Times New Roman"/>
            </a:endParaRPr>
          </a:p>
        </p:txBody>
      </p:sp>
      <p:grpSp>
        <p:nvGrpSpPr>
          <p:cNvPr id="7" name="object 4"/>
          <p:cNvGrpSpPr/>
          <p:nvPr/>
        </p:nvGrpSpPr>
        <p:grpSpPr>
          <a:xfrm>
            <a:off x="-114300" y="-28575"/>
            <a:ext cx="4533900" cy="6810375"/>
            <a:chOff x="4610100" y="0"/>
            <a:chExt cx="4533900" cy="6810375"/>
          </a:xfrm>
        </p:grpSpPr>
        <p:pic>
          <p:nvPicPr>
            <p:cNvPr id="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6925" y="0"/>
              <a:ext cx="3267075" cy="3172610"/>
            </a:xfrm>
            <a:prstGeom prst="rect">
              <a:avLst/>
            </a:prstGeom>
          </p:spPr>
        </p:pic>
        <p:pic>
          <p:nvPicPr>
            <p:cNvPr id="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2025" y="3562350"/>
              <a:ext cx="4371975" cy="3248023"/>
            </a:xfrm>
            <a:prstGeom prst="rect">
              <a:avLst/>
            </a:prstGeom>
          </p:spPr>
        </p:pic>
        <p:pic>
          <p:nvPicPr>
            <p:cNvPr id="10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0100" y="1257300"/>
              <a:ext cx="2686050" cy="2667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495800" y="4919044"/>
            <a:ext cx="4648200" cy="1938956"/>
          </a:xfrm>
          <a:prstGeom prst="rect">
            <a:avLst/>
          </a:prstGeom>
        </p:spPr>
        <p:txBody>
          <a:bodyPr wrap="square" lIns="91400" tIns="45702" rIns="91400" bIns="4570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AU" sz="3200" b="1" dirty="0" smtClean="0">
                <a:solidFill>
                  <a:srgbClr val="0000CC"/>
                </a:solidFill>
                <a:latin typeface="Nyala" pitchFamily="2" charset="0"/>
                <a:cs typeface="Aharoni" pitchFamily="2" charset="-79"/>
              </a:rPr>
              <a:t>Dr. N. REEHANA</a:t>
            </a:r>
          </a:p>
          <a:p>
            <a:pPr algn="ctr">
              <a:defRPr/>
            </a:pPr>
            <a:r>
              <a:rPr lang="en-AU" sz="2200" b="1" dirty="0" smtClean="0">
                <a:solidFill>
                  <a:srgbClr val="990000"/>
                </a:solidFill>
                <a:latin typeface="Nyala" pitchFamily="2" charset="0"/>
              </a:rPr>
              <a:t>Assistant Professor,</a:t>
            </a:r>
          </a:p>
          <a:p>
            <a:pPr algn="ctr">
              <a:defRPr/>
            </a:pPr>
            <a:r>
              <a:rPr lang="en-AU" sz="2200" b="1" dirty="0" smtClean="0">
                <a:solidFill>
                  <a:srgbClr val="990000"/>
                </a:solidFill>
                <a:latin typeface="Nyala" pitchFamily="2" charset="0"/>
              </a:rPr>
              <a:t>PG &amp; Research Dept. of Microbiology</a:t>
            </a:r>
          </a:p>
          <a:p>
            <a:pPr algn="ctr">
              <a:defRPr/>
            </a:pPr>
            <a:r>
              <a:rPr lang="en-AU" sz="2200" b="1" dirty="0" smtClean="0">
                <a:solidFill>
                  <a:srgbClr val="990000"/>
                </a:solidFill>
                <a:latin typeface="Nyala" pitchFamily="2" charset="0"/>
              </a:rPr>
              <a:t>Jamal Mohamed College (Autonomous),</a:t>
            </a:r>
          </a:p>
          <a:p>
            <a:pPr algn="ctr">
              <a:defRPr/>
            </a:pPr>
            <a:r>
              <a:rPr lang="en-AU" sz="2200" b="1" dirty="0" err="1" smtClean="0">
                <a:solidFill>
                  <a:srgbClr val="990000"/>
                </a:solidFill>
                <a:latin typeface="Nyala" pitchFamily="2" charset="0"/>
              </a:rPr>
              <a:t>Tiruchirappalli</a:t>
            </a:r>
            <a:r>
              <a:rPr lang="en-AU" sz="2200" b="1" dirty="0" smtClean="0">
                <a:solidFill>
                  <a:srgbClr val="990000"/>
                </a:solidFill>
                <a:latin typeface="Nyala" pitchFamily="2" charset="0"/>
              </a:rPr>
              <a:t> – 620 020</a:t>
            </a:r>
            <a:endParaRPr lang="en-US" sz="2200" b="1" dirty="0">
              <a:solidFill>
                <a:srgbClr val="990000"/>
              </a:solidFill>
              <a:latin typeface="Nyal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250" y="458470"/>
            <a:ext cx="73310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solidFill>
                  <a:srgbClr val="FF0000"/>
                </a:solidFill>
                <a:latin typeface="Times New Roman"/>
                <a:cs typeface="Times New Roman"/>
              </a:rPr>
              <a:t>Cyanobacteria</a:t>
            </a:r>
            <a:r>
              <a:rPr sz="4800" b="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0" dirty="0">
                <a:solidFill>
                  <a:srgbClr val="FF0000"/>
                </a:solidFill>
                <a:latin typeface="Times New Roman"/>
                <a:cs typeface="Times New Roman"/>
              </a:rPr>
              <a:t>Characteristics</a:t>
            </a:r>
            <a:endParaRPr sz="48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573530"/>
            <a:ext cx="7829550" cy="41605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08610" indent="-295910">
              <a:lnSpc>
                <a:spcPct val="100000"/>
              </a:lnSpc>
              <a:spcBef>
                <a:spcPts val="730"/>
              </a:spcBef>
              <a:buFont typeface="Times New Roman"/>
              <a:buChar char="-"/>
              <a:tabLst>
                <a:tab pos="30861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Pigments </a:t>
            </a:r>
            <a:r>
              <a:rPr sz="4000" dirty="0">
                <a:latin typeface="Times New Roman"/>
                <a:cs typeface="Times New Roman"/>
              </a:rPr>
              <a:t>– chl a,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phycobiliproteins</a:t>
            </a:r>
            <a:endParaRPr sz="4000">
              <a:latin typeface="Times New Roman"/>
              <a:cs typeface="Times New Roman"/>
            </a:endParaRPr>
          </a:p>
          <a:p>
            <a:pPr marL="1223010" lvl="1" indent="-296545">
              <a:lnSpc>
                <a:spcPct val="100000"/>
              </a:lnSpc>
              <a:spcBef>
                <a:spcPts val="630"/>
              </a:spcBef>
              <a:buChar char="-"/>
              <a:tabLst>
                <a:tab pos="1223645" algn="l"/>
              </a:tabLst>
            </a:pPr>
            <a:r>
              <a:rPr sz="4000" dirty="0">
                <a:latin typeface="Times New Roman"/>
                <a:cs typeface="Times New Roman"/>
              </a:rPr>
              <a:t>phycoerythrin</a:t>
            </a:r>
            <a:endParaRPr sz="4000">
              <a:latin typeface="Times New Roman"/>
              <a:cs typeface="Times New Roman"/>
            </a:endParaRPr>
          </a:p>
          <a:p>
            <a:pPr marL="1223010" lvl="1" indent="-296545">
              <a:lnSpc>
                <a:spcPct val="100000"/>
              </a:lnSpc>
              <a:spcBef>
                <a:spcPts val="630"/>
              </a:spcBef>
              <a:buChar char="-"/>
              <a:tabLst>
                <a:tab pos="1223645" algn="l"/>
              </a:tabLst>
            </a:pPr>
            <a:r>
              <a:rPr sz="4000" dirty="0">
                <a:latin typeface="Times New Roman"/>
                <a:cs typeface="Times New Roman"/>
              </a:rPr>
              <a:t>phycocyanin * </a:t>
            </a:r>
            <a:r>
              <a:rPr sz="4000" spc="-5" dirty="0">
                <a:solidFill>
                  <a:srgbClr val="0066FF"/>
                </a:solidFill>
                <a:latin typeface="Times New Roman"/>
                <a:cs typeface="Times New Roman"/>
              </a:rPr>
              <a:t>Blue</a:t>
            </a:r>
            <a:r>
              <a:rPr sz="4000" spc="-5" dirty="0">
                <a:solidFill>
                  <a:srgbClr val="00CC00"/>
                </a:solidFill>
                <a:latin typeface="Times New Roman"/>
                <a:cs typeface="Times New Roman"/>
              </a:rPr>
              <a:t>Green</a:t>
            </a:r>
            <a:r>
              <a:rPr sz="4000" spc="-55" dirty="0">
                <a:solidFill>
                  <a:srgbClr val="00CC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Color</a:t>
            </a:r>
            <a:endParaRPr sz="4000">
              <a:latin typeface="Times New Roman"/>
              <a:cs typeface="Times New Roman"/>
            </a:endParaRPr>
          </a:p>
          <a:p>
            <a:pPr marL="1223010" lvl="1" indent="-296545">
              <a:lnSpc>
                <a:spcPct val="100000"/>
              </a:lnSpc>
              <a:spcBef>
                <a:spcPts val="620"/>
              </a:spcBef>
              <a:buChar char="-"/>
              <a:tabLst>
                <a:tab pos="1223645" algn="l"/>
              </a:tabLst>
            </a:pPr>
            <a:r>
              <a:rPr sz="4000" dirty="0">
                <a:latin typeface="Times New Roman"/>
                <a:cs typeface="Times New Roman"/>
              </a:rPr>
              <a:t>allophycocyanin</a:t>
            </a:r>
            <a:endParaRPr sz="4000">
              <a:latin typeface="Times New Roman"/>
              <a:cs typeface="Times New Roman"/>
            </a:endParaRPr>
          </a:p>
          <a:p>
            <a:pPr marL="308610" indent="-295910">
              <a:lnSpc>
                <a:spcPct val="100000"/>
              </a:lnSpc>
              <a:spcBef>
                <a:spcPts val="630"/>
              </a:spcBef>
              <a:buFont typeface="Times New Roman"/>
              <a:buChar char="-"/>
              <a:tabLst>
                <a:tab pos="308610" algn="l"/>
              </a:tabLst>
            </a:pPr>
            <a:r>
              <a:rPr sz="4000" b="1" dirty="0">
                <a:latin typeface="Times New Roman"/>
                <a:cs typeface="Times New Roman"/>
              </a:rPr>
              <a:t>Storage </a:t>
            </a:r>
            <a:r>
              <a:rPr sz="4000" dirty="0">
                <a:latin typeface="Times New Roman"/>
                <a:cs typeface="Times New Roman"/>
              </a:rPr>
              <a:t>–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glycogen</a:t>
            </a:r>
            <a:endParaRPr sz="4000">
              <a:latin typeface="Times New Roman"/>
              <a:cs typeface="Times New Roman"/>
            </a:endParaRPr>
          </a:p>
          <a:p>
            <a:pPr marL="308610" indent="-295910">
              <a:lnSpc>
                <a:spcPct val="100000"/>
              </a:lnSpc>
              <a:spcBef>
                <a:spcPts val="620"/>
              </a:spcBef>
              <a:buFont typeface="Times New Roman"/>
              <a:buChar char="-"/>
              <a:tabLst>
                <a:tab pos="308610" algn="l"/>
              </a:tabLst>
            </a:pPr>
            <a:r>
              <a:rPr sz="4000" b="1" spc="-5" dirty="0">
                <a:latin typeface="Times New Roman"/>
                <a:cs typeface="Times New Roman"/>
              </a:rPr>
              <a:t>Cell </a:t>
            </a:r>
            <a:r>
              <a:rPr sz="4000" b="1" dirty="0">
                <a:latin typeface="Times New Roman"/>
                <a:cs typeface="Times New Roman"/>
              </a:rPr>
              <a:t>Walls </a:t>
            </a:r>
            <a:r>
              <a:rPr sz="4000" dirty="0">
                <a:latin typeface="Times New Roman"/>
                <a:cs typeface="Times New Roman"/>
              </a:rPr>
              <a:t>– amino acids,</a:t>
            </a:r>
            <a:r>
              <a:rPr sz="4000" spc="-2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sugars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0" y="713740"/>
            <a:ext cx="17792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u="none" spc="-5" dirty="0">
                <a:latin typeface="Times New Roman"/>
                <a:cs typeface="Times New Roman"/>
              </a:rPr>
              <a:t>For</a:t>
            </a:r>
            <a:r>
              <a:rPr sz="5400" b="0" u="none" dirty="0">
                <a:latin typeface="Times New Roman"/>
                <a:cs typeface="Times New Roman"/>
              </a:rPr>
              <a:t>ms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906270"/>
            <a:ext cx="6805295" cy="268732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1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Unicell </a:t>
            </a:r>
            <a:r>
              <a:rPr sz="3200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with </a:t>
            </a:r>
            <a:r>
              <a:rPr sz="3200" dirty="0">
                <a:latin typeface="Times New Roman"/>
                <a:cs typeface="Times New Roman"/>
              </a:rPr>
              <a:t>mucilaginous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envelope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Colonies</a:t>
            </a:r>
            <a:r>
              <a:rPr sz="3200" b="1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endParaRPr sz="3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Times New Roman"/>
                <a:cs typeface="Times New Roman"/>
              </a:rPr>
              <a:t>Filaments </a:t>
            </a:r>
            <a:r>
              <a:rPr sz="3200" dirty="0">
                <a:latin typeface="Times New Roman"/>
                <a:cs typeface="Times New Roman"/>
              </a:rPr>
              <a:t>– uniserate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dirty="0">
                <a:latin typeface="Times New Roman"/>
                <a:cs typeface="Times New Roman"/>
              </a:rPr>
              <a:t>a single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row</a:t>
            </a:r>
            <a:endParaRPr sz="32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550"/>
              </a:lnSpc>
              <a:spcBef>
                <a:spcPts val="870"/>
              </a:spcBef>
            </a:pPr>
            <a:r>
              <a:rPr sz="3200" dirty="0">
                <a:latin typeface="Times New Roman"/>
                <a:cs typeface="Times New Roman"/>
              </a:rPr>
              <a:t>- OR - multiserate – not TRUE branching  when trichomes are &gt; 1 in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rows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91527" y="1443127"/>
            <a:ext cx="1076325" cy="847725"/>
            <a:chOff x="7691527" y="1443127"/>
            <a:chExt cx="1076325" cy="847725"/>
          </a:xfrm>
        </p:grpSpPr>
        <p:sp>
          <p:nvSpPr>
            <p:cNvPr id="5" name="object 5"/>
            <p:cNvSpPr/>
            <p:nvPr/>
          </p:nvSpPr>
          <p:spPr>
            <a:xfrm>
              <a:off x="7696199" y="1447800"/>
              <a:ext cx="1066800" cy="838200"/>
            </a:xfrm>
            <a:custGeom>
              <a:avLst/>
              <a:gdLst/>
              <a:ahLst/>
              <a:cxnLst/>
              <a:rect l="l" t="t" r="r" b="b"/>
              <a:pathLst>
                <a:path w="1066800" h="838200">
                  <a:moveTo>
                    <a:pt x="533400" y="0"/>
                  </a:moveTo>
                  <a:lnTo>
                    <a:pt x="478854" y="2167"/>
                  </a:lnTo>
                  <a:lnTo>
                    <a:pt x="425886" y="8527"/>
                  </a:lnTo>
                  <a:lnTo>
                    <a:pt x="374764" y="18869"/>
                  </a:lnTo>
                  <a:lnTo>
                    <a:pt x="325754" y="32980"/>
                  </a:lnTo>
                  <a:lnTo>
                    <a:pt x="279127" y="50648"/>
                  </a:lnTo>
                  <a:lnTo>
                    <a:pt x="235148" y="71660"/>
                  </a:lnTo>
                  <a:lnTo>
                    <a:pt x="194086" y="95806"/>
                  </a:lnTo>
                  <a:lnTo>
                    <a:pt x="156209" y="122872"/>
                  </a:lnTo>
                  <a:lnTo>
                    <a:pt x="121786" y="152647"/>
                  </a:lnTo>
                  <a:lnTo>
                    <a:pt x="91082" y="184918"/>
                  </a:lnTo>
                  <a:lnTo>
                    <a:pt x="64368" y="219474"/>
                  </a:lnTo>
                  <a:lnTo>
                    <a:pt x="41909" y="256103"/>
                  </a:lnTo>
                  <a:lnTo>
                    <a:pt x="23976" y="294592"/>
                  </a:lnTo>
                  <a:lnTo>
                    <a:pt x="10834" y="334729"/>
                  </a:lnTo>
                  <a:lnTo>
                    <a:pt x="2753" y="376302"/>
                  </a:lnTo>
                  <a:lnTo>
                    <a:pt x="0" y="419100"/>
                  </a:lnTo>
                  <a:lnTo>
                    <a:pt x="2753" y="461897"/>
                  </a:lnTo>
                  <a:lnTo>
                    <a:pt x="10834" y="503470"/>
                  </a:lnTo>
                  <a:lnTo>
                    <a:pt x="23976" y="543607"/>
                  </a:lnTo>
                  <a:lnTo>
                    <a:pt x="41909" y="582096"/>
                  </a:lnTo>
                  <a:lnTo>
                    <a:pt x="64368" y="618725"/>
                  </a:lnTo>
                  <a:lnTo>
                    <a:pt x="91082" y="653281"/>
                  </a:lnTo>
                  <a:lnTo>
                    <a:pt x="121786" y="685552"/>
                  </a:lnTo>
                  <a:lnTo>
                    <a:pt x="156209" y="715327"/>
                  </a:lnTo>
                  <a:lnTo>
                    <a:pt x="194086" y="742393"/>
                  </a:lnTo>
                  <a:lnTo>
                    <a:pt x="235148" y="766539"/>
                  </a:lnTo>
                  <a:lnTo>
                    <a:pt x="279127" y="787551"/>
                  </a:lnTo>
                  <a:lnTo>
                    <a:pt x="325754" y="805219"/>
                  </a:lnTo>
                  <a:lnTo>
                    <a:pt x="374764" y="819330"/>
                  </a:lnTo>
                  <a:lnTo>
                    <a:pt x="425886" y="829672"/>
                  </a:lnTo>
                  <a:lnTo>
                    <a:pt x="478854" y="836032"/>
                  </a:lnTo>
                  <a:lnTo>
                    <a:pt x="533400" y="838200"/>
                  </a:lnTo>
                  <a:lnTo>
                    <a:pt x="587945" y="836032"/>
                  </a:lnTo>
                  <a:lnTo>
                    <a:pt x="640913" y="829672"/>
                  </a:lnTo>
                  <a:lnTo>
                    <a:pt x="692035" y="819330"/>
                  </a:lnTo>
                  <a:lnTo>
                    <a:pt x="741045" y="805219"/>
                  </a:lnTo>
                  <a:lnTo>
                    <a:pt x="787672" y="787551"/>
                  </a:lnTo>
                  <a:lnTo>
                    <a:pt x="831651" y="766539"/>
                  </a:lnTo>
                  <a:lnTo>
                    <a:pt x="872713" y="742393"/>
                  </a:lnTo>
                  <a:lnTo>
                    <a:pt x="910590" y="715327"/>
                  </a:lnTo>
                  <a:lnTo>
                    <a:pt x="945013" y="685552"/>
                  </a:lnTo>
                  <a:lnTo>
                    <a:pt x="975717" y="653281"/>
                  </a:lnTo>
                  <a:lnTo>
                    <a:pt x="1002431" y="618725"/>
                  </a:lnTo>
                  <a:lnTo>
                    <a:pt x="1024890" y="582096"/>
                  </a:lnTo>
                  <a:lnTo>
                    <a:pt x="1042823" y="543607"/>
                  </a:lnTo>
                  <a:lnTo>
                    <a:pt x="1055965" y="503470"/>
                  </a:lnTo>
                  <a:lnTo>
                    <a:pt x="1064046" y="461897"/>
                  </a:lnTo>
                  <a:lnTo>
                    <a:pt x="1066800" y="419100"/>
                  </a:lnTo>
                  <a:lnTo>
                    <a:pt x="1064046" y="376302"/>
                  </a:lnTo>
                  <a:lnTo>
                    <a:pt x="1055965" y="334729"/>
                  </a:lnTo>
                  <a:lnTo>
                    <a:pt x="1042823" y="294592"/>
                  </a:lnTo>
                  <a:lnTo>
                    <a:pt x="1024890" y="256103"/>
                  </a:lnTo>
                  <a:lnTo>
                    <a:pt x="1002431" y="219474"/>
                  </a:lnTo>
                  <a:lnTo>
                    <a:pt x="975717" y="184918"/>
                  </a:lnTo>
                  <a:lnTo>
                    <a:pt x="945013" y="152647"/>
                  </a:lnTo>
                  <a:lnTo>
                    <a:pt x="910590" y="122872"/>
                  </a:lnTo>
                  <a:lnTo>
                    <a:pt x="872713" y="95806"/>
                  </a:lnTo>
                  <a:lnTo>
                    <a:pt x="831651" y="71660"/>
                  </a:lnTo>
                  <a:lnTo>
                    <a:pt x="787672" y="50648"/>
                  </a:lnTo>
                  <a:lnTo>
                    <a:pt x="741045" y="32980"/>
                  </a:lnTo>
                  <a:lnTo>
                    <a:pt x="692035" y="18869"/>
                  </a:lnTo>
                  <a:lnTo>
                    <a:pt x="640913" y="8527"/>
                  </a:lnTo>
                  <a:lnTo>
                    <a:pt x="587945" y="2167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98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6199" y="1447800"/>
              <a:ext cx="1066800" cy="838200"/>
            </a:xfrm>
            <a:custGeom>
              <a:avLst/>
              <a:gdLst/>
              <a:ahLst/>
              <a:cxnLst/>
              <a:rect l="l" t="t" r="r" b="b"/>
              <a:pathLst>
                <a:path w="1066800" h="838200">
                  <a:moveTo>
                    <a:pt x="533400" y="838200"/>
                  </a:moveTo>
                  <a:lnTo>
                    <a:pt x="478854" y="836032"/>
                  </a:lnTo>
                  <a:lnTo>
                    <a:pt x="425886" y="829672"/>
                  </a:lnTo>
                  <a:lnTo>
                    <a:pt x="374764" y="819330"/>
                  </a:lnTo>
                  <a:lnTo>
                    <a:pt x="325754" y="805219"/>
                  </a:lnTo>
                  <a:lnTo>
                    <a:pt x="279127" y="787551"/>
                  </a:lnTo>
                  <a:lnTo>
                    <a:pt x="235148" y="766539"/>
                  </a:lnTo>
                  <a:lnTo>
                    <a:pt x="194086" y="742393"/>
                  </a:lnTo>
                  <a:lnTo>
                    <a:pt x="156209" y="715327"/>
                  </a:lnTo>
                  <a:lnTo>
                    <a:pt x="121786" y="685552"/>
                  </a:lnTo>
                  <a:lnTo>
                    <a:pt x="91082" y="653281"/>
                  </a:lnTo>
                  <a:lnTo>
                    <a:pt x="64368" y="618725"/>
                  </a:lnTo>
                  <a:lnTo>
                    <a:pt x="41909" y="582096"/>
                  </a:lnTo>
                  <a:lnTo>
                    <a:pt x="23976" y="543607"/>
                  </a:lnTo>
                  <a:lnTo>
                    <a:pt x="10834" y="503470"/>
                  </a:lnTo>
                  <a:lnTo>
                    <a:pt x="2753" y="461897"/>
                  </a:lnTo>
                  <a:lnTo>
                    <a:pt x="0" y="419100"/>
                  </a:lnTo>
                  <a:lnTo>
                    <a:pt x="2753" y="376302"/>
                  </a:lnTo>
                  <a:lnTo>
                    <a:pt x="10834" y="334729"/>
                  </a:lnTo>
                  <a:lnTo>
                    <a:pt x="23976" y="294592"/>
                  </a:lnTo>
                  <a:lnTo>
                    <a:pt x="41909" y="256103"/>
                  </a:lnTo>
                  <a:lnTo>
                    <a:pt x="64368" y="219474"/>
                  </a:lnTo>
                  <a:lnTo>
                    <a:pt x="91082" y="184918"/>
                  </a:lnTo>
                  <a:lnTo>
                    <a:pt x="121786" y="152647"/>
                  </a:lnTo>
                  <a:lnTo>
                    <a:pt x="156209" y="122872"/>
                  </a:lnTo>
                  <a:lnTo>
                    <a:pt x="194086" y="95806"/>
                  </a:lnTo>
                  <a:lnTo>
                    <a:pt x="235148" y="71660"/>
                  </a:lnTo>
                  <a:lnTo>
                    <a:pt x="279127" y="50648"/>
                  </a:lnTo>
                  <a:lnTo>
                    <a:pt x="325754" y="32980"/>
                  </a:lnTo>
                  <a:lnTo>
                    <a:pt x="374764" y="18869"/>
                  </a:lnTo>
                  <a:lnTo>
                    <a:pt x="425886" y="8527"/>
                  </a:lnTo>
                  <a:lnTo>
                    <a:pt x="478854" y="2167"/>
                  </a:lnTo>
                  <a:lnTo>
                    <a:pt x="533400" y="0"/>
                  </a:lnTo>
                  <a:lnTo>
                    <a:pt x="587945" y="2167"/>
                  </a:lnTo>
                  <a:lnTo>
                    <a:pt x="640913" y="8527"/>
                  </a:lnTo>
                  <a:lnTo>
                    <a:pt x="692035" y="18869"/>
                  </a:lnTo>
                  <a:lnTo>
                    <a:pt x="741045" y="32980"/>
                  </a:lnTo>
                  <a:lnTo>
                    <a:pt x="787672" y="50648"/>
                  </a:lnTo>
                  <a:lnTo>
                    <a:pt x="831651" y="71660"/>
                  </a:lnTo>
                  <a:lnTo>
                    <a:pt x="872713" y="95806"/>
                  </a:lnTo>
                  <a:lnTo>
                    <a:pt x="910590" y="122872"/>
                  </a:lnTo>
                  <a:lnTo>
                    <a:pt x="945013" y="152647"/>
                  </a:lnTo>
                  <a:lnTo>
                    <a:pt x="975717" y="184918"/>
                  </a:lnTo>
                  <a:lnTo>
                    <a:pt x="1002431" y="219474"/>
                  </a:lnTo>
                  <a:lnTo>
                    <a:pt x="1024890" y="256103"/>
                  </a:lnTo>
                  <a:lnTo>
                    <a:pt x="1042823" y="294592"/>
                  </a:lnTo>
                  <a:lnTo>
                    <a:pt x="1055965" y="334729"/>
                  </a:lnTo>
                  <a:lnTo>
                    <a:pt x="1064046" y="376302"/>
                  </a:lnTo>
                  <a:lnTo>
                    <a:pt x="1066800" y="419100"/>
                  </a:lnTo>
                  <a:lnTo>
                    <a:pt x="1064046" y="461897"/>
                  </a:lnTo>
                  <a:lnTo>
                    <a:pt x="1055965" y="503470"/>
                  </a:lnTo>
                  <a:lnTo>
                    <a:pt x="1042823" y="543607"/>
                  </a:lnTo>
                  <a:lnTo>
                    <a:pt x="1024890" y="582096"/>
                  </a:lnTo>
                  <a:lnTo>
                    <a:pt x="1002431" y="618725"/>
                  </a:lnTo>
                  <a:lnTo>
                    <a:pt x="975717" y="653281"/>
                  </a:lnTo>
                  <a:lnTo>
                    <a:pt x="945013" y="685552"/>
                  </a:lnTo>
                  <a:lnTo>
                    <a:pt x="910590" y="715327"/>
                  </a:lnTo>
                  <a:lnTo>
                    <a:pt x="872713" y="742393"/>
                  </a:lnTo>
                  <a:lnTo>
                    <a:pt x="831651" y="766539"/>
                  </a:lnTo>
                  <a:lnTo>
                    <a:pt x="787672" y="787551"/>
                  </a:lnTo>
                  <a:lnTo>
                    <a:pt x="741045" y="805219"/>
                  </a:lnTo>
                  <a:lnTo>
                    <a:pt x="692035" y="819330"/>
                  </a:lnTo>
                  <a:lnTo>
                    <a:pt x="640913" y="829672"/>
                  </a:lnTo>
                  <a:lnTo>
                    <a:pt x="587945" y="836032"/>
                  </a:lnTo>
                  <a:lnTo>
                    <a:pt x="533400" y="8382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2727" y="2967127"/>
            <a:ext cx="161744" cy="1617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1327" y="2890927"/>
            <a:ext cx="314144" cy="31414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7527" y="2662327"/>
            <a:ext cx="161744" cy="16174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786527" y="2586127"/>
            <a:ext cx="314325" cy="314325"/>
            <a:chOff x="5786527" y="2586127"/>
            <a:chExt cx="314325" cy="314325"/>
          </a:xfrm>
        </p:grpSpPr>
        <p:sp>
          <p:nvSpPr>
            <p:cNvPr id="11" name="object 11"/>
            <p:cNvSpPr/>
            <p:nvPr/>
          </p:nvSpPr>
          <p:spPr>
            <a:xfrm>
              <a:off x="5791200" y="27431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98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91200" y="27431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43600" y="25907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0"/>
                  </a:moveTo>
                  <a:lnTo>
                    <a:pt x="46612" y="6012"/>
                  </a:lnTo>
                  <a:lnTo>
                    <a:pt x="22383" y="22383"/>
                  </a:lnTo>
                  <a:lnTo>
                    <a:pt x="6012" y="46612"/>
                  </a:lnTo>
                  <a:lnTo>
                    <a:pt x="0" y="76200"/>
                  </a:lnTo>
                  <a:lnTo>
                    <a:pt x="6012" y="105787"/>
                  </a:lnTo>
                  <a:lnTo>
                    <a:pt x="22383" y="130016"/>
                  </a:lnTo>
                  <a:lnTo>
                    <a:pt x="46612" y="146387"/>
                  </a:lnTo>
                  <a:lnTo>
                    <a:pt x="76200" y="152400"/>
                  </a:lnTo>
                  <a:lnTo>
                    <a:pt x="105787" y="146387"/>
                  </a:lnTo>
                  <a:lnTo>
                    <a:pt x="130016" y="130016"/>
                  </a:lnTo>
                  <a:lnTo>
                    <a:pt x="146387" y="105787"/>
                  </a:lnTo>
                  <a:lnTo>
                    <a:pt x="152400" y="76200"/>
                  </a:lnTo>
                  <a:lnTo>
                    <a:pt x="146387" y="46612"/>
                  </a:lnTo>
                  <a:lnTo>
                    <a:pt x="130016" y="22383"/>
                  </a:lnTo>
                  <a:lnTo>
                    <a:pt x="105787" y="6012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98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43600" y="2590799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76200" y="152400"/>
                  </a:moveTo>
                  <a:lnTo>
                    <a:pt x="46612" y="146387"/>
                  </a:lnTo>
                  <a:lnTo>
                    <a:pt x="22383" y="130016"/>
                  </a:lnTo>
                  <a:lnTo>
                    <a:pt x="6012" y="105787"/>
                  </a:lnTo>
                  <a:lnTo>
                    <a:pt x="0" y="76200"/>
                  </a:lnTo>
                  <a:lnTo>
                    <a:pt x="6012" y="46612"/>
                  </a:lnTo>
                  <a:lnTo>
                    <a:pt x="22383" y="22383"/>
                  </a:lnTo>
                  <a:lnTo>
                    <a:pt x="46612" y="6012"/>
                  </a:lnTo>
                  <a:lnTo>
                    <a:pt x="76200" y="0"/>
                  </a:lnTo>
                  <a:lnTo>
                    <a:pt x="105787" y="6012"/>
                  </a:lnTo>
                  <a:lnTo>
                    <a:pt x="130016" y="22383"/>
                  </a:lnTo>
                  <a:lnTo>
                    <a:pt x="146387" y="46612"/>
                  </a:lnTo>
                  <a:lnTo>
                    <a:pt x="152400" y="76200"/>
                  </a:lnTo>
                  <a:lnTo>
                    <a:pt x="146387" y="105787"/>
                  </a:lnTo>
                  <a:lnTo>
                    <a:pt x="130016" y="130016"/>
                  </a:lnTo>
                  <a:lnTo>
                    <a:pt x="105787" y="146387"/>
                  </a:lnTo>
                  <a:lnTo>
                    <a:pt x="76200" y="152400"/>
                  </a:lnTo>
                  <a:close/>
                </a:path>
              </a:pathLst>
            </a:custGeom>
            <a:ln w="93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647826" y="5610226"/>
          <a:ext cx="5943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1371600" y="5486400"/>
            <a:ext cx="6400800" cy="609600"/>
          </a:xfrm>
          <a:custGeom>
            <a:avLst/>
            <a:gdLst/>
            <a:ahLst/>
            <a:cxnLst/>
            <a:rect l="l" t="t" r="r" b="b"/>
            <a:pathLst>
              <a:path w="6400800" h="609600">
                <a:moveTo>
                  <a:pt x="3200400" y="609600"/>
                </a:moveTo>
                <a:lnTo>
                  <a:pt x="0" y="609600"/>
                </a:lnTo>
                <a:lnTo>
                  <a:pt x="0" y="0"/>
                </a:lnTo>
                <a:lnTo>
                  <a:pt x="6400800" y="0"/>
                </a:lnTo>
                <a:lnTo>
                  <a:pt x="6400800" y="609600"/>
                </a:lnTo>
                <a:lnTo>
                  <a:pt x="3200400" y="609600"/>
                </a:lnTo>
                <a:close/>
              </a:path>
            </a:pathLst>
          </a:custGeom>
          <a:ln w="761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Features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-38097" y="1971039"/>
            <a:ext cx="6477000" cy="3290570"/>
            <a:chOff x="-38097" y="1971039"/>
            <a:chExt cx="6477000" cy="3290570"/>
          </a:xfrm>
        </p:grpSpPr>
        <p:sp>
          <p:nvSpPr>
            <p:cNvPr id="4" name="object 4"/>
            <p:cNvSpPr/>
            <p:nvPr/>
          </p:nvSpPr>
          <p:spPr>
            <a:xfrm>
              <a:off x="304799" y="2895600"/>
              <a:ext cx="5943600" cy="304800"/>
            </a:xfrm>
            <a:custGeom>
              <a:avLst/>
              <a:gdLst/>
              <a:ahLst/>
              <a:cxnLst/>
              <a:rect l="l" t="t" r="r" b="b"/>
              <a:pathLst>
                <a:path w="5943600" h="304800">
                  <a:moveTo>
                    <a:pt x="2971800" y="304800"/>
                  </a:moveTo>
                  <a:lnTo>
                    <a:pt x="2743200" y="304800"/>
                  </a:lnTo>
                  <a:lnTo>
                    <a:pt x="2743200" y="0"/>
                  </a:lnTo>
                  <a:lnTo>
                    <a:pt x="3200400" y="0"/>
                  </a:lnTo>
                  <a:lnTo>
                    <a:pt x="3200400" y="304800"/>
                  </a:lnTo>
                  <a:lnTo>
                    <a:pt x="2971800" y="304800"/>
                  </a:lnTo>
                  <a:close/>
                </a:path>
                <a:path w="5943600" h="304800">
                  <a:moveTo>
                    <a:pt x="3429000" y="304800"/>
                  </a:moveTo>
                  <a:lnTo>
                    <a:pt x="3200400" y="304800"/>
                  </a:lnTo>
                  <a:lnTo>
                    <a:pt x="3200400" y="0"/>
                  </a:lnTo>
                  <a:lnTo>
                    <a:pt x="3657600" y="0"/>
                  </a:lnTo>
                  <a:lnTo>
                    <a:pt x="3657600" y="304800"/>
                  </a:lnTo>
                  <a:lnTo>
                    <a:pt x="3429000" y="304800"/>
                  </a:lnTo>
                  <a:close/>
                </a:path>
                <a:path w="5943600" h="304800">
                  <a:moveTo>
                    <a:pt x="3886200" y="304800"/>
                  </a:moveTo>
                  <a:lnTo>
                    <a:pt x="3657600" y="304800"/>
                  </a:lnTo>
                  <a:lnTo>
                    <a:pt x="3657600" y="0"/>
                  </a:lnTo>
                  <a:lnTo>
                    <a:pt x="4114800" y="0"/>
                  </a:lnTo>
                  <a:lnTo>
                    <a:pt x="4114800" y="304800"/>
                  </a:lnTo>
                  <a:lnTo>
                    <a:pt x="3886200" y="304800"/>
                  </a:lnTo>
                  <a:close/>
                </a:path>
                <a:path w="5943600" h="304800">
                  <a:moveTo>
                    <a:pt x="4343400" y="304800"/>
                  </a:moveTo>
                  <a:lnTo>
                    <a:pt x="4114800" y="304800"/>
                  </a:lnTo>
                  <a:lnTo>
                    <a:pt x="4114800" y="0"/>
                  </a:lnTo>
                  <a:lnTo>
                    <a:pt x="4572000" y="0"/>
                  </a:lnTo>
                  <a:lnTo>
                    <a:pt x="4572000" y="304800"/>
                  </a:lnTo>
                  <a:lnTo>
                    <a:pt x="4343400" y="304800"/>
                  </a:lnTo>
                  <a:close/>
                </a:path>
                <a:path w="5943600" h="304800">
                  <a:moveTo>
                    <a:pt x="4800600" y="304800"/>
                  </a:moveTo>
                  <a:lnTo>
                    <a:pt x="4572000" y="304800"/>
                  </a:lnTo>
                  <a:lnTo>
                    <a:pt x="4572000" y="0"/>
                  </a:lnTo>
                  <a:lnTo>
                    <a:pt x="5029200" y="0"/>
                  </a:lnTo>
                  <a:lnTo>
                    <a:pt x="5029200" y="304800"/>
                  </a:lnTo>
                  <a:lnTo>
                    <a:pt x="4800600" y="304800"/>
                  </a:lnTo>
                  <a:close/>
                </a:path>
                <a:path w="5943600" h="304800">
                  <a:moveTo>
                    <a:pt x="5257800" y="304800"/>
                  </a:moveTo>
                  <a:lnTo>
                    <a:pt x="5029200" y="304800"/>
                  </a:lnTo>
                  <a:lnTo>
                    <a:pt x="5029200" y="0"/>
                  </a:lnTo>
                  <a:lnTo>
                    <a:pt x="5486400" y="0"/>
                  </a:lnTo>
                  <a:lnTo>
                    <a:pt x="5486400" y="304800"/>
                  </a:lnTo>
                  <a:lnTo>
                    <a:pt x="5257800" y="304800"/>
                  </a:lnTo>
                  <a:close/>
                </a:path>
                <a:path w="5943600" h="304800">
                  <a:moveTo>
                    <a:pt x="5715000" y="304800"/>
                  </a:moveTo>
                  <a:lnTo>
                    <a:pt x="5486400" y="304800"/>
                  </a:lnTo>
                  <a:lnTo>
                    <a:pt x="5486400" y="0"/>
                  </a:lnTo>
                  <a:lnTo>
                    <a:pt x="5943600" y="0"/>
                  </a:lnTo>
                  <a:lnTo>
                    <a:pt x="5943600" y="304800"/>
                  </a:lnTo>
                  <a:lnTo>
                    <a:pt x="5715000" y="304800"/>
                  </a:lnTo>
                  <a:close/>
                </a:path>
                <a:path w="5943600" h="304800">
                  <a:moveTo>
                    <a:pt x="2286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304800"/>
                  </a:lnTo>
                  <a:lnTo>
                    <a:pt x="228600" y="304800"/>
                  </a:lnTo>
                  <a:close/>
                </a:path>
                <a:path w="5943600" h="304800">
                  <a:moveTo>
                    <a:pt x="685800" y="304800"/>
                  </a:moveTo>
                  <a:lnTo>
                    <a:pt x="457200" y="304800"/>
                  </a:lnTo>
                  <a:lnTo>
                    <a:pt x="457200" y="0"/>
                  </a:lnTo>
                  <a:lnTo>
                    <a:pt x="914400" y="0"/>
                  </a:lnTo>
                  <a:lnTo>
                    <a:pt x="914400" y="304800"/>
                  </a:lnTo>
                  <a:lnTo>
                    <a:pt x="685800" y="304800"/>
                  </a:lnTo>
                  <a:close/>
                </a:path>
                <a:path w="5943600" h="304800">
                  <a:moveTo>
                    <a:pt x="1143000" y="304800"/>
                  </a:moveTo>
                  <a:lnTo>
                    <a:pt x="914400" y="304800"/>
                  </a:lnTo>
                  <a:lnTo>
                    <a:pt x="914400" y="0"/>
                  </a:lnTo>
                  <a:lnTo>
                    <a:pt x="1371600" y="0"/>
                  </a:lnTo>
                  <a:lnTo>
                    <a:pt x="1371600" y="304800"/>
                  </a:lnTo>
                  <a:lnTo>
                    <a:pt x="1143000" y="304800"/>
                  </a:lnTo>
                  <a:close/>
                </a:path>
                <a:path w="5943600" h="304800">
                  <a:moveTo>
                    <a:pt x="1600200" y="304800"/>
                  </a:moveTo>
                  <a:lnTo>
                    <a:pt x="1371600" y="304800"/>
                  </a:lnTo>
                  <a:lnTo>
                    <a:pt x="1371600" y="0"/>
                  </a:lnTo>
                  <a:lnTo>
                    <a:pt x="1828800" y="0"/>
                  </a:lnTo>
                  <a:lnTo>
                    <a:pt x="1828800" y="304800"/>
                  </a:lnTo>
                  <a:lnTo>
                    <a:pt x="1600200" y="304800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743199"/>
              <a:ext cx="6400800" cy="609600"/>
            </a:xfrm>
            <a:custGeom>
              <a:avLst/>
              <a:gdLst/>
              <a:ahLst/>
              <a:cxnLst/>
              <a:rect l="l" t="t" r="r" b="b"/>
              <a:pathLst>
                <a:path w="6400800" h="609600">
                  <a:moveTo>
                    <a:pt x="3200400" y="609600"/>
                  </a:moveTo>
                  <a:lnTo>
                    <a:pt x="0" y="609600"/>
                  </a:lnTo>
                  <a:lnTo>
                    <a:pt x="0" y="0"/>
                  </a:lnTo>
                  <a:lnTo>
                    <a:pt x="6400800" y="0"/>
                  </a:lnTo>
                  <a:lnTo>
                    <a:pt x="6400800" y="609600"/>
                  </a:lnTo>
                  <a:lnTo>
                    <a:pt x="3200400" y="609600"/>
                  </a:lnTo>
                  <a:close/>
                </a:path>
              </a:pathLst>
            </a:custGeom>
            <a:ln w="76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600" y="2895600"/>
              <a:ext cx="914400" cy="304800"/>
            </a:xfrm>
            <a:custGeom>
              <a:avLst/>
              <a:gdLst/>
              <a:ahLst/>
              <a:cxnLst/>
              <a:rect l="l" t="t" r="r" b="b"/>
              <a:pathLst>
                <a:path w="914400" h="304800">
                  <a:moveTo>
                    <a:pt x="228600" y="304800"/>
                  </a:moveTo>
                  <a:lnTo>
                    <a:pt x="0" y="304800"/>
                  </a:lnTo>
                  <a:lnTo>
                    <a:pt x="0" y="0"/>
                  </a:lnTo>
                  <a:lnTo>
                    <a:pt x="457200" y="0"/>
                  </a:lnTo>
                  <a:lnTo>
                    <a:pt x="457200" y="304800"/>
                  </a:lnTo>
                  <a:lnTo>
                    <a:pt x="228600" y="304800"/>
                  </a:lnTo>
                  <a:close/>
                </a:path>
                <a:path w="914400" h="304800">
                  <a:moveTo>
                    <a:pt x="685800" y="304800"/>
                  </a:moveTo>
                  <a:lnTo>
                    <a:pt x="457200" y="304800"/>
                  </a:lnTo>
                  <a:lnTo>
                    <a:pt x="457200" y="0"/>
                  </a:lnTo>
                  <a:lnTo>
                    <a:pt x="914400" y="0"/>
                  </a:lnTo>
                  <a:lnTo>
                    <a:pt x="914400" y="304800"/>
                  </a:lnTo>
                  <a:lnTo>
                    <a:pt x="685800" y="304800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8830" y="1971039"/>
              <a:ext cx="852169" cy="3290570"/>
            </a:xfrm>
            <a:custGeom>
              <a:avLst/>
              <a:gdLst/>
              <a:ahLst/>
              <a:cxnLst/>
              <a:rect l="l" t="t" r="r" b="b"/>
              <a:pathLst>
                <a:path w="852170" h="3290570">
                  <a:moveTo>
                    <a:pt x="563880" y="1551940"/>
                  </a:moveTo>
                  <a:lnTo>
                    <a:pt x="547370" y="1457960"/>
                  </a:lnTo>
                  <a:lnTo>
                    <a:pt x="482600" y="1527810"/>
                  </a:lnTo>
                  <a:lnTo>
                    <a:pt x="509422" y="1535785"/>
                  </a:lnTo>
                  <a:lnTo>
                    <a:pt x="0" y="3282950"/>
                  </a:lnTo>
                  <a:lnTo>
                    <a:pt x="27940" y="3290570"/>
                  </a:lnTo>
                  <a:lnTo>
                    <a:pt x="537527" y="1544129"/>
                  </a:lnTo>
                  <a:lnTo>
                    <a:pt x="563880" y="1551940"/>
                  </a:lnTo>
                  <a:close/>
                </a:path>
                <a:path w="852170" h="3290570">
                  <a:moveTo>
                    <a:pt x="852170" y="1076960"/>
                  </a:moveTo>
                  <a:lnTo>
                    <a:pt x="838200" y="949960"/>
                  </a:lnTo>
                  <a:lnTo>
                    <a:pt x="806831" y="970191"/>
                  </a:lnTo>
                  <a:lnTo>
                    <a:pt x="182880" y="0"/>
                  </a:lnTo>
                  <a:lnTo>
                    <a:pt x="149860" y="20320"/>
                  </a:lnTo>
                  <a:lnTo>
                    <a:pt x="774560" y="990993"/>
                  </a:lnTo>
                  <a:lnTo>
                    <a:pt x="741680" y="1012190"/>
                  </a:lnTo>
                  <a:lnTo>
                    <a:pt x="852170" y="1076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50339" y="1056640"/>
            <a:ext cx="7355205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Trichome</a:t>
            </a:r>
            <a:r>
              <a:rPr sz="3200" dirty="0">
                <a:latin typeface="Times New Roman"/>
                <a:cs typeface="Times New Roman"/>
              </a:rPr>
              <a:t> – </a:t>
            </a:r>
            <a:r>
              <a:rPr sz="3200" spc="-5" dirty="0">
                <a:latin typeface="Times New Roman"/>
                <a:cs typeface="Times New Roman"/>
              </a:rPr>
              <a:t>row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cells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6000" dirty="0">
                <a:latin typeface="Times New Roman"/>
                <a:cs typeface="Times New Roman"/>
              </a:rPr>
              <a:t>}</a:t>
            </a:r>
            <a:r>
              <a:rPr sz="6000" spc="-5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Filament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2210" y="5266689"/>
            <a:ext cx="6797040" cy="120396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Mucilaginous sheath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latin typeface="Times New Roman"/>
                <a:cs typeface="Times New Roman"/>
              </a:rPr>
              <a:t>layer of mucilage outside of the cell</a:t>
            </a:r>
            <a:r>
              <a:rPr sz="3200" spc="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wall.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056640"/>
            <a:ext cx="6085840" cy="473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Mucilaginous Sheath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–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500">
              <a:latin typeface="Times New Roman"/>
              <a:cs typeface="Times New Roman"/>
            </a:endParaRPr>
          </a:p>
          <a:p>
            <a:pPr marL="12700" marR="5080">
              <a:lnSpc>
                <a:spcPts val="3560"/>
              </a:lnSpc>
            </a:pPr>
            <a:r>
              <a:rPr sz="3200" dirty="0">
                <a:latin typeface="Times New Roman"/>
                <a:cs typeface="Times New Roman"/>
              </a:rPr>
              <a:t>Function – protects cells from drying  </a:t>
            </a:r>
            <a:r>
              <a:rPr sz="3200" spc="5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involved </a:t>
            </a:r>
            <a:r>
              <a:rPr sz="3200" spc="-5" dirty="0">
                <a:latin typeface="Times New Roman"/>
                <a:cs typeface="Times New Roman"/>
              </a:rPr>
              <a:t>in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gliding.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2201545">
              <a:lnSpc>
                <a:spcPct val="113300"/>
              </a:lnSpc>
            </a:pPr>
            <a:r>
              <a:rPr sz="3200" dirty="0">
                <a:latin typeface="Times New Roman"/>
                <a:cs typeface="Times New Roman"/>
              </a:rPr>
              <a:t>Sheath is often colored: 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Red </a:t>
            </a:r>
            <a:r>
              <a:rPr sz="3200" dirty="0">
                <a:latin typeface="Times New Roman"/>
                <a:cs typeface="Times New Roman"/>
              </a:rPr>
              <a:t>=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acidic</a:t>
            </a:r>
            <a:endParaRPr sz="3200">
              <a:latin typeface="Times New Roman"/>
              <a:cs typeface="Times New Roman"/>
            </a:endParaRPr>
          </a:p>
          <a:p>
            <a:pPr marL="12700" marR="1815464">
              <a:lnSpc>
                <a:spcPct val="113300"/>
              </a:lnSpc>
              <a:spcBef>
                <a:spcPts val="10"/>
              </a:spcBef>
            </a:pPr>
            <a:r>
              <a:rPr sz="3200" dirty="0">
                <a:solidFill>
                  <a:srgbClr val="3333CC"/>
                </a:solidFill>
                <a:latin typeface="Times New Roman"/>
                <a:cs typeface="Times New Roman"/>
              </a:rPr>
              <a:t>Blue </a:t>
            </a:r>
            <a:r>
              <a:rPr sz="3200" dirty="0">
                <a:latin typeface="Times New Roman"/>
                <a:cs typeface="Times New Roman"/>
              </a:rPr>
              <a:t>= basic  </a:t>
            </a:r>
            <a:r>
              <a:rPr sz="3200" dirty="0">
                <a:solidFill>
                  <a:srgbClr val="986633"/>
                </a:solidFill>
                <a:latin typeface="Times New Roman"/>
                <a:cs typeface="Times New Roman"/>
              </a:rPr>
              <a:t>Yellow/Brown </a:t>
            </a:r>
            <a:r>
              <a:rPr sz="3200" dirty="0">
                <a:latin typeface="Times New Roman"/>
                <a:cs typeface="Times New Roman"/>
              </a:rPr>
              <a:t>= high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salt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9800" y="4495800"/>
            <a:ext cx="2743200" cy="406400"/>
          </a:xfrm>
          <a:custGeom>
            <a:avLst/>
            <a:gdLst/>
            <a:ahLst/>
            <a:cxnLst/>
            <a:rect l="l" t="t" r="r" b="b"/>
            <a:pathLst>
              <a:path w="2743200" h="406400">
                <a:moveTo>
                  <a:pt x="1371600" y="406400"/>
                </a:moveTo>
                <a:lnTo>
                  <a:pt x="0" y="406400"/>
                </a:lnTo>
                <a:lnTo>
                  <a:pt x="0" y="0"/>
                </a:lnTo>
                <a:lnTo>
                  <a:pt x="2743200" y="0"/>
                </a:lnTo>
                <a:lnTo>
                  <a:pt x="2743200" y="406400"/>
                </a:lnTo>
                <a:lnTo>
                  <a:pt x="1371600" y="406400"/>
                </a:lnTo>
                <a:close/>
              </a:path>
            </a:pathLst>
          </a:custGeom>
          <a:ln w="7619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194426" y="4568826"/>
          <a:ext cx="2438400" cy="20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019800" y="5054600"/>
            <a:ext cx="2743200" cy="406400"/>
          </a:xfrm>
          <a:custGeom>
            <a:avLst/>
            <a:gdLst/>
            <a:ahLst/>
            <a:cxnLst/>
            <a:rect l="l" t="t" r="r" b="b"/>
            <a:pathLst>
              <a:path w="2743200" h="406400">
                <a:moveTo>
                  <a:pt x="1371600" y="406400"/>
                </a:moveTo>
                <a:lnTo>
                  <a:pt x="0" y="406400"/>
                </a:lnTo>
                <a:lnTo>
                  <a:pt x="0" y="0"/>
                </a:lnTo>
                <a:lnTo>
                  <a:pt x="2743200" y="0"/>
                </a:lnTo>
                <a:lnTo>
                  <a:pt x="2743200" y="406400"/>
                </a:lnTo>
                <a:lnTo>
                  <a:pt x="1371600" y="406400"/>
                </a:lnTo>
                <a:close/>
              </a:path>
            </a:pathLst>
          </a:custGeom>
          <a:ln w="76194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194426" y="5127626"/>
          <a:ext cx="2438400" cy="20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6019800" y="5613400"/>
            <a:ext cx="2743200" cy="406400"/>
          </a:xfrm>
          <a:custGeom>
            <a:avLst/>
            <a:gdLst/>
            <a:ahLst/>
            <a:cxnLst/>
            <a:rect l="l" t="t" r="r" b="b"/>
            <a:pathLst>
              <a:path w="2743200" h="406400">
                <a:moveTo>
                  <a:pt x="1371600" y="406400"/>
                </a:moveTo>
                <a:lnTo>
                  <a:pt x="0" y="406400"/>
                </a:lnTo>
                <a:lnTo>
                  <a:pt x="0" y="0"/>
                </a:lnTo>
                <a:lnTo>
                  <a:pt x="2743200" y="0"/>
                </a:lnTo>
                <a:lnTo>
                  <a:pt x="2743200" y="406400"/>
                </a:lnTo>
                <a:lnTo>
                  <a:pt x="1371600" y="406400"/>
                </a:lnTo>
                <a:close/>
              </a:path>
            </a:pathLst>
          </a:custGeom>
          <a:ln w="7619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194426" y="5686426"/>
          <a:ext cx="2438400" cy="20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  <a:gridCol w="304800"/>
              </a:tblGrid>
              <a:tr h="203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170" y="340359"/>
            <a:ext cx="356743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0339" y="1209040"/>
            <a:ext cx="6231255" cy="37109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>
              <a:lnSpc>
                <a:spcPts val="3550"/>
              </a:lnSpc>
              <a:spcBef>
                <a:spcPts val="459"/>
              </a:spcBef>
              <a:tabLst>
                <a:tab pos="1565275" algn="l"/>
              </a:tabLst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Heterocyst</a:t>
            </a:r>
            <a:r>
              <a:rPr sz="3200" dirty="0">
                <a:latin typeface="Times New Roman"/>
                <a:cs typeface="Times New Roman"/>
              </a:rPr>
              <a:t> – thick walled cell, hollow  looking.	Larger than vegetative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cells.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Times New Roman"/>
              <a:cs typeface="Times New Roman"/>
            </a:endParaRPr>
          </a:p>
          <a:p>
            <a:pPr marL="12700" marR="231775">
              <a:lnSpc>
                <a:spcPts val="3560"/>
              </a:lnSpc>
              <a:spcBef>
                <a:spcPts val="5"/>
              </a:spcBef>
            </a:pPr>
            <a:r>
              <a:rPr sz="3200" dirty="0">
                <a:latin typeface="Times New Roman"/>
                <a:cs typeface="Times New Roman"/>
              </a:rPr>
              <a:t>FUNCTION – provides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dirty="0">
                <a:latin typeface="Times New Roman"/>
                <a:cs typeface="Times New Roman"/>
              </a:rPr>
              <a:t>anerobic  environment for 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fixation.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300">
              <a:latin typeface="Times New Roman"/>
              <a:cs typeface="Times New Roman"/>
            </a:endParaRPr>
          </a:p>
          <a:p>
            <a:pPr marL="201930" algn="ctr">
              <a:lnSpc>
                <a:spcPct val="100000"/>
              </a:lnSpc>
            </a:pPr>
            <a:r>
              <a:rPr sz="3600" b="1" spc="-10" dirty="0">
                <a:latin typeface="Times New Roman"/>
                <a:cs typeface="Times New Roman"/>
              </a:rPr>
              <a:t>H-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Times New Roman"/>
                <a:cs typeface="Times New Roman"/>
              </a:rPr>
              <a:t>heterocyst</a:t>
            </a:r>
            <a:endParaRPr sz="36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90626" y="5305426"/>
          <a:ext cx="18288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010026" y="5305426"/>
          <a:ext cx="3657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48000" y="5181600"/>
            <a:ext cx="990600" cy="685800"/>
          </a:xfrm>
          <a:custGeom>
            <a:avLst/>
            <a:gdLst/>
            <a:ahLst/>
            <a:cxnLst/>
            <a:rect l="l" t="t" r="r" b="b"/>
            <a:pathLst>
              <a:path w="990600" h="685800">
                <a:moveTo>
                  <a:pt x="495300" y="685800"/>
                </a:moveTo>
                <a:lnTo>
                  <a:pt x="437394" y="683490"/>
                </a:lnTo>
                <a:lnTo>
                  <a:pt x="381488" y="676735"/>
                </a:lnTo>
                <a:lnTo>
                  <a:pt x="327948" y="665793"/>
                </a:lnTo>
                <a:lnTo>
                  <a:pt x="277141" y="650921"/>
                </a:lnTo>
                <a:lnTo>
                  <a:pt x="229433" y="632378"/>
                </a:lnTo>
                <a:lnTo>
                  <a:pt x="185190" y="610421"/>
                </a:lnTo>
                <a:lnTo>
                  <a:pt x="144780" y="585311"/>
                </a:lnTo>
                <a:lnTo>
                  <a:pt x="108568" y="557304"/>
                </a:lnTo>
                <a:lnTo>
                  <a:pt x="76922" y="526658"/>
                </a:lnTo>
                <a:lnTo>
                  <a:pt x="50207" y="493633"/>
                </a:lnTo>
                <a:lnTo>
                  <a:pt x="28791" y="458487"/>
                </a:lnTo>
                <a:lnTo>
                  <a:pt x="13040" y="421477"/>
                </a:lnTo>
                <a:lnTo>
                  <a:pt x="3321" y="382861"/>
                </a:lnTo>
                <a:lnTo>
                  <a:pt x="0" y="342900"/>
                </a:lnTo>
                <a:lnTo>
                  <a:pt x="3321" y="302703"/>
                </a:lnTo>
                <a:lnTo>
                  <a:pt x="13040" y="263923"/>
                </a:lnTo>
                <a:lnTo>
                  <a:pt x="28791" y="226808"/>
                </a:lnTo>
                <a:lnTo>
                  <a:pt x="50207" y="191610"/>
                </a:lnTo>
                <a:lnTo>
                  <a:pt x="76922" y="158578"/>
                </a:lnTo>
                <a:lnTo>
                  <a:pt x="108568" y="127962"/>
                </a:lnTo>
                <a:lnTo>
                  <a:pt x="144779" y="100012"/>
                </a:lnTo>
                <a:lnTo>
                  <a:pt x="185190" y="74978"/>
                </a:lnTo>
                <a:lnTo>
                  <a:pt x="229433" y="53109"/>
                </a:lnTo>
                <a:lnTo>
                  <a:pt x="277141" y="34656"/>
                </a:lnTo>
                <a:lnTo>
                  <a:pt x="327948" y="19869"/>
                </a:lnTo>
                <a:lnTo>
                  <a:pt x="381488" y="8997"/>
                </a:lnTo>
                <a:lnTo>
                  <a:pt x="437394" y="2290"/>
                </a:lnTo>
                <a:lnTo>
                  <a:pt x="495300" y="0"/>
                </a:lnTo>
                <a:lnTo>
                  <a:pt x="552970" y="2290"/>
                </a:lnTo>
                <a:lnTo>
                  <a:pt x="608711" y="8997"/>
                </a:lnTo>
                <a:lnTo>
                  <a:pt x="662147" y="19869"/>
                </a:lnTo>
                <a:lnTo>
                  <a:pt x="712903" y="34656"/>
                </a:lnTo>
                <a:lnTo>
                  <a:pt x="760604" y="53109"/>
                </a:lnTo>
                <a:lnTo>
                  <a:pt x="804876" y="74978"/>
                </a:lnTo>
                <a:lnTo>
                  <a:pt x="845343" y="100012"/>
                </a:lnTo>
                <a:lnTo>
                  <a:pt x="881631" y="127962"/>
                </a:lnTo>
                <a:lnTo>
                  <a:pt x="913365" y="158578"/>
                </a:lnTo>
                <a:lnTo>
                  <a:pt x="940170" y="191610"/>
                </a:lnTo>
                <a:lnTo>
                  <a:pt x="961670" y="226808"/>
                </a:lnTo>
                <a:lnTo>
                  <a:pt x="977492" y="263923"/>
                </a:lnTo>
                <a:lnTo>
                  <a:pt x="987260" y="302703"/>
                </a:lnTo>
                <a:lnTo>
                  <a:pt x="990600" y="342900"/>
                </a:lnTo>
                <a:lnTo>
                  <a:pt x="987260" y="382861"/>
                </a:lnTo>
                <a:lnTo>
                  <a:pt x="977492" y="421477"/>
                </a:lnTo>
                <a:lnTo>
                  <a:pt x="961670" y="458487"/>
                </a:lnTo>
                <a:lnTo>
                  <a:pt x="940170" y="493633"/>
                </a:lnTo>
                <a:lnTo>
                  <a:pt x="913365" y="526658"/>
                </a:lnTo>
                <a:lnTo>
                  <a:pt x="881631" y="557304"/>
                </a:lnTo>
                <a:lnTo>
                  <a:pt x="845343" y="585311"/>
                </a:lnTo>
                <a:lnTo>
                  <a:pt x="804876" y="610421"/>
                </a:lnTo>
                <a:lnTo>
                  <a:pt x="760604" y="632378"/>
                </a:lnTo>
                <a:lnTo>
                  <a:pt x="712903" y="650921"/>
                </a:lnTo>
                <a:lnTo>
                  <a:pt x="662147" y="665793"/>
                </a:lnTo>
                <a:lnTo>
                  <a:pt x="608711" y="676735"/>
                </a:lnTo>
                <a:lnTo>
                  <a:pt x="552970" y="683490"/>
                </a:lnTo>
                <a:lnTo>
                  <a:pt x="495300" y="685800"/>
                </a:lnTo>
                <a:close/>
              </a:path>
              <a:path w="990600" h="685800">
                <a:moveTo>
                  <a:pt x="495300" y="609600"/>
                </a:moveTo>
                <a:lnTo>
                  <a:pt x="439407" y="606110"/>
                </a:lnTo>
                <a:lnTo>
                  <a:pt x="386486" y="596005"/>
                </a:lnTo>
                <a:lnTo>
                  <a:pt x="337223" y="579836"/>
                </a:lnTo>
                <a:lnTo>
                  <a:pt x="292303" y="558149"/>
                </a:lnTo>
                <a:lnTo>
                  <a:pt x="252412" y="531494"/>
                </a:lnTo>
                <a:lnTo>
                  <a:pt x="218236" y="500420"/>
                </a:lnTo>
                <a:lnTo>
                  <a:pt x="190461" y="465475"/>
                </a:lnTo>
                <a:lnTo>
                  <a:pt x="169773" y="427207"/>
                </a:lnTo>
                <a:lnTo>
                  <a:pt x="156857" y="386166"/>
                </a:lnTo>
                <a:lnTo>
                  <a:pt x="152400" y="342900"/>
                </a:lnTo>
                <a:lnTo>
                  <a:pt x="156857" y="299633"/>
                </a:lnTo>
                <a:lnTo>
                  <a:pt x="169773" y="258592"/>
                </a:lnTo>
                <a:lnTo>
                  <a:pt x="190461" y="220324"/>
                </a:lnTo>
                <a:lnTo>
                  <a:pt x="218236" y="185379"/>
                </a:lnTo>
                <a:lnTo>
                  <a:pt x="252412" y="154305"/>
                </a:lnTo>
                <a:lnTo>
                  <a:pt x="292303" y="127650"/>
                </a:lnTo>
                <a:lnTo>
                  <a:pt x="337223" y="105963"/>
                </a:lnTo>
                <a:lnTo>
                  <a:pt x="386486" y="89794"/>
                </a:lnTo>
                <a:lnTo>
                  <a:pt x="439407" y="79689"/>
                </a:lnTo>
                <a:lnTo>
                  <a:pt x="495300" y="76200"/>
                </a:lnTo>
                <a:lnTo>
                  <a:pt x="550884" y="79689"/>
                </a:lnTo>
                <a:lnTo>
                  <a:pt x="603625" y="89794"/>
                </a:lnTo>
                <a:lnTo>
                  <a:pt x="652816" y="105963"/>
                </a:lnTo>
                <a:lnTo>
                  <a:pt x="697748" y="127650"/>
                </a:lnTo>
                <a:lnTo>
                  <a:pt x="737711" y="154305"/>
                </a:lnTo>
                <a:lnTo>
                  <a:pt x="771997" y="185379"/>
                </a:lnTo>
                <a:lnTo>
                  <a:pt x="799898" y="220324"/>
                </a:lnTo>
                <a:lnTo>
                  <a:pt x="820704" y="258592"/>
                </a:lnTo>
                <a:lnTo>
                  <a:pt x="833708" y="299633"/>
                </a:lnTo>
                <a:lnTo>
                  <a:pt x="838200" y="342900"/>
                </a:lnTo>
                <a:lnTo>
                  <a:pt x="833708" y="386166"/>
                </a:lnTo>
                <a:lnTo>
                  <a:pt x="820704" y="427207"/>
                </a:lnTo>
                <a:lnTo>
                  <a:pt x="799898" y="465475"/>
                </a:lnTo>
                <a:lnTo>
                  <a:pt x="771997" y="500420"/>
                </a:lnTo>
                <a:lnTo>
                  <a:pt x="737711" y="531494"/>
                </a:lnTo>
                <a:lnTo>
                  <a:pt x="697748" y="558149"/>
                </a:lnTo>
                <a:lnTo>
                  <a:pt x="652816" y="579836"/>
                </a:lnTo>
                <a:lnTo>
                  <a:pt x="603625" y="596005"/>
                </a:lnTo>
                <a:lnTo>
                  <a:pt x="550884" y="606110"/>
                </a:lnTo>
                <a:lnTo>
                  <a:pt x="495300" y="609600"/>
                </a:lnTo>
                <a:close/>
              </a:path>
            </a:pathLst>
          </a:custGeom>
          <a:ln w="5714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200" y="533400"/>
            <a:ext cx="7239000" cy="5190490"/>
            <a:chOff x="1219200" y="533400"/>
            <a:chExt cx="7239000" cy="5190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533400"/>
              <a:ext cx="7239000" cy="44323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14800" y="2743199"/>
              <a:ext cx="3074670" cy="2980690"/>
            </a:xfrm>
            <a:custGeom>
              <a:avLst/>
              <a:gdLst/>
              <a:ahLst/>
              <a:cxnLst/>
              <a:rect l="l" t="t" r="r" b="b"/>
              <a:pathLst>
                <a:path w="3074670" h="2980690">
                  <a:moveTo>
                    <a:pt x="1243330" y="2042160"/>
                  </a:moveTo>
                  <a:lnTo>
                    <a:pt x="111963" y="133235"/>
                  </a:lnTo>
                  <a:lnTo>
                    <a:pt x="161290" y="104140"/>
                  </a:lnTo>
                  <a:lnTo>
                    <a:pt x="0" y="0"/>
                  </a:lnTo>
                  <a:lnTo>
                    <a:pt x="12700" y="191770"/>
                  </a:lnTo>
                  <a:lnTo>
                    <a:pt x="62445" y="162433"/>
                  </a:lnTo>
                  <a:lnTo>
                    <a:pt x="1195070" y="2071370"/>
                  </a:lnTo>
                  <a:lnTo>
                    <a:pt x="1243330" y="2042160"/>
                  </a:lnTo>
                  <a:close/>
                </a:path>
                <a:path w="3074670" h="2980690">
                  <a:moveTo>
                    <a:pt x="3074670" y="2962910"/>
                  </a:moveTo>
                  <a:lnTo>
                    <a:pt x="2443137" y="1068324"/>
                  </a:lnTo>
                  <a:lnTo>
                    <a:pt x="2498090" y="1050290"/>
                  </a:lnTo>
                  <a:lnTo>
                    <a:pt x="2362200" y="914400"/>
                  </a:lnTo>
                  <a:lnTo>
                    <a:pt x="2335530" y="1103630"/>
                  </a:lnTo>
                  <a:lnTo>
                    <a:pt x="2389708" y="1085850"/>
                  </a:lnTo>
                  <a:lnTo>
                    <a:pt x="3021330" y="2980690"/>
                  </a:lnTo>
                  <a:lnTo>
                    <a:pt x="3074670" y="29629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59740" y="5977890"/>
            <a:ext cx="18789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5" dirty="0">
                <a:latin typeface="Times New Roman"/>
                <a:cs typeface="Times New Roman"/>
              </a:rPr>
              <a:t>Anabaena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8229" y="5063490"/>
            <a:ext cx="19062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10" dirty="0">
                <a:latin typeface="Times New Roman"/>
                <a:cs typeface="Times New Roman"/>
              </a:rPr>
              <a:t>H</a:t>
            </a:r>
            <a:r>
              <a:rPr sz="3200" b="1" dirty="0">
                <a:latin typeface="Times New Roman"/>
                <a:cs typeface="Times New Roman"/>
              </a:rPr>
              <a:t>et</a:t>
            </a:r>
            <a:r>
              <a:rPr sz="3200" b="1" spc="10" dirty="0">
                <a:latin typeface="Times New Roman"/>
                <a:cs typeface="Times New Roman"/>
              </a:rPr>
              <a:t>er</a:t>
            </a:r>
            <a:r>
              <a:rPr sz="3200" b="1" spc="5" dirty="0">
                <a:latin typeface="Times New Roman"/>
                <a:cs typeface="Times New Roman"/>
              </a:rPr>
              <a:t>o</a:t>
            </a:r>
            <a:r>
              <a:rPr sz="3200" b="1" spc="10" dirty="0">
                <a:latin typeface="Times New Roman"/>
                <a:cs typeface="Times New Roman"/>
              </a:rPr>
              <a:t>c</a:t>
            </a:r>
            <a:r>
              <a:rPr sz="3200" b="1" dirty="0">
                <a:latin typeface="Times New Roman"/>
                <a:cs typeface="Times New Roman"/>
              </a:rPr>
              <a:t>y</a:t>
            </a:r>
            <a:r>
              <a:rPr sz="3200" b="1" spc="5" dirty="0">
                <a:latin typeface="Times New Roman"/>
                <a:cs typeface="Times New Roman"/>
              </a:rPr>
              <a:t>s</a:t>
            </a:r>
            <a:r>
              <a:rPr sz="3200" b="1" dirty="0">
                <a:latin typeface="Times New Roman"/>
                <a:cs typeface="Times New Roman"/>
              </a:rPr>
              <a:t>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3429" y="5891529"/>
            <a:ext cx="23647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Vegetative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cells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9120" y="492759"/>
            <a:ext cx="396748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latin typeface="Times New Roman"/>
                <a:cs typeface="Times New Roman"/>
              </a:rPr>
              <a:t>M</a:t>
            </a:r>
            <a:r>
              <a:rPr b="0" spc="5" dirty="0">
                <a:latin typeface="Times New Roman"/>
                <a:cs typeface="Times New Roman"/>
              </a:rPr>
              <a:t>o</a:t>
            </a:r>
            <a:r>
              <a:rPr b="0" dirty="0">
                <a:latin typeface="Times New Roman"/>
                <a:cs typeface="Times New Roman"/>
              </a:rPr>
              <a:t>v</a:t>
            </a:r>
            <a:r>
              <a:rPr b="0" spc="5" dirty="0">
                <a:latin typeface="Times New Roman"/>
                <a:cs typeface="Times New Roman"/>
              </a:rPr>
              <a:t>e</a:t>
            </a:r>
            <a:r>
              <a:rPr b="0" spc="-5" dirty="0">
                <a:latin typeface="Times New Roman"/>
                <a:cs typeface="Times New Roman"/>
              </a:rPr>
              <a:t>m</a:t>
            </a:r>
            <a:r>
              <a:rPr b="0" spc="5" dirty="0">
                <a:latin typeface="Times New Roman"/>
                <a:cs typeface="Times New Roman"/>
              </a:rPr>
              <a:t>e</a:t>
            </a:r>
            <a:r>
              <a:rPr b="0" dirty="0">
                <a:latin typeface="Times New Roman"/>
                <a:cs typeface="Times New Roman"/>
              </a:rPr>
              <a:t>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66240"/>
            <a:ext cx="8451215" cy="2724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09600">
              <a:lnSpc>
                <a:spcPct val="100000"/>
              </a:lnSpc>
              <a:spcBef>
                <a:spcPts val="100"/>
              </a:spcBef>
              <a:buChar char="•"/>
              <a:tabLst>
                <a:tab pos="621665" algn="l"/>
                <a:tab pos="622300" algn="l"/>
              </a:tabLst>
            </a:pPr>
            <a:r>
              <a:rPr sz="3200" spc="-5" dirty="0">
                <a:latin typeface="Times New Roman"/>
                <a:cs typeface="Times New Roman"/>
              </a:rPr>
              <a:t>No </a:t>
            </a:r>
            <a:r>
              <a:rPr sz="3200" dirty="0">
                <a:latin typeface="Times New Roman"/>
                <a:cs typeface="Times New Roman"/>
              </a:rPr>
              <a:t>flagellae or structures to </a:t>
            </a:r>
            <a:r>
              <a:rPr sz="3200" spc="5" dirty="0">
                <a:latin typeface="Times New Roman"/>
                <a:cs typeface="Times New Roman"/>
              </a:rPr>
              <a:t>enhance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movement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3200" spc="-5" dirty="0">
                <a:latin typeface="Times New Roman"/>
                <a:cs typeface="Times New Roman"/>
              </a:rPr>
              <a:t>C)	</a:t>
            </a:r>
            <a:r>
              <a:rPr sz="3200" dirty="0">
                <a:latin typeface="Times New Roman"/>
                <a:cs typeface="Times New Roman"/>
              </a:rPr>
              <a:t>Excrete mucilage – jet propulsion,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gliding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3200" spc="-5" dirty="0">
                <a:latin typeface="Times New Roman"/>
                <a:cs typeface="Times New Roman"/>
              </a:rPr>
              <a:t>E)	</a:t>
            </a:r>
            <a:r>
              <a:rPr sz="3200" dirty="0">
                <a:latin typeface="Times New Roman"/>
                <a:cs typeface="Times New Roman"/>
              </a:rPr>
              <a:t>Helix – fibers send </a:t>
            </a:r>
            <a:r>
              <a:rPr sz="3200" spc="5" dirty="0">
                <a:latin typeface="Times New Roman"/>
                <a:cs typeface="Times New Roman"/>
              </a:rPr>
              <a:t>waves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contraction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45069" y="5596890"/>
            <a:ext cx="1162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Spi</a:t>
            </a:r>
            <a:r>
              <a:rPr sz="2400" i="1" spc="5" dirty="0">
                <a:latin typeface="Times New Roman"/>
                <a:cs typeface="Times New Roman"/>
              </a:rPr>
              <a:t>r</a:t>
            </a:r>
            <a:r>
              <a:rPr sz="2400" i="1" dirty="0">
                <a:latin typeface="Times New Roman"/>
                <a:cs typeface="Times New Roman"/>
              </a:rPr>
              <a:t>ulina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5374640"/>
            <a:ext cx="6248400" cy="944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6669" y="2244090"/>
            <a:ext cx="19215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i="1" u="none" dirty="0">
                <a:latin typeface="Times New Roman"/>
                <a:cs typeface="Times New Roman"/>
              </a:rPr>
              <a:t>Spirulina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551180"/>
            <a:ext cx="7772400" cy="11747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83310" y="3463290"/>
            <a:ext cx="697547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har char="•"/>
              <a:tabLst>
                <a:tab pos="287020" algn="l"/>
              </a:tabLst>
            </a:pPr>
            <a:r>
              <a:rPr sz="3600" spc="-5" dirty="0">
                <a:latin typeface="Times New Roman"/>
                <a:cs typeface="Times New Roman"/>
              </a:rPr>
              <a:t>filamentous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7020" algn="l"/>
              </a:tabLst>
            </a:pPr>
            <a:r>
              <a:rPr sz="3600" spc="-5" dirty="0">
                <a:latin typeface="Times New Roman"/>
                <a:cs typeface="Times New Roman"/>
              </a:rPr>
              <a:t>common </a:t>
            </a:r>
            <a:r>
              <a:rPr sz="3600" spc="-10" dirty="0">
                <a:latin typeface="Times New Roman"/>
                <a:cs typeface="Times New Roman"/>
              </a:rPr>
              <a:t>in </a:t>
            </a:r>
            <a:r>
              <a:rPr sz="3600" spc="-5" dirty="0">
                <a:latin typeface="Times New Roman"/>
                <a:cs typeface="Times New Roman"/>
              </a:rPr>
              <a:t>lakes with </a:t>
            </a:r>
            <a:r>
              <a:rPr sz="3600" dirty="0">
                <a:latin typeface="Times New Roman"/>
                <a:cs typeface="Times New Roman"/>
              </a:rPr>
              <a:t>high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pH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7020" algn="l"/>
              </a:tabLst>
            </a:pPr>
            <a:r>
              <a:rPr sz="3600" spc="-5" dirty="0">
                <a:latin typeface="Times New Roman"/>
                <a:cs typeface="Times New Roman"/>
              </a:rPr>
              <a:t>major food for flamingo populations</a:t>
            </a:r>
            <a:endParaRPr sz="3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har char="•"/>
              <a:tabLst>
                <a:tab pos="287020" algn="l"/>
              </a:tabLst>
            </a:pPr>
            <a:r>
              <a:rPr sz="3600" spc="-5" dirty="0">
                <a:latin typeface="Times New Roman"/>
                <a:cs typeface="Times New Roman"/>
              </a:rPr>
              <a:t>commercial food source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04800"/>
            <a:ext cx="6667500" cy="40843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16380" y="4528820"/>
            <a:ext cx="65157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Times New Roman"/>
                <a:cs typeface="Times New Roman"/>
              </a:rPr>
              <a:t>Anabaena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heterocyst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600" baseline="3472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common bloom forming species </a:t>
            </a:r>
            <a:r>
              <a:rPr sz="2400" spc="-5" dirty="0">
                <a:latin typeface="Times New Roman"/>
                <a:cs typeface="Times New Roman"/>
              </a:rPr>
              <a:t>with </a:t>
            </a:r>
            <a:r>
              <a:rPr sz="2400" dirty="0">
                <a:latin typeface="Times New Roman"/>
                <a:cs typeface="Times New Roman"/>
              </a:rPr>
              <a:t>nutrient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loads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5389" y="3463290"/>
            <a:ext cx="6265545" cy="1350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">
              <a:lnSpc>
                <a:spcPct val="100000"/>
              </a:lnSpc>
              <a:spcBef>
                <a:spcPts val="100"/>
              </a:spcBef>
            </a:pPr>
            <a:r>
              <a:rPr sz="3600" i="1" spc="-5" dirty="0">
                <a:latin typeface="Times New Roman"/>
                <a:cs typeface="Times New Roman"/>
              </a:rPr>
              <a:t>Lyngbia</a:t>
            </a:r>
            <a:r>
              <a:rPr sz="3600" i="1" spc="5" dirty="0">
                <a:latin typeface="Times New Roman"/>
                <a:cs typeface="Times New Roman"/>
              </a:rPr>
              <a:t> </a:t>
            </a:r>
            <a:r>
              <a:rPr sz="3600" i="1" spc="-5" dirty="0">
                <a:latin typeface="Times New Roman"/>
                <a:cs typeface="Times New Roman"/>
              </a:rPr>
              <a:t>martensiana</a:t>
            </a:r>
            <a:endParaRPr sz="3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3200" dirty="0">
                <a:latin typeface="Times New Roman"/>
                <a:cs typeface="Times New Roman"/>
              </a:rPr>
              <a:t>Releases </a:t>
            </a:r>
            <a:r>
              <a:rPr sz="3200" spc="5" dirty="0">
                <a:latin typeface="Times New Roman"/>
                <a:cs typeface="Times New Roman"/>
              </a:rPr>
              <a:t>chemicals </a:t>
            </a:r>
            <a:r>
              <a:rPr sz="3200" dirty="0">
                <a:latin typeface="Times New Roman"/>
                <a:cs typeface="Times New Roman"/>
              </a:rPr>
              <a:t>causing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dermatitis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455930"/>
            <a:ext cx="7086600" cy="2772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28675"/>
              <a:ext cx="9144000" cy="60293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92392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0254" y="1015"/>
            <a:ext cx="69996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05250" algn="l"/>
              </a:tabLst>
            </a:pPr>
            <a:r>
              <a:rPr sz="4800" spc="-5" dirty="0"/>
              <a:t>C</a:t>
            </a:r>
            <a:r>
              <a:rPr sz="4800" spc="-80" dirty="0"/>
              <a:t>y</a:t>
            </a:r>
            <a:r>
              <a:rPr sz="4800" dirty="0"/>
              <a:t>anobac</a:t>
            </a:r>
            <a:r>
              <a:rPr sz="4800" spc="-75" dirty="0"/>
              <a:t>t</a:t>
            </a:r>
            <a:r>
              <a:rPr sz="4800" spc="-5" dirty="0"/>
              <a:t>eri</a:t>
            </a:r>
            <a:r>
              <a:rPr sz="4800" dirty="0"/>
              <a:t>a	</a:t>
            </a:r>
            <a:r>
              <a:rPr sz="4800" spc="-55" dirty="0"/>
              <a:t>t</a:t>
            </a:r>
            <a:r>
              <a:rPr sz="4800" spc="-5" dirty="0"/>
              <a:t>ermino</a:t>
            </a:r>
            <a:r>
              <a:rPr sz="4800" spc="-20" dirty="0"/>
              <a:t>l</a:t>
            </a:r>
            <a:r>
              <a:rPr sz="4800" dirty="0"/>
              <a:t>ogy</a:t>
            </a:r>
            <a:endParaRPr sz="4800"/>
          </a:p>
        </p:txBody>
      </p:sp>
      <p:grpSp>
        <p:nvGrpSpPr>
          <p:cNvPr id="6" name="object 6"/>
          <p:cNvGrpSpPr/>
          <p:nvPr/>
        </p:nvGrpSpPr>
        <p:grpSpPr>
          <a:xfrm>
            <a:off x="0" y="879347"/>
            <a:ext cx="9144000" cy="5953125"/>
            <a:chOff x="0" y="879347"/>
            <a:chExt cx="9144000" cy="59531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5188" y="879347"/>
              <a:ext cx="2721864" cy="10759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83508" y="879347"/>
              <a:ext cx="3421380" cy="10759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236" y="1610867"/>
              <a:ext cx="8377428" cy="107594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79904" y="2342387"/>
              <a:ext cx="1862327" cy="10759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8688" y="2342387"/>
              <a:ext cx="2205228" cy="107594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4671" y="2342387"/>
              <a:ext cx="2093976" cy="107594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3304" y="3805427"/>
              <a:ext cx="2220468" cy="10759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6052" y="3805427"/>
              <a:ext cx="2217420" cy="10759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0" y="4536947"/>
              <a:ext cx="964691" cy="107594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3924" y="4536947"/>
              <a:ext cx="2769108" cy="107594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99488" y="4536947"/>
              <a:ext cx="1176527" cy="107594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5248" y="4536947"/>
              <a:ext cx="6778752" cy="107594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0520" y="5146547"/>
              <a:ext cx="8407908" cy="107594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47344" y="5756146"/>
              <a:ext cx="7293864" cy="1075944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335381" y="1021737"/>
            <a:ext cx="8319770" cy="563499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60"/>
              </a:spcBef>
            </a:pPr>
            <a:r>
              <a:rPr sz="4000" b="1" spc="-5" dirty="0">
                <a:latin typeface="Calibri"/>
                <a:cs typeface="Calibri"/>
              </a:rPr>
              <a:t>Division</a:t>
            </a:r>
            <a:r>
              <a:rPr sz="4000" b="1" spc="1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Cyanophyta</a:t>
            </a:r>
            <a:endParaRPr sz="4000">
              <a:latin typeface="Calibri"/>
              <a:cs typeface="Calibri"/>
            </a:endParaRPr>
          </a:p>
          <a:p>
            <a:pPr marL="491490" marR="481965" algn="ctr">
              <a:lnSpc>
                <a:spcPct val="120000"/>
              </a:lnSpc>
            </a:pPr>
            <a:r>
              <a:rPr sz="4000" b="1" spc="-15" dirty="0">
                <a:latin typeface="Calibri"/>
                <a:cs typeface="Calibri"/>
              </a:rPr>
              <a:t>Cyanobacteria </a:t>
            </a:r>
            <a:r>
              <a:rPr sz="4000" b="1" spc="-10" dirty="0">
                <a:latin typeface="Calibri"/>
                <a:cs typeface="Calibri"/>
              </a:rPr>
              <a:t>‘formerly </a:t>
            </a:r>
            <a:r>
              <a:rPr sz="4000" b="1" spc="-5" dirty="0">
                <a:latin typeface="Calibri"/>
                <a:cs typeface="Calibri"/>
              </a:rPr>
              <a:t>known as’  </a:t>
            </a:r>
            <a:r>
              <a:rPr sz="4000" b="1" spc="-10" dirty="0">
                <a:solidFill>
                  <a:srgbClr val="00AFEF"/>
                </a:solidFill>
                <a:latin typeface="Calibri"/>
                <a:cs typeface="Calibri"/>
              </a:rPr>
              <a:t>Blue</a:t>
            </a:r>
            <a:r>
              <a:rPr sz="4000" b="1" spc="-10" dirty="0">
                <a:solidFill>
                  <a:srgbClr val="00AF50"/>
                </a:solidFill>
                <a:latin typeface="Calibri"/>
                <a:cs typeface="Calibri"/>
              </a:rPr>
              <a:t>Green</a:t>
            </a:r>
            <a:r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Algae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>
                <a:latin typeface="Calibri"/>
                <a:cs typeface="Calibri"/>
              </a:rPr>
              <a:t>- </a:t>
            </a:r>
            <a:r>
              <a:rPr sz="4000" b="1" spc="-20" dirty="0">
                <a:solidFill>
                  <a:srgbClr val="00AFEF"/>
                </a:solidFill>
                <a:latin typeface="Calibri"/>
                <a:cs typeface="Calibri"/>
              </a:rPr>
              <a:t>Cyano </a:t>
            </a:r>
            <a:r>
              <a:rPr sz="4000" b="1" spc="-5" dirty="0">
                <a:solidFill>
                  <a:srgbClr val="00AFEF"/>
                </a:solidFill>
                <a:latin typeface="Calibri"/>
                <a:cs typeface="Calibri"/>
              </a:rPr>
              <a:t>=</a:t>
            </a:r>
            <a:r>
              <a:rPr sz="4000" b="1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AFEF"/>
                </a:solidFill>
                <a:latin typeface="Calibri"/>
                <a:cs typeface="Calibri"/>
              </a:rPr>
              <a:t>blue</a:t>
            </a:r>
            <a:endParaRPr sz="40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60"/>
              </a:spcBef>
            </a:pPr>
            <a:r>
              <a:rPr sz="4000" b="1" spc="-5" dirty="0">
                <a:latin typeface="Calibri"/>
                <a:cs typeface="Calibri"/>
              </a:rPr>
              <a:t>- </a:t>
            </a:r>
            <a:r>
              <a:rPr sz="4000" b="1" spc="-15" dirty="0">
                <a:latin typeface="Calibri"/>
                <a:cs typeface="Calibri"/>
              </a:rPr>
              <a:t>Bacteria </a:t>
            </a:r>
            <a:r>
              <a:rPr sz="4000" b="1" spc="-5" dirty="0">
                <a:latin typeface="Calibri"/>
                <a:cs typeface="Calibri"/>
              </a:rPr>
              <a:t>– </a:t>
            </a:r>
            <a:r>
              <a:rPr sz="4000" b="1" spc="-10" dirty="0">
                <a:latin typeface="Calibri"/>
                <a:cs typeface="Calibri"/>
              </a:rPr>
              <a:t>acknowledges </a:t>
            </a:r>
            <a:r>
              <a:rPr sz="4000" b="1" spc="-15" dirty="0">
                <a:latin typeface="Calibri"/>
                <a:cs typeface="Calibri"/>
              </a:rPr>
              <a:t>that they </a:t>
            </a:r>
            <a:r>
              <a:rPr sz="4000" b="1" spc="-20" dirty="0">
                <a:latin typeface="Calibri"/>
                <a:cs typeface="Calibri"/>
              </a:rPr>
              <a:t>are  more </a:t>
            </a:r>
            <a:r>
              <a:rPr sz="4000" b="1" spc="-10" dirty="0">
                <a:latin typeface="Calibri"/>
                <a:cs typeface="Calibri"/>
              </a:rPr>
              <a:t>closely </a:t>
            </a:r>
            <a:r>
              <a:rPr sz="4000" b="1" spc="-30" dirty="0">
                <a:latin typeface="Calibri"/>
                <a:cs typeface="Calibri"/>
              </a:rPr>
              <a:t>related </a:t>
            </a:r>
            <a:r>
              <a:rPr sz="4000" b="1" spc="-25" dirty="0">
                <a:latin typeface="Calibri"/>
                <a:cs typeface="Calibri"/>
              </a:rPr>
              <a:t>to </a:t>
            </a:r>
            <a:r>
              <a:rPr sz="4000" b="1" spc="-15" dirty="0">
                <a:latin typeface="Calibri"/>
                <a:cs typeface="Calibri"/>
              </a:rPr>
              <a:t>prokaryotic  bacteria </a:t>
            </a:r>
            <a:r>
              <a:rPr sz="4000" b="1" spc="-5" dirty="0">
                <a:latin typeface="Calibri"/>
                <a:cs typeface="Calibri"/>
              </a:rPr>
              <a:t>than </a:t>
            </a:r>
            <a:r>
              <a:rPr sz="4000" b="1" spc="-15" dirty="0">
                <a:latin typeface="Calibri"/>
                <a:cs typeface="Calibri"/>
              </a:rPr>
              <a:t>eukaryotic</a:t>
            </a:r>
            <a:r>
              <a:rPr sz="4000" b="1" spc="60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algae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175" y="3457575"/>
            <a:ext cx="4124325" cy="340042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38275" y="0"/>
            <a:ext cx="7705725" cy="6858000"/>
            <a:chOff x="1438275" y="0"/>
            <a:chExt cx="770572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2808" y="0"/>
              <a:ext cx="3881191" cy="35649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0200" y="0"/>
              <a:ext cx="3733800" cy="32004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2875" y="2962273"/>
              <a:ext cx="5191125" cy="3895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8275" y="1504950"/>
              <a:ext cx="4124325" cy="16954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832229" y="1673098"/>
            <a:ext cx="3343910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25525">
              <a:lnSpc>
                <a:spcPct val="100000"/>
              </a:lnSpc>
              <a:spcBef>
                <a:spcPts val="105"/>
              </a:spcBef>
            </a:pPr>
            <a:r>
              <a:rPr sz="4400" spc="-15" dirty="0"/>
              <a:t>Fossil  </a:t>
            </a:r>
            <a:r>
              <a:rPr sz="4400" spc="-5" dirty="0"/>
              <a:t>C</a:t>
            </a:r>
            <a:r>
              <a:rPr sz="4400" spc="-80" dirty="0"/>
              <a:t>y</a:t>
            </a:r>
            <a:r>
              <a:rPr sz="4400" dirty="0"/>
              <a:t>anob</a:t>
            </a:r>
            <a:r>
              <a:rPr sz="4400" spc="-15" dirty="0"/>
              <a:t>a</a:t>
            </a:r>
            <a:r>
              <a:rPr sz="4400" spc="-5" dirty="0"/>
              <a:t>c</a:t>
            </a:r>
            <a:r>
              <a:rPr sz="4400" spc="-50" dirty="0"/>
              <a:t>t</a:t>
            </a:r>
            <a:r>
              <a:rPr sz="4400" spc="-5" dirty="0"/>
              <a:t>eria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375025" cy="6858000"/>
            <a:chOff x="0" y="0"/>
            <a:chExt cx="33750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374494" cy="63082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009900" cy="5943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867398"/>
              <a:ext cx="3133725" cy="99059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6405" y="5953759"/>
            <a:ext cx="27533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"Ooid" </a:t>
            </a:r>
            <a:r>
              <a:rPr sz="1800" b="1" dirty="0">
                <a:latin typeface="Calibri"/>
                <a:cs typeface="Calibri"/>
              </a:rPr>
              <a:t>sand </a:t>
            </a:r>
            <a:r>
              <a:rPr sz="1800" b="1" spc="-10" dirty="0">
                <a:latin typeface="Calibri"/>
                <a:cs typeface="Calibri"/>
              </a:rPr>
              <a:t>grain</a:t>
            </a:r>
            <a:r>
              <a:rPr sz="1800" b="1" spc="-1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containing  Endolithic </a:t>
            </a:r>
            <a:r>
              <a:rPr sz="1800" b="1" spc="-10" dirty="0">
                <a:latin typeface="Calibri"/>
                <a:cs typeface="Calibri"/>
              </a:rPr>
              <a:t>Cyanobacterium  </a:t>
            </a:r>
            <a:r>
              <a:rPr sz="1800" b="1" dirty="0">
                <a:latin typeface="Calibri"/>
                <a:cs typeface="Calibri"/>
              </a:rPr>
              <a:t>(CB).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852927" y="0"/>
            <a:ext cx="6291580" cy="6858000"/>
            <a:chOff x="2852927" y="0"/>
            <a:chExt cx="6291580" cy="685800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2927" y="0"/>
              <a:ext cx="6291072" cy="67177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7999" y="0"/>
              <a:ext cx="6095999" cy="6324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6600" y="6305548"/>
              <a:ext cx="5867400" cy="55244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3514471" y="6410959"/>
            <a:ext cx="5495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Erosion caused </a:t>
            </a:r>
            <a:r>
              <a:rPr sz="2400" b="1" spc="-10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Endolithic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Cyanobacteria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5626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19750"/>
            <a:ext cx="4610139" cy="100012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5485" y="5657799"/>
            <a:ext cx="37592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54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Hot </a:t>
            </a:r>
            <a:r>
              <a:rPr sz="1800" b="1" spc="-5" dirty="0">
                <a:latin typeface="Calibri"/>
                <a:cs typeface="Calibri"/>
              </a:rPr>
              <a:t>Spring </a:t>
            </a:r>
            <a:r>
              <a:rPr sz="1800" b="1" spc="-10" dirty="0">
                <a:latin typeface="Calibri"/>
                <a:cs typeface="Calibri"/>
              </a:rPr>
              <a:t>at </a:t>
            </a:r>
            <a:r>
              <a:rPr sz="1800" b="1" spc="-20" dirty="0">
                <a:latin typeface="Calibri"/>
                <a:cs typeface="Calibri"/>
              </a:rPr>
              <a:t>Yellowstone </a:t>
            </a:r>
            <a:r>
              <a:rPr sz="1800" b="1" spc="-10" dirty="0">
                <a:latin typeface="Calibri"/>
                <a:cs typeface="Calibri"/>
              </a:rPr>
              <a:t>Park:  </a:t>
            </a:r>
            <a:r>
              <a:rPr sz="1800" b="1" spc="-5" dirty="0">
                <a:latin typeface="Calibri"/>
                <a:cs typeface="Calibri"/>
              </a:rPr>
              <a:t>The </a:t>
            </a:r>
            <a:r>
              <a:rPr sz="1800" b="1" dirty="0">
                <a:latin typeface="Calibri"/>
                <a:cs typeface="Calibri"/>
              </a:rPr>
              <a:t>dark </a:t>
            </a:r>
            <a:r>
              <a:rPr sz="1800" b="1" spc="-5" dirty="0">
                <a:latin typeface="Calibri"/>
                <a:cs typeface="Calibri"/>
              </a:rPr>
              <a:t>color </a:t>
            </a:r>
            <a:r>
              <a:rPr sz="1800" b="1" dirty="0">
                <a:latin typeface="Calibri"/>
                <a:cs typeface="Calibri"/>
              </a:rPr>
              <a:t>is due </a:t>
            </a:r>
            <a:r>
              <a:rPr sz="1800" b="1" spc="-10" dirty="0">
                <a:latin typeface="Calibri"/>
                <a:cs typeface="Calibri"/>
              </a:rPr>
              <a:t>to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presence</a:t>
            </a:r>
            <a:r>
              <a:rPr sz="1800" b="1" spc="-20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  <a:p>
            <a:pPr marL="117094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Cyanobacteria.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91100" y="5619750"/>
            <a:ext cx="4152900" cy="10001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19191" y="5657799"/>
            <a:ext cx="373570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Limestone deposit </a:t>
            </a:r>
            <a:r>
              <a:rPr sz="1800" b="1" spc="-10" dirty="0">
                <a:latin typeface="Calibri"/>
                <a:cs typeface="Calibri"/>
              </a:rPr>
              <a:t>at </a:t>
            </a:r>
            <a:r>
              <a:rPr sz="1800" b="1" spc="-20" dirty="0">
                <a:latin typeface="Calibri"/>
                <a:cs typeface="Calibri"/>
              </a:rPr>
              <a:t>Yellowstone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Park:  </a:t>
            </a:r>
            <a:r>
              <a:rPr sz="1800" b="1" spc="-5" dirty="0">
                <a:latin typeface="Calibri"/>
                <a:cs typeface="Calibri"/>
              </a:rPr>
              <a:t>The localized </a:t>
            </a:r>
            <a:r>
              <a:rPr sz="1800" b="1" spc="-10" dirty="0">
                <a:latin typeface="Calibri"/>
                <a:cs typeface="Calibri"/>
              </a:rPr>
              <a:t>areas </a:t>
            </a:r>
            <a:r>
              <a:rPr sz="1800" b="1" dirty="0">
                <a:latin typeface="Calibri"/>
                <a:cs typeface="Calibri"/>
              </a:rPr>
              <a:t>of </a:t>
            </a:r>
            <a:r>
              <a:rPr sz="1800" b="1" spc="-10" dirty="0">
                <a:latin typeface="Calibri"/>
                <a:cs typeface="Calibri"/>
              </a:rPr>
              <a:t>green are </a:t>
            </a:r>
            <a:r>
              <a:rPr sz="1800" b="1" dirty="0">
                <a:latin typeface="Calibri"/>
                <a:cs typeface="Calibri"/>
              </a:rPr>
              <a:t>due </a:t>
            </a:r>
            <a:r>
              <a:rPr sz="1800" b="1" spc="-10" dirty="0">
                <a:latin typeface="Calibri"/>
                <a:cs typeface="Calibri"/>
              </a:rPr>
              <a:t>to  </a:t>
            </a:r>
            <a:r>
              <a:rPr sz="1800" b="1" dirty="0">
                <a:latin typeface="Calibri"/>
                <a:cs typeface="Calibri"/>
              </a:rPr>
              <a:t>the </a:t>
            </a:r>
            <a:r>
              <a:rPr sz="1800" b="1" spc="-5" dirty="0">
                <a:latin typeface="Calibri"/>
                <a:cs typeface="Calibri"/>
              </a:rPr>
              <a:t>presence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Cyanobacteria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003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14397" y="52781"/>
            <a:ext cx="431609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80" dirty="0"/>
              <a:t>R</a:t>
            </a:r>
            <a:r>
              <a:rPr sz="6000" spc="-5" dirty="0"/>
              <a:t>ep</a:t>
            </a:r>
            <a:r>
              <a:rPr sz="6000" spc="-75" dirty="0"/>
              <a:t>r</a:t>
            </a:r>
            <a:r>
              <a:rPr sz="6000" dirty="0"/>
              <a:t>oduc</a:t>
            </a:r>
            <a:r>
              <a:rPr sz="6000" spc="-25" dirty="0"/>
              <a:t>t</a:t>
            </a:r>
            <a:r>
              <a:rPr sz="6000" dirty="0"/>
              <a:t>ion</a:t>
            </a:r>
            <a:endParaRPr sz="6000"/>
          </a:p>
        </p:txBody>
      </p:sp>
      <p:grpSp>
        <p:nvGrpSpPr>
          <p:cNvPr id="4" name="object 4"/>
          <p:cNvGrpSpPr/>
          <p:nvPr/>
        </p:nvGrpSpPr>
        <p:grpSpPr>
          <a:xfrm>
            <a:off x="0" y="1130300"/>
            <a:ext cx="9144000" cy="5727700"/>
            <a:chOff x="0" y="1130300"/>
            <a:chExt cx="9144000" cy="57277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17674"/>
              <a:ext cx="4497324" cy="56403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1130299"/>
              <a:ext cx="4584700" cy="5727700"/>
            </a:xfrm>
            <a:custGeom>
              <a:avLst/>
              <a:gdLst/>
              <a:ahLst/>
              <a:cxnLst/>
              <a:rect l="l" t="t" r="r" b="b"/>
              <a:pathLst>
                <a:path w="4584700" h="5727700">
                  <a:moveTo>
                    <a:pt x="4513580" y="71120"/>
                  </a:moveTo>
                  <a:lnTo>
                    <a:pt x="0" y="71120"/>
                  </a:lnTo>
                  <a:lnTo>
                    <a:pt x="0" y="88900"/>
                  </a:lnTo>
                  <a:lnTo>
                    <a:pt x="4513580" y="88900"/>
                  </a:lnTo>
                  <a:lnTo>
                    <a:pt x="4513580" y="71120"/>
                  </a:lnTo>
                  <a:close/>
                </a:path>
                <a:path w="4584700" h="5727700">
                  <a:moveTo>
                    <a:pt x="458470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4531360" y="53340"/>
                  </a:lnTo>
                  <a:lnTo>
                    <a:pt x="4531360" y="5727700"/>
                  </a:lnTo>
                  <a:lnTo>
                    <a:pt x="4584700" y="5727700"/>
                  </a:lnTo>
                  <a:lnTo>
                    <a:pt x="4584700" y="53340"/>
                  </a:lnTo>
                  <a:lnTo>
                    <a:pt x="45847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0476" y="1217674"/>
              <a:ext cx="4573524" cy="56403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83100" y="1130299"/>
              <a:ext cx="4660900" cy="5727700"/>
            </a:xfrm>
            <a:custGeom>
              <a:avLst/>
              <a:gdLst/>
              <a:ahLst/>
              <a:cxnLst/>
              <a:rect l="l" t="t" r="r" b="b"/>
              <a:pathLst>
                <a:path w="4660900" h="5727700">
                  <a:moveTo>
                    <a:pt x="4660900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5727700"/>
                  </a:lnTo>
                  <a:lnTo>
                    <a:pt x="88900" y="5727700"/>
                  </a:lnTo>
                  <a:lnTo>
                    <a:pt x="88900" y="88900"/>
                  </a:lnTo>
                  <a:lnTo>
                    <a:pt x="4660900" y="88900"/>
                  </a:lnTo>
                  <a:lnTo>
                    <a:pt x="4660900" y="71120"/>
                  </a:lnTo>
                  <a:close/>
                </a:path>
                <a:path w="4660900" h="5727700">
                  <a:moveTo>
                    <a:pt x="466090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5727700"/>
                  </a:lnTo>
                  <a:lnTo>
                    <a:pt x="53340" y="5727700"/>
                  </a:lnTo>
                  <a:lnTo>
                    <a:pt x="53340" y="53340"/>
                  </a:lnTo>
                  <a:lnTo>
                    <a:pt x="4660900" y="53340"/>
                  </a:lnTo>
                  <a:lnTo>
                    <a:pt x="46609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340359"/>
            <a:ext cx="84582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imes New Roman"/>
                <a:cs typeface="Times New Roman"/>
              </a:rPr>
              <a:t>Asexual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Reproduction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437640"/>
            <a:ext cx="5562600" cy="3831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554" indent="-237490">
              <a:lnSpc>
                <a:spcPct val="100000"/>
              </a:lnSpc>
              <a:spcBef>
                <a:spcPts val="100"/>
              </a:spcBef>
              <a:buChar char="-"/>
              <a:tabLst>
                <a:tab pos="250190" algn="l"/>
              </a:tabLst>
            </a:pPr>
            <a:r>
              <a:rPr sz="3200" dirty="0">
                <a:latin typeface="Times New Roman"/>
                <a:cs typeface="Times New Roman"/>
              </a:rPr>
              <a:t>Hormogonia formation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4200">
              <a:latin typeface="Times New Roman"/>
              <a:cs typeface="Times New Roman"/>
            </a:endParaRPr>
          </a:p>
          <a:p>
            <a:pPr marL="249554" indent="-237490">
              <a:lnSpc>
                <a:spcPct val="100000"/>
              </a:lnSpc>
              <a:buChar char="-"/>
              <a:tabLst>
                <a:tab pos="250190" algn="l"/>
              </a:tabLst>
            </a:pPr>
            <a:r>
              <a:rPr sz="3200" dirty="0">
                <a:latin typeface="Times New Roman"/>
                <a:cs typeface="Times New Roman"/>
              </a:rPr>
              <a:t>Endospore / Akinete formation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-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Fragmentation –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Char char="-"/>
            </a:pPr>
            <a:endParaRPr sz="42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3200" dirty="0">
                <a:latin typeface="Times New Roman"/>
                <a:cs typeface="Times New Roman"/>
              </a:rPr>
              <a:t>Exospore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1" y="340359"/>
            <a:ext cx="8915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Times New Roman"/>
                <a:cs typeface="Times New Roman"/>
              </a:rPr>
              <a:t>Asexual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Reproduction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285240"/>
            <a:ext cx="7320915" cy="13246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5600" marR="5080" indent="-342900">
              <a:lnSpc>
                <a:spcPct val="83200"/>
              </a:lnSpc>
              <a:spcBef>
                <a:spcPts val="745"/>
              </a:spcBef>
              <a:tabLst>
                <a:tab pos="2597150" algn="l"/>
              </a:tabLst>
            </a:pPr>
            <a:r>
              <a:rPr sz="3200" dirty="0">
                <a:latin typeface="Times New Roman"/>
                <a:cs typeface="Times New Roman"/>
              </a:rPr>
              <a:t>Hormogonia – short piece of trichome found  in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filaments.	It </a:t>
            </a:r>
            <a:r>
              <a:rPr sz="3200" spc="5" dirty="0">
                <a:latin typeface="Times New Roman"/>
                <a:cs typeface="Times New Roman"/>
              </a:rPr>
              <a:t>detaches </a:t>
            </a: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dirty="0">
                <a:latin typeface="Times New Roman"/>
                <a:cs typeface="Times New Roman"/>
              </a:rPr>
              <a:t>parent  filament and glides</a:t>
            </a:r>
            <a:r>
              <a:rPr sz="3200" spc="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away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91026" y="4695826"/>
          <a:ext cx="32004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495426" y="4695826"/>
          <a:ext cx="18288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357403" y="4557803"/>
            <a:ext cx="6429375" cy="638175"/>
            <a:chOff x="1357403" y="4557803"/>
            <a:chExt cx="6429375" cy="638175"/>
          </a:xfrm>
        </p:grpSpPr>
        <p:sp>
          <p:nvSpPr>
            <p:cNvPr id="7" name="object 7"/>
            <p:cNvSpPr/>
            <p:nvPr/>
          </p:nvSpPr>
          <p:spPr>
            <a:xfrm>
              <a:off x="1371599" y="4571999"/>
              <a:ext cx="6400800" cy="609600"/>
            </a:xfrm>
            <a:custGeom>
              <a:avLst/>
              <a:gdLst/>
              <a:ahLst/>
              <a:cxnLst/>
              <a:rect l="l" t="t" r="r" b="b"/>
              <a:pathLst>
                <a:path w="6400800" h="609600">
                  <a:moveTo>
                    <a:pt x="3200400" y="609600"/>
                  </a:moveTo>
                  <a:lnTo>
                    <a:pt x="0" y="609600"/>
                  </a:lnTo>
                  <a:lnTo>
                    <a:pt x="0" y="0"/>
                  </a:lnTo>
                  <a:lnTo>
                    <a:pt x="6400800" y="0"/>
                  </a:lnTo>
                  <a:lnTo>
                    <a:pt x="6400800" y="609600"/>
                  </a:lnTo>
                  <a:lnTo>
                    <a:pt x="3200400" y="6096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57600" y="4819649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609600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609600" y="76200"/>
                  </a:lnTo>
                  <a:lnTo>
                    <a:pt x="6096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47826" y="3400426"/>
          <a:ext cx="5943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371600" y="3276600"/>
            <a:ext cx="6400800" cy="609600"/>
          </a:xfrm>
          <a:custGeom>
            <a:avLst/>
            <a:gdLst/>
            <a:ahLst/>
            <a:cxnLst/>
            <a:rect l="l" t="t" r="r" b="b"/>
            <a:pathLst>
              <a:path w="6400800" h="609600">
                <a:moveTo>
                  <a:pt x="3200400" y="609600"/>
                </a:moveTo>
                <a:lnTo>
                  <a:pt x="0" y="609600"/>
                </a:lnTo>
                <a:lnTo>
                  <a:pt x="0" y="0"/>
                </a:lnTo>
                <a:lnTo>
                  <a:pt x="6400800" y="0"/>
                </a:lnTo>
                <a:lnTo>
                  <a:pt x="6400800" y="609600"/>
                </a:lnTo>
                <a:lnTo>
                  <a:pt x="3200400" y="60960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391026" y="5838826"/>
          <a:ext cx="32004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809626" y="5838826"/>
          <a:ext cx="18288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2971800" y="5700803"/>
            <a:ext cx="4815205" cy="638175"/>
            <a:chOff x="2971800" y="5700803"/>
            <a:chExt cx="4815205" cy="638175"/>
          </a:xfrm>
        </p:grpSpPr>
        <p:sp>
          <p:nvSpPr>
            <p:cNvPr id="14" name="object 14"/>
            <p:cNvSpPr/>
            <p:nvPr/>
          </p:nvSpPr>
          <p:spPr>
            <a:xfrm>
              <a:off x="3581400" y="5714999"/>
              <a:ext cx="4191000" cy="609600"/>
            </a:xfrm>
            <a:custGeom>
              <a:avLst/>
              <a:gdLst/>
              <a:ahLst/>
              <a:cxnLst/>
              <a:rect l="l" t="t" r="r" b="b"/>
              <a:pathLst>
                <a:path w="4191000" h="609600">
                  <a:moveTo>
                    <a:pt x="2095500" y="609600"/>
                  </a:moveTo>
                  <a:lnTo>
                    <a:pt x="0" y="609600"/>
                  </a:lnTo>
                  <a:lnTo>
                    <a:pt x="0" y="0"/>
                  </a:lnTo>
                  <a:lnTo>
                    <a:pt x="4191000" y="0"/>
                  </a:lnTo>
                  <a:lnTo>
                    <a:pt x="4191000" y="609600"/>
                  </a:lnTo>
                  <a:lnTo>
                    <a:pt x="2095500" y="609600"/>
                  </a:lnTo>
                  <a:close/>
                </a:path>
              </a:pathLst>
            </a:custGeom>
            <a:ln w="283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971800" y="5962649"/>
              <a:ext cx="1143000" cy="114300"/>
            </a:xfrm>
            <a:custGeom>
              <a:avLst/>
              <a:gdLst/>
              <a:ahLst/>
              <a:cxnLst/>
              <a:rect l="l" t="t" r="r" b="b"/>
              <a:pathLst>
                <a:path w="1143000" h="114300">
                  <a:moveTo>
                    <a:pt x="1143000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1143000" y="76200"/>
                  </a:lnTo>
                  <a:lnTo>
                    <a:pt x="1143000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15669" y="6357620"/>
            <a:ext cx="1568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ormo</a:t>
            </a:r>
            <a:r>
              <a:rPr sz="2400" spc="5" dirty="0">
                <a:latin typeface="Times New Roman"/>
                <a:cs typeface="Times New Roman"/>
              </a:rPr>
              <a:t>g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8039" y="4528820"/>
            <a:ext cx="60845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Oscillatoria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hormogonia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3600" baseline="3472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short pieces of a trichome that become detached  from the parent filament and glide </a:t>
            </a:r>
            <a:r>
              <a:rPr sz="2400" spc="-5" dirty="0">
                <a:latin typeface="Times New Roman"/>
                <a:cs typeface="Times New Roman"/>
              </a:rPr>
              <a:t>away </a:t>
            </a:r>
            <a:r>
              <a:rPr sz="2400" dirty="0">
                <a:latin typeface="Times New Roman"/>
                <a:cs typeface="Times New Roman"/>
              </a:rPr>
              <a:t>to form  new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filament.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5439" y="210820"/>
            <a:ext cx="5911850" cy="428498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8650" y="5368290"/>
            <a:ext cx="5396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Times New Roman"/>
                <a:cs typeface="Times New Roman"/>
              </a:rPr>
              <a:t>Oscillatoria </a:t>
            </a:r>
            <a:r>
              <a:rPr sz="2400" dirty="0">
                <a:latin typeface="Times New Roman"/>
                <a:cs typeface="Times New Roman"/>
              </a:rPr>
              <a:t>(filamentous) </a:t>
            </a:r>
            <a:r>
              <a:rPr sz="2400" spc="-5" dirty="0">
                <a:latin typeface="Times New Roman"/>
                <a:cs typeface="Times New Roman"/>
              </a:rPr>
              <a:t>with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hormogonia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762000"/>
            <a:ext cx="6681470" cy="39420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4606"/>
            <a:ext cx="8991600" cy="172675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94765">
              <a:lnSpc>
                <a:spcPct val="100000"/>
              </a:lnSpc>
              <a:spcBef>
                <a:spcPts val="1005"/>
              </a:spcBef>
            </a:pPr>
            <a:r>
              <a:rPr b="0" dirty="0">
                <a:latin typeface="Times New Roman"/>
                <a:cs typeface="Times New Roman"/>
              </a:rPr>
              <a:t>Asexual</a:t>
            </a:r>
            <a:r>
              <a:rPr b="0" spc="-65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Reproduction</a:t>
            </a: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200" b="0" dirty="0">
                <a:latin typeface="Times New Roman"/>
                <a:cs typeface="Times New Roman"/>
              </a:rPr>
              <a:t>Akinete</a:t>
            </a:r>
            <a:r>
              <a:rPr sz="3200" b="0" u="none" dirty="0">
                <a:latin typeface="Times New Roman"/>
                <a:cs typeface="Times New Roman"/>
              </a:rPr>
              <a:t> – thick walled resting</a:t>
            </a:r>
            <a:r>
              <a:rPr sz="3200" b="0" u="none" spc="15" dirty="0">
                <a:latin typeface="Times New Roman"/>
                <a:cs typeface="Times New Roman"/>
              </a:rPr>
              <a:t> </a:t>
            </a:r>
            <a:r>
              <a:rPr sz="3200" b="0" u="none" dirty="0">
                <a:latin typeface="Times New Roman"/>
                <a:cs typeface="Times New Roman"/>
              </a:rPr>
              <a:t>spore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918970"/>
            <a:ext cx="6925309" cy="361061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1217295" indent="-342900">
              <a:lnSpc>
                <a:spcPts val="3200"/>
              </a:lnSpc>
              <a:spcBef>
                <a:spcPts val="740"/>
              </a:spcBef>
            </a:pPr>
            <a:r>
              <a:rPr sz="3200" dirty="0">
                <a:latin typeface="Times New Roman"/>
                <a:cs typeface="Times New Roman"/>
              </a:rPr>
              <a:t>Function – resistant </a:t>
            </a:r>
            <a:r>
              <a:rPr sz="3200" spc="-5" dirty="0">
                <a:latin typeface="Times New Roman"/>
                <a:cs typeface="Times New Roman"/>
              </a:rPr>
              <a:t>to </a:t>
            </a:r>
            <a:r>
              <a:rPr sz="3200" dirty="0">
                <a:latin typeface="Times New Roman"/>
                <a:cs typeface="Times New Roman"/>
              </a:rPr>
              <a:t>unfavorable  environmental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conditions.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1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200"/>
              </a:lnSpc>
            </a:pPr>
            <a:r>
              <a:rPr sz="3200" spc="5" dirty="0">
                <a:latin typeface="Times New Roman"/>
                <a:cs typeface="Times New Roman"/>
              </a:rPr>
              <a:t>Appear as </a:t>
            </a:r>
            <a:r>
              <a:rPr sz="3200" dirty="0">
                <a:latin typeface="Times New Roman"/>
                <a:cs typeface="Times New Roman"/>
              </a:rPr>
              <a:t>larger cells </a:t>
            </a:r>
            <a:r>
              <a:rPr sz="3200" spc="5" dirty="0">
                <a:latin typeface="Times New Roman"/>
                <a:cs typeface="Times New Roman"/>
              </a:rPr>
              <a:t>in </a:t>
            </a:r>
            <a:r>
              <a:rPr sz="3200" spc="-5" dirty="0">
                <a:latin typeface="Times New Roman"/>
                <a:cs typeface="Times New Roman"/>
              </a:rPr>
              <a:t>the </a:t>
            </a:r>
            <a:r>
              <a:rPr sz="3200" spc="5" dirty="0">
                <a:latin typeface="Times New Roman"/>
                <a:cs typeface="Times New Roman"/>
              </a:rPr>
              <a:t>chain </a:t>
            </a:r>
            <a:r>
              <a:rPr sz="3200" dirty="0">
                <a:latin typeface="Times New Roman"/>
                <a:cs typeface="Times New Roman"/>
              </a:rPr>
              <a:t>and  different than heterocyst. Generally lose  buoyancy</a:t>
            </a:r>
            <a:endParaRPr sz="3200">
              <a:latin typeface="Times New Roman"/>
              <a:cs typeface="Times New Roman"/>
            </a:endParaRPr>
          </a:p>
          <a:p>
            <a:pPr marL="834390">
              <a:lnSpc>
                <a:spcPct val="100000"/>
              </a:lnSpc>
              <a:spcBef>
                <a:spcPts val="2000"/>
              </a:spcBef>
              <a:tabLst>
                <a:tab pos="2282825" algn="l"/>
              </a:tabLst>
            </a:pPr>
            <a:r>
              <a:rPr sz="6000" baseline="-1388" dirty="0">
                <a:latin typeface="Times New Roman"/>
                <a:cs typeface="Times New Roman"/>
              </a:rPr>
              <a:t>H	</a:t>
            </a:r>
            <a:r>
              <a:rPr sz="4000" dirty="0">
                <a:latin typeface="Times New Roman"/>
                <a:cs typeface="Times New Roman"/>
              </a:rPr>
              <a:t>A -</a:t>
            </a:r>
            <a:r>
              <a:rPr sz="4000" spc="-2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akinete</a:t>
            </a:r>
            <a:endParaRPr sz="4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314826" y="5991226"/>
          <a:ext cx="3657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190626" y="5686426"/>
            <a:ext cx="3181350" cy="1047750"/>
            <a:chOff x="1190626" y="5686426"/>
            <a:chExt cx="3181350" cy="1047750"/>
          </a:xfrm>
        </p:grpSpPr>
        <p:sp>
          <p:nvSpPr>
            <p:cNvPr id="6" name="object 6"/>
            <p:cNvSpPr/>
            <p:nvPr/>
          </p:nvSpPr>
          <p:spPr>
            <a:xfrm>
              <a:off x="1219199" y="5714999"/>
              <a:ext cx="3124200" cy="990600"/>
            </a:xfrm>
            <a:custGeom>
              <a:avLst/>
              <a:gdLst/>
              <a:ahLst/>
              <a:cxnLst/>
              <a:rect l="l" t="t" r="r" b="b"/>
              <a:pathLst>
                <a:path w="3124200" h="990600">
                  <a:moveTo>
                    <a:pt x="495300" y="838200"/>
                  </a:moveTo>
                  <a:lnTo>
                    <a:pt x="437394" y="835890"/>
                  </a:lnTo>
                  <a:lnTo>
                    <a:pt x="381488" y="829135"/>
                  </a:lnTo>
                  <a:lnTo>
                    <a:pt x="327948" y="818193"/>
                  </a:lnTo>
                  <a:lnTo>
                    <a:pt x="277141" y="803321"/>
                  </a:lnTo>
                  <a:lnTo>
                    <a:pt x="229433" y="784778"/>
                  </a:lnTo>
                  <a:lnTo>
                    <a:pt x="185190" y="762821"/>
                  </a:lnTo>
                  <a:lnTo>
                    <a:pt x="144780" y="737711"/>
                  </a:lnTo>
                  <a:lnTo>
                    <a:pt x="108568" y="709704"/>
                  </a:lnTo>
                  <a:lnTo>
                    <a:pt x="76922" y="679058"/>
                  </a:lnTo>
                  <a:lnTo>
                    <a:pt x="50207" y="646033"/>
                  </a:lnTo>
                  <a:lnTo>
                    <a:pt x="28791" y="610887"/>
                  </a:lnTo>
                  <a:lnTo>
                    <a:pt x="13040" y="573877"/>
                  </a:lnTo>
                  <a:lnTo>
                    <a:pt x="3321" y="535261"/>
                  </a:lnTo>
                  <a:lnTo>
                    <a:pt x="0" y="495300"/>
                  </a:lnTo>
                  <a:lnTo>
                    <a:pt x="3321" y="455103"/>
                  </a:lnTo>
                  <a:lnTo>
                    <a:pt x="13040" y="416323"/>
                  </a:lnTo>
                  <a:lnTo>
                    <a:pt x="28791" y="379208"/>
                  </a:lnTo>
                  <a:lnTo>
                    <a:pt x="50207" y="344010"/>
                  </a:lnTo>
                  <a:lnTo>
                    <a:pt x="76922" y="310978"/>
                  </a:lnTo>
                  <a:lnTo>
                    <a:pt x="108568" y="280362"/>
                  </a:lnTo>
                  <a:lnTo>
                    <a:pt x="144780" y="252412"/>
                  </a:lnTo>
                  <a:lnTo>
                    <a:pt x="185190" y="227378"/>
                  </a:lnTo>
                  <a:lnTo>
                    <a:pt x="229433" y="205509"/>
                  </a:lnTo>
                  <a:lnTo>
                    <a:pt x="277141" y="187056"/>
                  </a:lnTo>
                  <a:lnTo>
                    <a:pt x="327948" y="172269"/>
                  </a:lnTo>
                  <a:lnTo>
                    <a:pt x="381488" y="161397"/>
                  </a:lnTo>
                  <a:lnTo>
                    <a:pt x="437394" y="154690"/>
                  </a:lnTo>
                  <a:lnTo>
                    <a:pt x="495300" y="152400"/>
                  </a:lnTo>
                  <a:lnTo>
                    <a:pt x="552970" y="154690"/>
                  </a:lnTo>
                  <a:lnTo>
                    <a:pt x="608711" y="161397"/>
                  </a:lnTo>
                  <a:lnTo>
                    <a:pt x="662147" y="172269"/>
                  </a:lnTo>
                  <a:lnTo>
                    <a:pt x="712903" y="187056"/>
                  </a:lnTo>
                  <a:lnTo>
                    <a:pt x="760604" y="205509"/>
                  </a:lnTo>
                  <a:lnTo>
                    <a:pt x="804876" y="227378"/>
                  </a:lnTo>
                  <a:lnTo>
                    <a:pt x="845343" y="252412"/>
                  </a:lnTo>
                  <a:lnTo>
                    <a:pt x="881631" y="280362"/>
                  </a:lnTo>
                  <a:lnTo>
                    <a:pt x="913365" y="310978"/>
                  </a:lnTo>
                  <a:lnTo>
                    <a:pt x="940170" y="344010"/>
                  </a:lnTo>
                  <a:lnTo>
                    <a:pt x="961670" y="379208"/>
                  </a:lnTo>
                  <a:lnTo>
                    <a:pt x="977492" y="416323"/>
                  </a:lnTo>
                  <a:lnTo>
                    <a:pt x="987260" y="455103"/>
                  </a:lnTo>
                  <a:lnTo>
                    <a:pt x="990600" y="495300"/>
                  </a:lnTo>
                  <a:lnTo>
                    <a:pt x="987260" y="535261"/>
                  </a:lnTo>
                  <a:lnTo>
                    <a:pt x="977492" y="573877"/>
                  </a:lnTo>
                  <a:lnTo>
                    <a:pt x="961670" y="610887"/>
                  </a:lnTo>
                  <a:lnTo>
                    <a:pt x="940170" y="646033"/>
                  </a:lnTo>
                  <a:lnTo>
                    <a:pt x="913365" y="679058"/>
                  </a:lnTo>
                  <a:lnTo>
                    <a:pt x="881631" y="709704"/>
                  </a:lnTo>
                  <a:lnTo>
                    <a:pt x="845343" y="737711"/>
                  </a:lnTo>
                  <a:lnTo>
                    <a:pt x="804876" y="762821"/>
                  </a:lnTo>
                  <a:lnTo>
                    <a:pt x="760604" y="784778"/>
                  </a:lnTo>
                  <a:lnTo>
                    <a:pt x="712903" y="803321"/>
                  </a:lnTo>
                  <a:lnTo>
                    <a:pt x="662147" y="818193"/>
                  </a:lnTo>
                  <a:lnTo>
                    <a:pt x="608711" y="829135"/>
                  </a:lnTo>
                  <a:lnTo>
                    <a:pt x="552970" y="835890"/>
                  </a:lnTo>
                  <a:lnTo>
                    <a:pt x="495300" y="838200"/>
                  </a:lnTo>
                  <a:close/>
                </a:path>
                <a:path w="3124200" h="990600">
                  <a:moveTo>
                    <a:pt x="495300" y="762000"/>
                  </a:moveTo>
                  <a:lnTo>
                    <a:pt x="439407" y="758510"/>
                  </a:lnTo>
                  <a:lnTo>
                    <a:pt x="386486" y="748405"/>
                  </a:lnTo>
                  <a:lnTo>
                    <a:pt x="337223" y="732236"/>
                  </a:lnTo>
                  <a:lnTo>
                    <a:pt x="292303" y="710549"/>
                  </a:lnTo>
                  <a:lnTo>
                    <a:pt x="252412" y="683895"/>
                  </a:lnTo>
                  <a:lnTo>
                    <a:pt x="218236" y="652820"/>
                  </a:lnTo>
                  <a:lnTo>
                    <a:pt x="190461" y="617875"/>
                  </a:lnTo>
                  <a:lnTo>
                    <a:pt x="169773" y="579607"/>
                  </a:lnTo>
                  <a:lnTo>
                    <a:pt x="156857" y="538566"/>
                  </a:lnTo>
                  <a:lnTo>
                    <a:pt x="152400" y="495300"/>
                  </a:lnTo>
                  <a:lnTo>
                    <a:pt x="156857" y="452033"/>
                  </a:lnTo>
                  <a:lnTo>
                    <a:pt x="169773" y="410992"/>
                  </a:lnTo>
                  <a:lnTo>
                    <a:pt x="190461" y="372724"/>
                  </a:lnTo>
                  <a:lnTo>
                    <a:pt x="218236" y="337779"/>
                  </a:lnTo>
                  <a:lnTo>
                    <a:pt x="252412" y="306704"/>
                  </a:lnTo>
                  <a:lnTo>
                    <a:pt x="292303" y="280050"/>
                  </a:lnTo>
                  <a:lnTo>
                    <a:pt x="337223" y="258363"/>
                  </a:lnTo>
                  <a:lnTo>
                    <a:pt x="386486" y="242194"/>
                  </a:lnTo>
                  <a:lnTo>
                    <a:pt x="439407" y="232089"/>
                  </a:lnTo>
                  <a:lnTo>
                    <a:pt x="495300" y="228600"/>
                  </a:lnTo>
                  <a:lnTo>
                    <a:pt x="550884" y="232089"/>
                  </a:lnTo>
                  <a:lnTo>
                    <a:pt x="603625" y="242194"/>
                  </a:lnTo>
                  <a:lnTo>
                    <a:pt x="652816" y="258363"/>
                  </a:lnTo>
                  <a:lnTo>
                    <a:pt x="697748" y="280050"/>
                  </a:lnTo>
                  <a:lnTo>
                    <a:pt x="737711" y="306704"/>
                  </a:lnTo>
                  <a:lnTo>
                    <a:pt x="771997" y="337779"/>
                  </a:lnTo>
                  <a:lnTo>
                    <a:pt x="799898" y="372724"/>
                  </a:lnTo>
                  <a:lnTo>
                    <a:pt x="820704" y="410992"/>
                  </a:lnTo>
                  <a:lnTo>
                    <a:pt x="833708" y="452033"/>
                  </a:lnTo>
                  <a:lnTo>
                    <a:pt x="838200" y="495300"/>
                  </a:lnTo>
                  <a:lnTo>
                    <a:pt x="833708" y="538566"/>
                  </a:lnTo>
                  <a:lnTo>
                    <a:pt x="820704" y="579607"/>
                  </a:lnTo>
                  <a:lnTo>
                    <a:pt x="799898" y="617875"/>
                  </a:lnTo>
                  <a:lnTo>
                    <a:pt x="771997" y="652820"/>
                  </a:lnTo>
                  <a:lnTo>
                    <a:pt x="737711" y="683894"/>
                  </a:lnTo>
                  <a:lnTo>
                    <a:pt x="697748" y="710549"/>
                  </a:lnTo>
                  <a:lnTo>
                    <a:pt x="652816" y="732236"/>
                  </a:lnTo>
                  <a:lnTo>
                    <a:pt x="603625" y="748405"/>
                  </a:lnTo>
                  <a:lnTo>
                    <a:pt x="550884" y="758510"/>
                  </a:lnTo>
                  <a:lnTo>
                    <a:pt x="495300" y="762000"/>
                  </a:lnTo>
                  <a:close/>
                </a:path>
                <a:path w="3124200" h="990600">
                  <a:moveTo>
                    <a:pt x="2057400" y="990600"/>
                  </a:moveTo>
                  <a:lnTo>
                    <a:pt x="1992402" y="989694"/>
                  </a:lnTo>
                  <a:lnTo>
                    <a:pt x="1928437" y="987011"/>
                  </a:lnTo>
                  <a:lnTo>
                    <a:pt x="1865614" y="982603"/>
                  </a:lnTo>
                  <a:lnTo>
                    <a:pt x="1804045" y="976523"/>
                  </a:lnTo>
                  <a:lnTo>
                    <a:pt x="1743842" y="968823"/>
                  </a:lnTo>
                  <a:lnTo>
                    <a:pt x="1685117" y="959555"/>
                  </a:lnTo>
                  <a:lnTo>
                    <a:pt x="1627980" y="948771"/>
                  </a:lnTo>
                  <a:lnTo>
                    <a:pt x="1572544" y="936524"/>
                  </a:lnTo>
                  <a:lnTo>
                    <a:pt x="1518919" y="922866"/>
                  </a:lnTo>
                  <a:lnTo>
                    <a:pt x="1467218" y="907849"/>
                  </a:lnTo>
                  <a:lnTo>
                    <a:pt x="1417552" y="891526"/>
                  </a:lnTo>
                  <a:lnTo>
                    <a:pt x="1370032" y="873948"/>
                  </a:lnTo>
                  <a:lnTo>
                    <a:pt x="1324769" y="855168"/>
                  </a:lnTo>
                  <a:lnTo>
                    <a:pt x="1281876" y="835238"/>
                  </a:lnTo>
                  <a:lnTo>
                    <a:pt x="1241464" y="814211"/>
                  </a:lnTo>
                  <a:lnTo>
                    <a:pt x="1203644" y="792138"/>
                  </a:lnTo>
                  <a:lnTo>
                    <a:pt x="1168527" y="769072"/>
                  </a:lnTo>
                  <a:lnTo>
                    <a:pt x="1136226" y="745066"/>
                  </a:lnTo>
                  <a:lnTo>
                    <a:pt x="1106852" y="720171"/>
                  </a:lnTo>
                  <a:lnTo>
                    <a:pt x="1057329" y="667925"/>
                  </a:lnTo>
                  <a:lnTo>
                    <a:pt x="1020852" y="612753"/>
                  </a:lnTo>
                  <a:lnTo>
                    <a:pt x="998311" y="555071"/>
                  </a:lnTo>
                  <a:lnTo>
                    <a:pt x="990600" y="495300"/>
                  </a:lnTo>
                  <a:lnTo>
                    <a:pt x="992546" y="465178"/>
                  </a:lnTo>
                  <a:lnTo>
                    <a:pt x="1007784" y="406399"/>
                  </a:lnTo>
                  <a:lnTo>
                    <a:pt x="1037404" y="349920"/>
                  </a:lnTo>
                  <a:lnTo>
                    <a:pt x="1080516" y="296159"/>
                  </a:lnTo>
                  <a:lnTo>
                    <a:pt x="1136226" y="245533"/>
                  </a:lnTo>
                  <a:lnTo>
                    <a:pt x="1168527" y="221527"/>
                  </a:lnTo>
                  <a:lnTo>
                    <a:pt x="1203644" y="198461"/>
                  </a:lnTo>
                  <a:lnTo>
                    <a:pt x="1241464" y="176388"/>
                  </a:lnTo>
                  <a:lnTo>
                    <a:pt x="1281876" y="155361"/>
                  </a:lnTo>
                  <a:lnTo>
                    <a:pt x="1324769" y="135431"/>
                  </a:lnTo>
                  <a:lnTo>
                    <a:pt x="1370032" y="116651"/>
                  </a:lnTo>
                  <a:lnTo>
                    <a:pt x="1417552" y="99073"/>
                  </a:lnTo>
                  <a:lnTo>
                    <a:pt x="1467218" y="82750"/>
                  </a:lnTo>
                  <a:lnTo>
                    <a:pt x="1518919" y="67733"/>
                  </a:lnTo>
                  <a:lnTo>
                    <a:pt x="1572544" y="54075"/>
                  </a:lnTo>
                  <a:lnTo>
                    <a:pt x="1627980" y="41828"/>
                  </a:lnTo>
                  <a:lnTo>
                    <a:pt x="1685117" y="31044"/>
                  </a:lnTo>
                  <a:lnTo>
                    <a:pt x="1743842" y="21776"/>
                  </a:lnTo>
                  <a:lnTo>
                    <a:pt x="1804045" y="14076"/>
                  </a:lnTo>
                  <a:lnTo>
                    <a:pt x="1865614" y="7996"/>
                  </a:lnTo>
                  <a:lnTo>
                    <a:pt x="1928437" y="3588"/>
                  </a:lnTo>
                  <a:lnTo>
                    <a:pt x="1992402" y="905"/>
                  </a:lnTo>
                  <a:lnTo>
                    <a:pt x="2057400" y="0"/>
                  </a:lnTo>
                  <a:lnTo>
                    <a:pt x="2122397" y="905"/>
                  </a:lnTo>
                  <a:lnTo>
                    <a:pt x="2186362" y="3588"/>
                  </a:lnTo>
                  <a:lnTo>
                    <a:pt x="2249185" y="7996"/>
                  </a:lnTo>
                  <a:lnTo>
                    <a:pt x="2310754" y="14076"/>
                  </a:lnTo>
                  <a:lnTo>
                    <a:pt x="2370957" y="21776"/>
                  </a:lnTo>
                  <a:lnTo>
                    <a:pt x="2429682" y="31044"/>
                  </a:lnTo>
                  <a:lnTo>
                    <a:pt x="2486819" y="41828"/>
                  </a:lnTo>
                  <a:lnTo>
                    <a:pt x="2542255" y="54075"/>
                  </a:lnTo>
                  <a:lnTo>
                    <a:pt x="2595879" y="67733"/>
                  </a:lnTo>
                  <a:lnTo>
                    <a:pt x="2647581" y="82750"/>
                  </a:lnTo>
                  <a:lnTo>
                    <a:pt x="2697247" y="99073"/>
                  </a:lnTo>
                  <a:lnTo>
                    <a:pt x="2744767" y="116651"/>
                  </a:lnTo>
                  <a:lnTo>
                    <a:pt x="2790030" y="135431"/>
                  </a:lnTo>
                  <a:lnTo>
                    <a:pt x="2832923" y="155361"/>
                  </a:lnTo>
                  <a:lnTo>
                    <a:pt x="2873335" y="176388"/>
                  </a:lnTo>
                  <a:lnTo>
                    <a:pt x="2911155" y="198461"/>
                  </a:lnTo>
                  <a:lnTo>
                    <a:pt x="2946272" y="221527"/>
                  </a:lnTo>
                  <a:lnTo>
                    <a:pt x="2978573" y="245533"/>
                  </a:lnTo>
                  <a:lnTo>
                    <a:pt x="3007947" y="270428"/>
                  </a:lnTo>
                  <a:lnTo>
                    <a:pt x="3057470" y="322674"/>
                  </a:lnTo>
                  <a:lnTo>
                    <a:pt x="3093947" y="377846"/>
                  </a:lnTo>
                  <a:lnTo>
                    <a:pt x="3116488" y="435528"/>
                  </a:lnTo>
                  <a:lnTo>
                    <a:pt x="3124200" y="495300"/>
                  </a:lnTo>
                  <a:lnTo>
                    <a:pt x="3122253" y="525421"/>
                  </a:lnTo>
                  <a:lnTo>
                    <a:pt x="3107015" y="584200"/>
                  </a:lnTo>
                  <a:lnTo>
                    <a:pt x="3077395" y="640679"/>
                  </a:lnTo>
                  <a:lnTo>
                    <a:pt x="3034283" y="694440"/>
                  </a:lnTo>
                  <a:lnTo>
                    <a:pt x="2978573" y="745066"/>
                  </a:lnTo>
                  <a:lnTo>
                    <a:pt x="2946272" y="769072"/>
                  </a:lnTo>
                  <a:lnTo>
                    <a:pt x="2911155" y="792138"/>
                  </a:lnTo>
                  <a:lnTo>
                    <a:pt x="2873335" y="814211"/>
                  </a:lnTo>
                  <a:lnTo>
                    <a:pt x="2832923" y="835238"/>
                  </a:lnTo>
                  <a:lnTo>
                    <a:pt x="2790030" y="855168"/>
                  </a:lnTo>
                  <a:lnTo>
                    <a:pt x="2744767" y="873948"/>
                  </a:lnTo>
                  <a:lnTo>
                    <a:pt x="2697247" y="891526"/>
                  </a:lnTo>
                  <a:lnTo>
                    <a:pt x="2647581" y="907849"/>
                  </a:lnTo>
                  <a:lnTo>
                    <a:pt x="2595880" y="922866"/>
                  </a:lnTo>
                  <a:lnTo>
                    <a:pt x="2542255" y="936524"/>
                  </a:lnTo>
                  <a:lnTo>
                    <a:pt x="2486819" y="948771"/>
                  </a:lnTo>
                  <a:lnTo>
                    <a:pt x="2429682" y="959555"/>
                  </a:lnTo>
                  <a:lnTo>
                    <a:pt x="2370957" y="968823"/>
                  </a:lnTo>
                  <a:lnTo>
                    <a:pt x="2310754" y="976523"/>
                  </a:lnTo>
                  <a:lnTo>
                    <a:pt x="2249185" y="982603"/>
                  </a:lnTo>
                  <a:lnTo>
                    <a:pt x="2186362" y="987011"/>
                  </a:lnTo>
                  <a:lnTo>
                    <a:pt x="2122397" y="989694"/>
                  </a:lnTo>
                  <a:lnTo>
                    <a:pt x="2057400" y="990600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0" y="5867399"/>
              <a:ext cx="1828800" cy="685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362200" y="5867399"/>
              <a:ext cx="1828800" cy="685800"/>
            </a:xfrm>
            <a:custGeom>
              <a:avLst/>
              <a:gdLst/>
              <a:ahLst/>
              <a:cxnLst/>
              <a:rect l="l" t="t" r="r" b="b"/>
              <a:pathLst>
                <a:path w="1828800" h="685800">
                  <a:moveTo>
                    <a:pt x="914400" y="685800"/>
                  </a:moveTo>
                  <a:lnTo>
                    <a:pt x="846101" y="684858"/>
                  </a:lnTo>
                  <a:lnTo>
                    <a:pt x="779175" y="682078"/>
                  </a:lnTo>
                  <a:lnTo>
                    <a:pt x="713797" y="677526"/>
                  </a:lnTo>
                  <a:lnTo>
                    <a:pt x="650144" y="671269"/>
                  </a:lnTo>
                  <a:lnTo>
                    <a:pt x="588392" y="663374"/>
                  </a:lnTo>
                  <a:lnTo>
                    <a:pt x="528716" y="653905"/>
                  </a:lnTo>
                  <a:lnTo>
                    <a:pt x="471294" y="642932"/>
                  </a:lnTo>
                  <a:lnTo>
                    <a:pt x="416300" y="630519"/>
                  </a:lnTo>
                  <a:lnTo>
                    <a:pt x="363911" y="616733"/>
                  </a:lnTo>
                  <a:lnTo>
                    <a:pt x="314303" y="601642"/>
                  </a:lnTo>
                  <a:lnTo>
                    <a:pt x="267652" y="585311"/>
                  </a:lnTo>
                  <a:lnTo>
                    <a:pt x="224134" y="567807"/>
                  </a:lnTo>
                  <a:lnTo>
                    <a:pt x="183925" y="549197"/>
                  </a:lnTo>
                  <a:lnTo>
                    <a:pt x="147201" y="529547"/>
                  </a:lnTo>
                  <a:lnTo>
                    <a:pt x="114138" y="508923"/>
                  </a:lnTo>
                  <a:lnTo>
                    <a:pt x="59701" y="465023"/>
                  </a:lnTo>
                  <a:lnTo>
                    <a:pt x="22020" y="418029"/>
                  </a:lnTo>
                  <a:lnTo>
                    <a:pt x="2505" y="368472"/>
                  </a:lnTo>
                  <a:lnTo>
                    <a:pt x="0" y="342900"/>
                  </a:lnTo>
                  <a:lnTo>
                    <a:pt x="2505" y="317169"/>
                  </a:lnTo>
                  <a:lnTo>
                    <a:pt x="22020" y="267383"/>
                  </a:lnTo>
                  <a:lnTo>
                    <a:pt x="59701" y="220259"/>
                  </a:lnTo>
                  <a:lnTo>
                    <a:pt x="114138" y="176312"/>
                  </a:lnTo>
                  <a:lnTo>
                    <a:pt x="147201" y="155691"/>
                  </a:lnTo>
                  <a:lnTo>
                    <a:pt x="183925" y="136058"/>
                  </a:lnTo>
                  <a:lnTo>
                    <a:pt x="224134" y="117477"/>
                  </a:lnTo>
                  <a:lnTo>
                    <a:pt x="267652" y="100012"/>
                  </a:lnTo>
                  <a:lnTo>
                    <a:pt x="314303" y="83728"/>
                  </a:lnTo>
                  <a:lnTo>
                    <a:pt x="363911" y="68689"/>
                  </a:lnTo>
                  <a:lnTo>
                    <a:pt x="416300" y="54960"/>
                  </a:lnTo>
                  <a:lnTo>
                    <a:pt x="471294" y="42604"/>
                  </a:lnTo>
                  <a:lnTo>
                    <a:pt x="528716" y="31687"/>
                  </a:lnTo>
                  <a:lnTo>
                    <a:pt x="588392" y="22273"/>
                  </a:lnTo>
                  <a:lnTo>
                    <a:pt x="650144" y="14427"/>
                  </a:lnTo>
                  <a:lnTo>
                    <a:pt x="713797" y="8211"/>
                  </a:lnTo>
                  <a:lnTo>
                    <a:pt x="779175" y="3692"/>
                  </a:lnTo>
                  <a:lnTo>
                    <a:pt x="846101" y="933"/>
                  </a:lnTo>
                  <a:lnTo>
                    <a:pt x="914400" y="0"/>
                  </a:lnTo>
                  <a:lnTo>
                    <a:pt x="982698" y="933"/>
                  </a:lnTo>
                  <a:lnTo>
                    <a:pt x="1049624" y="3692"/>
                  </a:lnTo>
                  <a:lnTo>
                    <a:pt x="1115002" y="8211"/>
                  </a:lnTo>
                  <a:lnTo>
                    <a:pt x="1178655" y="14427"/>
                  </a:lnTo>
                  <a:lnTo>
                    <a:pt x="1240407" y="22273"/>
                  </a:lnTo>
                  <a:lnTo>
                    <a:pt x="1300083" y="31687"/>
                  </a:lnTo>
                  <a:lnTo>
                    <a:pt x="1357505" y="42604"/>
                  </a:lnTo>
                  <a:lnTo>
                    <a:pt x="1412499" y="54960"/>
                  </a:lnTo>
                  <a:lnTo>
                    <a:pt x="1464888" y="68689"/>
                  </a:lnTo>
                  <a:lnTo>
                    <a:pt x="1514496" y="83728"/>
                  </a:lnTo>
                  <a:lnTo>
                    <a:pt x="1561147" y="100012"/>
                  </a:lnTo>
                  <a:lnTo>
                    <a:pt x="1604665" y="117477"/>
                  </a:lnTo>
                  <a:lnTo>
                    <a:pt x="1644874" y="136058"/>
                  </a:lnTo>
                  <a:lnTo>
                    <a:pt x="1681598" y="155691"/>
                  </a:lnTo>
                  <a:lnTo>
                    <a:pt x="1714661" y="176312"/>
                  </a:lnTo>
                  <a:lnTo>
                    <a:pt x="1769098" y="220259"/>
                  </a:lnTo>
                  <a:lnTo>
                    <a:pt x="1806779" y="267383"/>
                  </a:lnTo>
                  <a:lnTo>
                    <a:pt x="1826294" y="317169"/>
                  </a:lnTo>
                  <a:lnTo>
                    <a:pt x="1828800" y="342900"/>
                  </a:lnTo>
                  <a:lnTo>
                    <a:pt x="1826294" y="368472"/>
                  </a:lnTo>
                  <a:lnTo>
                    <a:pt x="1806779" y="418029"/>
                  </a:lnTo>
                  <a:lnTo>
                    <a:pt x="1769098" y="465023"/>
                  </a:lnTo>
                  <a:lnTo>
                    <a:pt x="1714661" y="508923"/>
                  </a:lnTo>
                  <a:lnTo>
                    <a:pt x="1681598" y="529547"/>
                  </a:lnTo>
                  <a:lnTo>
                    <a:pt x="1644874" y="549197"/>
                  </a:lnTo>
                  <a:lnTo>
                    <a:pt x="1604665" y="567807"/>
                  </a:lnTo>
                  <a:lnTo>
                    <a:pt x="1561147" y="585311"/>
                  </a:lnTo>
                  <a:lnTo>
                    <a:pt x="1514496" y="601642"/>
                  </a:lnTo>
                  <a:lnTo>
                    <a:pt x="1464888" y="616733"/>
                  </a:lnTo>
                  <a:lnTo>
                    <a:pt x="1412499" y="630519"/>
                  </a:lnTo>
                  <a:lnTo>
                    <a:pt x="1357505" y="642932"/>
                  </a:lnTo>
                  <a:lnTo>
                    <a:pt x="1300083" y="653905"/>
                  </a:lnTo>
                  <a:lnTo>
                    <a:pt x="1240407" y="663374"/>
                  </a:lnTo>
                  <a:lnTo>
                    <a:pt x="1178655" y="671269"/>
                  </a:lnTo>
                  <a:lnTo>
                    <a:pt x="1115002" y="677526"/>
                  </a:lnTo>
                  <a:lnTo>
                    <a:pt x="1049624" y="682078"/>
                  </a:lnTo>
                  <a:lnTo>
                    <a:pt x="982698" y="684858"/>
                  </a:lnTo>
                  <a:lnTo>
                    <a:pt x="914400" y="685800"/>
                  </a:lnTo>
                  <a:close/>
                </a:path>
              </a:pathLst>
            </a:custGeom>
            <a:ln w="571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685800"/>
            <a:ext cx="4560570" cy="4686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54070" y="5520690"/>
            <a:ext cx="99186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kin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906780"/>
            <a:ext cx="9144000" cy="5440680"/>
            <a:chOff x="0" y="906780"/>
            <a:chExt cx="9144000" cy="54406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23544"/>
              <a:ext cx="483108" cy="66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160" y="906780"/>
              <a:ext cx="7711440" cy="685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7160" y="1272540"/>
              <a:ext cx="8356092" cy="685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28216"/>
              <a:ext cx="483108" cy="6690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7160" y="1711452"/>
              <a:ext cx="2877312" cy="685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0111" y="1711452"/>
              <a:ext cx="1923288" cy="685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7620" y="1711452"/>
              <a:ext cx="2167128" cy="6858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57444" y="1711452"/>
              <a:ext cx="2322576" cy="685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85659" y="1711452"/>
              <a:ext cx="1612392" cy="685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72271" y="1711452"/>
              <a:ext cx="871727" cy="6858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7160" y="2077212"/>
              <a:ext cx="5452872" cy="6858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532887"/>
              <a:ext cx="483108" cy="6690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216" y="2516124"/>
              <a:ext cx="8380476" cy="6858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7160" y="2881884"/>
              <a:ext cx="1760220" cy="6858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03019" y="2881884"/>
              <a:ext cx="675132" cy="685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37559"/>
              <a:ext cx="483108" cy="66903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4216" y="3320796"/>
              <a:ext cx="1795272" cy="6857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73708" y="3320796"/>
              <a:ext cx="2538983" cy="68579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86911" y="3320796"/>
              <a:ext cx="832103" cy="6857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93235" y="3320796"/>
              <a:ext cx="3470148" cy="68579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737604" y="3320796"/>
              <a:ext cx="1552955" cy="6857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96200" y="3320796"/>
              <a:ext cx="742188" cy="6857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37160" y="3686556"/>
              <a:ext cx="867156" cy="685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75487" y="3686556"/>
              <a:ext cx="1624584" cy="685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74291" y="3686556"/>
              <a:ext cx="3962400" cy="68580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012435" y="3686556"/>
              <a:ext cx="1226819" cy="68580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42231"/>
              <a:ext cx="483108" cy="66903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04216" y="4125468"/>
              <a:ext cx="3380232" cy="6858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058667" y="4125468"/>
              <a:ext cx="3916679" cy="6858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49567" y="4125468"/>
              <a:ext cx="2145791" cy="685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144"/>
              <a:ext cx="483108" cy="66903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04216" y="4564380"/>
              <a:ext cx="8883396" cy="6858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37160" y="4930139"/>
              <a:ext cx="6533388" cy="6858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146291" y="4930139"/>
              <a:ext cx="1967484" cy="68580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89519" y="4930139"/>
              <a:ext cx="1554479" cy="68580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37160" y="5295900"/>
              <a:ext cx="7911083" cy="6858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453883" y="5295900"/>
              <a:ext cx="687324" cy="6858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37160" y="5661659"/>
              <a:ext cx="1315212" cy="6858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25067" y="5661659"/>
              <a:ext cx="1248156" cy="6858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648967" y="5661659"/>
              <a:ext cx="1743456" cy="68580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78739" y="1080261"/>
            <a:ext cx="8790305" cy="475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315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en-US" sz="2400" b="1" spc="-10" dirty="0" smtClean="0">
                <a:latin typeface="Calibri"/>
                <a:cs typeface="Calibri"/>
              </a:rPr>
              <a:t>C</a:t>
            </a:r>
            <a:r>
              <a:rPr sz="2400" b="1" spc="-10" smtClean="0">
                <a:latin typeface="Calibri"/>
                <a:cs typeface="Calibri"/>
              </a:rPr>
              <a:t>yanobacteria </a:t>
            </a:r>
            <a:r>
              <a:rPr sz="2400" b="1" spc="-5" dirty="0">
                <a:latin typeface="Calibri"/>
                <a:cs typeface="Calibri"/>
              </a:rPr>
              <a:t>can </a:t>
            </a:r>
            <a:r>
              <a:rPr sz="2400" b="1" dirty="0">
                <a:latin typeface="Calibri"/>
                <a:cs typeface="Calibri"/>
              </a:rPr>
              <a:t>be </a:t>
            </a:r>
            <a:r>
              <a:rPr sz="2400" b="1" spc="-10" dirty="0">
                <a:latin typeface="Calibri"/>
                <a:cs typeface="Calibri"/>
              </a:rPr>
              <a:t>found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almost every conceivable  </a:t>
            </a:r>
            <a:r>
              <a:rPr sz="2400" b="1" spc="-10" dirty="0">
                <a:latin typeface="Calibri"/>
                <a:cs typeface="Calibri"/>
              </a:rPr>
              <a:t>environment, from </a:t>
            </a:r>
            <a:r>
              <a:rPr sz="2400" b="1" dirty="0">
                <a:latin typeface="Calibri"/>
                <a:cs typeface="Calibri"/>
              </a:rPr>
              <a:t>oceans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fresh </a:t>
            </a:r>
            <a:r>
              <a:rPr sz="2400" b="1" spc="-20" dirty="0">
                <a:latin typeface="Calibri"/>
                <a:cs typeface="Calibri"/>
              </a:rPr>
              <a:t>water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bare </a:t>
            </a:r>
            <a:r>
              <a:rPr sz="2400" b="1" spc="-5" dirty="0">
                <a:latin typeface="Calibri"/>
                <a:cs typeface="Calibri"/>
              </a:rPr>
              <a:t>rock </a:t>
            </a:r>
            <a:r>
              <a:rPr sz="2400" b="1" spc="-15" dirty="0">
                <a:latin typeface="Calibri"/>
                <a:cs typeface="Calibri"/>
              </a:rPr>
              <a:t>to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soil.</a:t>
            </a:r>
            <a:endParaRPr sz="2400">
              <a:latin typeface="Calibri"/>
              <a:cs typeface="Calibri"/>
            </a:endParaRPr>
          </a:p>
          <a:p>
            <a:pPr marL="355600" marR="5143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They </a:t>
            </a:r>
            <a:r>
              <a:rPr sz="2400" b="1" spc="-5" dirty="0">
                <a:latin typeface="Calibri"/>
                <a:cs typeface="Calibri"/>
              </a:rPr>
              <a:t>can occur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10" dirty="0">
                <a:latin typeface="Calibri"/>
                <a:cs typeface="Calibri"/>
              </a:rPr>
              <a:t>planktonic </a:t>
            </a:r>
            <a:r>
              <a:rPr sz="2400" b="1" dirty="0">
                <a:latin typeface="Calibri"/>
                <a:cs typeface="Calibri"/>
              </a:rPr>
              <a:t>cells or </a:t>
            </a:r>
            <a:r>
              <a:rPr sz="2400" b="1" spc="-10" dirty="0">
                <a:latin typeface="Calibri"/>
                <a:cs typeface="Calibri"/>
              </a:rPr>
              <a:t>form phototrophic </a:t>
            </a:r>
            <a:r>
              <a:rPr sz="2400" b="1" spc="-5" dirty="0">
                <a:latin typeface="Calibri"/>
                <a:cs typeface="Calibri"/>
              </a:rPr>
              <a:t>biofilms </a:t>
            </a:r>
            <a:r>
              <a:rPr sz="2400" b="1" dirty="0">
                <a:latin typeface="Calibri"/>
                <a:cs typeface="Calibri"/>
              </a:rPr>
              <a:t>in  </a:t>
            </a:r>
            <a:r>
              <a:rPr sz="2400" b="1" spc="-10" dirty="0">
                <a:latin typeface="Calibri"/>
                <a:cs typeface="Calibri"/>
              </a:rPr>
              <a:t>fresh </a:t>
            </a:r>
            <a:r>
              <a:rPr sz="2400" b="1" spc="-20" dirty="0">
                <a:latin typeface="Calibri"/>
                <a:cs typeface="Calibri"/>
              </a:rPr>
              <a:t>water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marine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environments,</a:t>
            </a:r>
            <a:endParaRPr sz="2400">
              <a:latin typeface="Calibri"/>
              <a:cs typeface="Calibri"/>
            </a:endParaRPr>
          </a:p>
          <a:p>
            <a:pPr marL="355600" marR="64135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/>
              <a:t>	</a:t>
            </a:r>
            <a:r>
              <a:rPr sz="2400" b="1" spc="-10" dirty="0">
                <a:latin typeface="Calibri"/>
                <a:cs typeface="Calibri"/>
              </a:rPr>
              <a:t>they </a:t>
            </a:r>
            <a:r>
              <a:rPr sz="2400" b="1" spc="-5" dirty="0">
                <a:latin typeface="Calibri"/>
                <a:cs typeface="Calibri"/>
              </a:rPr>
              <a:t>occur </a:t>
            </a:r>
            <a:r>
              <a:rPr sz="2400" b="1" dirty="0">
                <a:latin typeface="Calibri"/>
                <a:cs typeface="Calibri"/>
              </a:rPr>
              <a:t>in damp soil, or </a:t>
            </a:r>
            <a:r>
              <a:rPr sz="2400" b="1" spc="-10" dirty="0">
                <a:latin typeface="Calibri"/>
                <a:cs typeface="Calibri"/>
              </a:rPr>
              <a:t>even temporarily moistened </a:t>
            </a:r>
            <a:r>
              <a:rPr sz="2400" b="1" spc="-10">
                <a:latin typeface="Calibri"/>
                <a:cs typeface="Calibri"/>
              </a:rPr>
              <a:t>rocks  </a:t>
            </a:r>
            <a:r>
              <a:rPr sz="2400" b="1" spc="-5" smtClean="0">
                <a:latin typeface="Calibri"/>
                <a:cs typeface="Calibri"/>
              </a:rPr>
              <a:t>in</a:t>
            </a:r>
            <a:r>
              <a:rPr lang="en-US" sz="2400" b="1" spc="-5" dirty="0" smtClean="0">
                <a:latin typeface="Calibri"/>
                <a:cs typeface="Calibri"/>
              </a:rPr>
              <a:t> </a:t>
            </a:r>
            <a:r>
              <a:rPr sz="2400" b="1" spc="-5" smtClean="0">
                <a:latin typeface="Calibri"/>
                <a:cs typeface="Calibri"/>
              </a:rPr>
              <a:t>deserts</a:t>
            </a:r>
            <a:r>
              <a:rPr sz="2400" b="1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78803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/>
              <a:t>	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20" dirty="0">
                <a:latin typeface="Calibri"/>
                <a:cs typeface="Calibri"/>
              </a:rPr>
              <a:t>few </a:t>
            </a:r>
            <a:r>
              <a:rPr sz="2400" b="1" spc="-10" dirty="0">
                <a:latin typeface="Calibri"/>
                <a:cs typeface="Calibri"/>
              </a:rPr>
              <a:t>are endosymbionts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dirty="0">
                <a:latin typeface="Calibri"/>
                <a:cs typeface="Calibri"/>
              </a:rPr>
              <a:t>lichens, </a:t>
            </a:r>
            <a:r>
              <a:rPr sz="2400" b="1" spc="-5" dirty="0">
                <a:latin typeface="Calibri"/>
                <a:cs typeface="Calibri"/>
              </a:rPr>
              <a:t>plants, various </a:t>
            </a:r>
            <a:r>
              <a:rPr sz="2400" b="1" spc="-10" dirty="0">
                <a:latin typeface="Calibri"/>
                <a:cs typeface="Calibri"/>
              </a:rPr>
              <a:t>protists, 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sponges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provide energy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host.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2275" algn="l"/>
                <a:tab pos="422909" algn="l"/>
              </a:tabLst>
            </a:pPr>
            <a:r>
              <a:rPr dirty="0"/>
              <a:t>	</a:t>
            </a:r>
            <a:r>
              <a:rPr sz="2400" b="1" spc="-10" dirty="0">
                <a:latin typeface="Calibri"/>
                <a:cs typeface="Calibri"/>
              </a:rPr>
              <a:t>Aquatic cyanobacteria are </a:t>
            </a:r>
            <a:r>
              <a:rPr sz="2400" b="1" spc="-5" dirty="0">
                <a:latin typeface="Calibri"/>
                <a:cs typeface="Calibri"/>
              </a:rPr>
              <a:t>probably </a:t>
            </a:r>
            <a:r>
              <a:rPr sz="2400" b="1" spc="-10" dirty="0">
                <a:latin typeface="Calibri"/>
                <a:cs typeface="Calibri"/>
              </a:rPr>
              <a:t>best </a:t>
            </a:r>
            <a:r>
              <a:rPr sz="2400" b="1" dirty="0">
                <a:latin typeface="Calibri"/>
                <a:cs typeface="Calibri"/>
              </a:rPr>
              <a:t>known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extensive 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highly visible blooms </a:t>
            </a:r>
            <a:r>
              <a:rPr sz="2400" b="1" spc="-10" dirty="0">
                <a:latin typeface="Calibri"/>
                <a:cs typeface="Calibri"/>
              </a:rPr>
              <a:t>that </a:t>
            </a:r>
            <a:r>
              <a:rPr sz="2400" b="1" spc="-5" dirty="0">
                <a:latin typeface="Calibri"/>
                <a:cs typeface="Calibri"/>
              </a:rPr>
              <a:t>can </a:t>
            </a:r>
            <a:r>
              <a:rPr sz="2400" b="1" spc="-10" dirty="0">
                <a:latin typeface="Calibri"/>
                <a:cs typeface="Calibri"/>
              </a:rPr>
              <a:t>form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both </a:t>
            </a:r>
            <a:r>
              <a:rPr sz="2400" b="1" spc="-15" dirty="0">
                <a:latin typeface="Calibri"/>
                <a:cs typeface="Calibri"/>
              </a:rPr>
              <a:t>freshwater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the  marine </a:t>
            </a:r>
            <a:r>
              <a:rPr sz="2400" b="1" spc="-10" dirty="0">
                <a:latin typeface="Calibri"/>
                <a:cs typeface="Calibri"/>
              </a:rPr>
              <a:t>environment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can </a:t>
            </a:r>
            <a:r>
              <a:rPr sz="2400" b="1" spc="-20" dirty="0">
                <a:latin typeface="Calibri"/>
                <a:cs typeface="Calibri"/>
              </a:rPr>
              <a:t>have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appearance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blue-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green paint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scum.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2618232" y="0"/>
            <a:ext cx="3771900" cy="1165860"/>
          </a:xfrm>
          <a:prstGeom prst="rect">
            <a:avLst/>
          </a:prstGeom>
        </p:spPr>
      </p:pic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3269741" y="0"/>
            <a:ext cx="23025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0" spc="-5" dirty="0">
                <a:latin typeface="Calibri"/>
                <a:cs typeface="Calibri"/>
              </a:rPr>
              <a:t>Ha</a:t>
            </a:r>
            <a:r>
              <a:rPr sz="6000" b="0" spc="15" dirty="0">
                <a:latin typeface="Calibri"/>
                <a:cs typeface="Calibri"/>
              </a:rPr>
              <a:t>b</a:t>
            </a:r>
            <a:r>
              <a:rPr sz="6000" b="0" dirty="0">
                <a:latin typeface="Calibri"/>
                <a:cs typeface="Calibri"/>
              </a:rPr>
              <a:t>i</a:t>
            </a:r>
            <a:r>
              <a:rPr sz="6000" b="0" spc="-75" dirty="0">
                <a:latin typeface="Calibri"/>
                <a:cs typeface="Calibri"/>
              </a:rPr>
              <a:t>t</a:t>
            </a:r>
            <a:r>
              <a:rPr sz="6000" b="0" spc="-55" dirty="0">
                <a:latin typeface="Calibri"/>
                <a:cs typeface="Calibri"/>
              </a:rPr>
              <a:t>a</a:t>
            </a:r>
            <a:r>
              <a:rPr sz="6000" b="0" dirty="0">
                <a:latin typeface="Calibri"/>
                <a:cs typeface="Calibri"/>
              </a:rPr>
              <a:t>t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47239" y="149859"/>
            <a:ext cx="50476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Asexual</a:t>
            </a:r>
            <a:r>
              <a:rPr sz="4400" u="heavy" spc="-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Reproduction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980440"/>
            <a:ext cx="50304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Fragmentation</a:t>
            </a:r>
            <a:r>
              <a:rPr sz="3200" dirty="0">
                <a:latin typeface="Times New Roman"/>
                <a:cs typeface="Times New Roman"/>
              </a:rPr>
              <a:t> -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fragmentation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9626" y="3019426"/>
          <a:ext cx="73152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76826" y="4314826"/>
          <a:ext cx="3657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4826" y="4314826"/>
          <a:ext cx="3657600" cy="30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3124200" y="3409950"/>
            <a:ext cx="631190" cy="704850"/>
          </a:xfrm>
          <a:custGeom>
            <a:avLst/>
            <a:gdLst/>
            <a:ahLst/>
            <a:cxnLst/>
            <a:rect l="l" t="t" r="r" b="b"/>
            <a:pathLst>
              <a:path w="631189" h="704850">
                <a:moveTo>
                  <a:pt x="631190" y="38100"/>
                </a:moveTo>
                <a:lnTo>
                  <a:pt x="588010" y="0"/>
                </a:lnTo>
                <a:lnTo>
                  <a:pt x="92354" y="557606"/>
                </a:lnTo>
                <a:lnTo>
                  <a:pt x="49530" y="519430"/>
                </a:lnTo>
                <a:lnTo>
                  <a:pt x="0" y="704850"/>
                </a:lnTo>
                <a:lnTo>
                  <a:pt x="177800" y="633730"/>
                </a:lnTo>
                <a:lnTo>
                  <a:pt x="135356" y="595922"/>
                </a:lnTo>
                <a:lnTo>
                  <a:pt x="63119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1150" y="3407409"/>
            <a:ext cx="781050" cy="707390"/>
          </a:xfrm>
          <a:custGeom>
            <a:avLst/>
            <a:gdLst/>
            <a:ahLst/>
            <a:cxnLst/>
            <a:rect l="l" t="t" r="r" b="b"/>
            <a:pathLst>
              <a:path w="781050" h="707389">
                <a:moveTo>
                  <a:pt x="781050" y="707390"/>
                </a:moveTo>
                <a:lnTo>
                  <a:pt x="711200" y="528320"/>
                </a:lnTo>
                <a:lnTo>
                  <a:pt x="672655" y="571106"/>
                </a:lnTo>
                <a:lnTo>
                  <a:pt x="38100" y="0"/>
                </a:lnTo>
                <a:lnTo>
                  <a:pt x="0" y="43180"/>
                </a:lnTo>
                <a:lnTo>
                  <a:pt x="634161" y="613816"/>
                </a:lnTo>
                <a:lnTo>
                  <a:pt x="595630" y="656590"/>
                </a:lnTo>
                <a:lnTo>
                  <a:pt x="781050" y="707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590800"/>
            <a:ext cx="8529319" cy="1354217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rgbClr val="FF0000"/>
                </a:solidFill>
              </a:rPr>
              <a:t>Thank you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7048" y="0"/>
            <a:ext cx="455041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/>
              <a:t>C</a:t>
            </a:r>
            <a:r>
              <a:rPr sz="6000" spc="-90" dirty="0"/>
              <a:t>y</a:t>
            </a:r>
            <a:r>
              <a:rPr sz="6000" dirty="0"/>
              <a:t>anobac</a:t>
            </a:r>
            <a:r>
              <a:rPr sz="6000" spc="-80" dirty="0"/>
              <a:t>t</a:t>
            </a:r>
            <a:r>
              <a:rPr sz="6000" spc="-5" dirty="0"/>
              <a:t>eria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2818257" y="784986"/>
            <a:ext cx="35128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spc="-10" dirty="0">
                <a:latin typeface="Calibri"/>
                <a:cs typeface="Calibri"/>
              </a:rPr>
              <a:t>Production</a:t>
            </a:r>
            <a:endParaRPr sz="6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392936"/>
            <a:ext cx="9144000" cy="4787265"/>
            <a:chOff x="0" y="1392936"/>
            <a:chExt cx="9144000" cy="47872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08176"/>
              <a:ext cx="455676" cy="6141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495" y="1392936"/>
              <a:ext cx="8720328" cy="6294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495" y="1661160"/>
              <a:ext cx="8985504" cy="6294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495" y="1929384"/>
              <a:ext cx="8644128" cy="6294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95" y="2197608"/>
              <a:ext cx="5879592" cy="6294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86400" y="2197608"/>
              <a:ext cx="1021079" cy="6294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21323" y="2197608"/>
              <a:ext cx="3122676" cy="6294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8495" y="2465832"/>
              <a:ext cx="8813292" cy="6294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495" y="2734055"/>
              <a:ext cx="6976872" cy="6294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83680" y="2734055"/>
              <a:ext cx="1734312" cy="6294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495" y="3002280"/>
              <a:ext cx="2272284" cy="6294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9092" y="3002280"/>
              <a:ext cx="1734311" cy="6294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28772" y="3002280"/>
              <a:ext cx="1338072" cy="6294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5155" y="3002280"/>
              <a:ext cx="1021079" cy="6294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50079" y="3002280"/>
              <a:ext cx="3366516" cy="6294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352800"/>
              <a:ext cx="455676" cy="6141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8495" y="3337559"/>
              <a:ext cx="8654796" cy="6294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8495" y="3605784"/>
              <a:ext cx="5050536" cy="6294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657344" y="3605784"/>
              <a:ext cx="637031" cy="6294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742688" y="3605784"/>
              <a:ext cx="4367784" cy="6294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58495" y="3874008"/>
              <a:ext cx="7943088" cy="6294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58495" y="4142231"/>
              <a:ext cx="8985504" cy="6294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58495" y="4410456"/>
              <a:ext cx="7633716" cy="6294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40523" y="4410456"/>
              <a:ext cx="1589531" cy="6294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58495" y="4678680"/>
              <a:ext cx="1063752" cy="6294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0559" y="4678680"/>
              <a:ext cx="637032" cy="6294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5904" y="4678680"/>
              <a:ext cx="2542032" cy="6294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029200"/>
              <a:ext cx="455676" cy="61417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58495" y="5013959"/>
              <a:ext cx="4698492" cy="62941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05300" y="5013959"/>
              <a:ext cx="1629155" cy="62941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449823" y="5013959"/>
              <a:ext cx="3643883" cy="62941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58495" y="5282183"/>
              <a:ext cx="8933688" cy="6294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58495" y="5550407"/>
              <a:ext cx="5556504" cy="629412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78739" y="1555749"/>
            <a:ext cx="8884285" cy="45186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BGA </a:t>
            </a:r>
            <a:r>
              <a:rPr sz="2200" b="1" spc="-10" dirty="0">
                <a:latin typeface="Calibri"/>
                <a:cs typeface="Calibri"/>
              </a:rPr>
              <a:t>production </a:t>
            </a:r>
            <a:r>
              <a:rPr sz="2200" b="1" spc="-5" dirty="0">
                <a:latin typeface="Calibri"/>
                <a:cs typeface="Calibri"/>
              </a:rPr>
              <a:t>dig a small pit of 6x3x9 </a:t>
            </a:r>
            <a:r>
              <a:rPr sz="2200" b="1" spc="-20" dirty="0">
                <a:latin typeface="Calibri"/>
                <a:cs typeface="Calibri"/>
              </a:rPr>
              <a:t>feet </a:t>
            </a:r>
            <a:r>
              <a:rPr sz="2200" b="1" spc="-15" dirty="0">
                <a:latin typeface="Calibri"/>
                <a:cs typeface="Calibri"/>
              </a:rPr>
              <a:t>size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soil and </a:t>
            </a:r>
            <a:r>
              <a:rPr sz="2200" b="1" spc="-20" dirty="0">
                <a:latin typeface="Calibri"/>
                <a:cs typeface="Calibri"/>
              </a:rPr>
              <a:t>lay  </a:t>
            </a:r>
            <a:r>
              <a:rPr sz="2200" b="1" spc="-10" dirty="0">
                <a:latin typeface="Calibri"/>
                <a:cs typeface="Calibri"/>
              </a:rPr>
              <a:t>down </a:t>
            </a:r>
            <a:r>
              <a:rPr sz="2200" b="1" spc="-5" dirty="0">
                <a:latin typeface="Calibri"/>
                <a:cs typeface="Calibri"/>
              </a:rPr>
              <a:t>a polythene </a:t>
            </a:r>
            <a:r>
              <a:rPr sz="2200" b="1" spc="-10" dirty="0">
                <a:latin typeface="Calibri"/>
                <a:cs typeface="Calibri"/>
              </a:rPr>
              <a:t>sheet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pit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5" dirty="0">
                <a:latin typeface="Calibri"/>
                <a:cs typeface="Calibri"/>
              </a:rPr>
              <a:t>check </a:t>
            </a:r>
            <a:r>
              <a:rPr sz="2200" b="1" spc="-20" dirty="0">
                <a:latin typeface="Calibri"/>
                <a:cs typeface="Calibri"/>
              </a:rPr>
              <a:t>to </a:t>
            </a:r>
            <a:r>
              <a:rPr sz="2200" b="1" spc="-10" dirty="0">
                <a:latin typeface="Calibri"/>
                <a:cs typeface="Calibri"/>
              </a:rPr>
              <a:t>percolation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55" dirty="0">
                <a:latin typeface="Calibri"/>
                <a:cs typeface="Calibri"/>
              </a:rPr>
              <a:t>water. </a:t>
            </a:r>
            <a:r>
              <a:rPr sz="2200" b="1" spc="-15" dirty="0">
                <a:latin typeface="Calibri"/>
                <a:cs typeface="Calibri"/>
              </a:rPr>
              <a:t>Large  galvanized steel </a:t>
            </a:r>
            <a:r>
              <a:rPr sz="2200" b="1" spc="-30" dirty="0">
                <a:latin typeface="Calibri"/>
                <a:cs typeface="Calibri"/>
              </a:rPr>
              <a:t>tray </a:t>
            </a:r>
            <a:r>
              <a:rPr sz="2200" b="1" spc="-15" dirty="0">
                <a:latin typeface="Calibri"/>
                <a:cs typeface="Calibri"/>
              </a:rPr>
              <a:t>containing </a:t>
            </a:r>
            <a:r>
              <a:rPr sz="2200" b="1" spc="-5" dirty="0">
                <a:latin typeface="Calibri"/>
                <a:cs typeface="Calibri"/>
              </a:rPr>
              <a:t>soil </a:t>
            </a:r>
            <a:r>
              <a:rPr sz="2200" b="1" spc="-10" dirty="0">
                <a:latin typeface="Calibri"/>
                <a:cs typeface="Calibri"/>
              </a:rPr>
              <a:t>can </a:t>
            </a:r>
            <a:r>
              <a:rPr sz="2200" b="1" spc="-5" dirty="0">
                <a:latin typeface="Calibri"/>
                <a:cs typeface="Calibri"/>
              </a:rPr>
              <a:t>also be used </a:t>
            </a:r>
            <a:r>
              <a:rPr sz="2200" b="1" spc="-20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this </a:t>
            </a:r>
            <a:r>
              <a:rPr sz="2200" b="1" spc="-10" dirty="0">
                <a:latin typeface="Calibri"/>
                <a:cs typeface="Calibri"/>
              </a:rPr>
              <a:t>purpose.  </a:t>
            </a:r>
            <a:r>
              <a:rPr sz="2200" b="1" spc="-5" dirty="0">
                <a:latin typeface="Calibri"/>
                <a:cs typeface="Calibri"/>
              </a:rPr>
              <a:t>Now 10 Kg soil, 200 </a:t>
            </a:r>
            <a:r>
              <a:rPr sz="2200" b="1" spc="-10" dirty="0">
                <a:latin typeface="Calibri"/>
                <a:cs typeface="Calibri"/>
              </a:rPr>
              <a:t>gm of </a:t>
            </a:r>
            <a:r>
              <a:rPr sz="2200" b="1" spc="-5" dirty="0">
                <a:latin typeface="Calibri"/>
                <a:cs typeface="Calibri"/>
              </a:rPr>
              <a:t>super </a:t>
            </a:r>
            <a:r>
              <a:rPr sz="2200" b="1" spc="-15" dirty="0">
                <a:latin typeface="Calibri"/>
                <a:cs typeface="Calibri"/>
              </a:rPr>
              <a:t>phosphate, </a:t>
            </a:r>
            <a:r>
              <a:rPr sz="2200" b="1" spc="-5" dirty="0">
                <a:latin typeface="Calibri"/>
                <a:cs typeface="Calibri"/>
              </a:rPr>
              <a:t>6 </a:t>
            </a:r>
            <a:r>
              <a:rPr sz="2200" b="1" spc="-10" dirty="0">
                <a:latin typeface="Calibri"/>
                <a:cs typeface="Calibri"/>
              </a:rPr>
              <a:t>litre </a:t>
            </a:r>
            <a:r>
              <a:rPr sz="2200" b="1" spc="-25" dirty="0">
                <a:latin typeface="Calibri"/>
                <a:cs typeface="Calibri"/>
              </a:rPr>
              <a:t>water </a:t>
            </a:r>
            <a:r>
              <a:rPr sz="2200" b="1" spc="-10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100 </a:t>
            </a:r>
            <a:r>
              <a:rPr sz="2200" b="1" spc="-10" dirty="0">
                <a:latin typeface="Calibri"/>
                <a:cs typeface="Calibri"/>
              </a:rPr>
              <a:t>gm </a:t>
            </a:r>
            <a:r>
              <a:rPr sz="2200" b="1" spc="-5" dirty="0">
                <a:latin typeface="Calibri"/>
                <a:cs typeface="Calibri"/>
              </a:rPr>
              <a:t>BGA  dry </a:t>
            </a:r>
            <a:r>
              <a:rPr sz="2200" b="1" spc="-20" dirty="0">
                <a:latin typeface="Calibri"/>
                <a:cs typeface="Calibri"/>
              </a:rPr>
              <a:t>flakes </a:t>
            </a:r>
            <a:r>
              <a:rPr sz="2200" b="1" spc="-15" dirty="0">
                <a:latin typeface="Calibri"/>
                <a:cs typeface="Calibri"/>
              </a:rPr>
              <a:t>containing </a:t>
            </a:r>
            <a:r>
              <a:rPr sz="2200" b="1" spc="-10" dirty="0">
                <a:latin typeface="Calibri"/>
                <a:cs typeface="Calibri"/>
              </a:rPr>
              <a:t>wooden dust </a:t>
            </a:r>
            <a:r>
              <a:rPr sz="2200" b="1" spc="-5" dirty="0">
                <a:latin typeface="Calibri"/>
                <a:cs typeface="Calibri"/>
              </a:rPr>
              <a:t>or </a:t>
            </a:r>
            <a:r>
              <a:rPr sz="2200" b="1" spc="-10" dirty="0">
                <a:latin typeface="Calibri"/>
                <a:cs typeface="Calibri"/>
              </a:rPr>
              <a:t>mother </a:t>
            </a:r>
            <a:r>
              <a:rPr sz="2200" b="1" spc="-15" dirty="0">
                <a:latin typeface="Calibri"/>
                <a:cs typeface="Calibri"/>
              </a:rPr>
              <a:t>culture </a:t>
            </a:r>
            <a:r>
              <a:rPr sz="2200" b="1" spc="-5" dirty="0">
                <a:latin typeface="Calibri"/>
                <a:cs typeface="Calibri"/>
              </a:rPr>
              <a:t>of BGA </a:t>
            </a:r>
            <a:r>
              <a:rPr sz="2200" b="1" spc="-15" dirty="0">
                <a:latin typeface="Calibri"/>
                <a:cs typeface="Calibri"/>
              </a:rPr>
              <a:t>are </a:t>
            </a:r>
            <a:r>
              <a:rPr sz="2200" b="1" spc="-5" dirty="0">
                <a:latin typeface="Calibri"/>
                <a:cs typeface="Calibri"/>
              </a:rPr>
              <a:t>added  </a:t>
            </a:r>
            <a:r>
              <a:rPr sz="2200" b="1" spc="-20" dirty="0">
                <a:latin typeface="Calibri"/>
                <a:cs typeface="Calibri"/>
              </a:rPr>
              <a:t>into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prepared </a:t>
            </a:r>
            <a:r>
              <a:rPr sz="2200" b="1" spc="-5" dirty="0">
                <a:latin typeface="Calibri"/>
                <a:cs typeface="Calibri"/>
              </a:rPr>
              <a:t>pit. If </a:t>
            </a:r>
            <a:r>
              <a:rPr sz="2200" b="1" spc="-15" dirty="0">
                <a:latin typeface="Calibri"/>
                <a:cs typeface="Calibri"/>
              </a:rPr>
              <a:t>found </a:t>
            </a:r>
            <a:r>
              <a:rPr sz="2200" b="1" spc="-20" dirty="0">
                <a:latin typeface="Calibri"/>
                <a:cs typeface="Calibri"/>
              </a:rPr>
              <a:t>any </a:t>
            </a:r>
            <a:r>
              <a:rPr sz="2200" b="1" spc="-10" dirty="0">
                <a:latin typeface="Calibri"/>
                <a:cs typeface="Calibri"/>
              </a:rPr>
              <a:t>pest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pit, </a:t>
            </a:r>
            <a:r>
              <a:rPr sz="2200" b="1" spc="-25" dirty="0">
                <a:latin typeface="Calibri"/>
                <a:cs typeface="Calibri"/>
              </a:rPr>
              <a:t>spray </a:t>
            </a:r>
            <a:r>
              <a:rPr sz="2200" b="1" spc="-10" dirty="0">
                <a:latin typeface="Calibri"/>
                <a:cs typeface="Calibri"/>
              </a:rPr>
              <a:t>melathion  </a:t>
            </a:r>
            <a:r>
              <a:rPr sz="2200" b="1" spc="-5" dirty="0">
                <a:latin typeface="Calibri"/>
                <a:cs typeface="Calibri"/>
              </a:rPr>
              <a:t>solution ( 1 ml </a:t>
            </a:r>
            <a:r>
              <a:rPr sz="2200" b="1" spc="-10" dirty="0">
                <a:latin typeface="Calibri"/>
                <a:cs typeface="Calibri"/>
              </a:rPr>
              <a:t>melathion </a:t>
            </a:r>
            <a:r>
              <a:rPr sz="2200" b="1" spc="-5" dirty="0">
                <a:latin typeface="Calibri"/>
                <a:cs typeface="Calibri"/>
              </a:rPr>
              <a:t>in one </a:t>
            </a:r>
            <a:r>
              <a:rPr sz="2200" b="1" spc="-10" dirty="0">
                <a:latin typeface="Calibri"/>
                <a:cs typeface="Calibri"/>
              </a:rPr>
              <a:t>litre </a:t>
            </a:r>
            <a:r>
              <a:rPr sz="2200" b="1" spc="-20" dirty="0">
                <a:latin typeface="Calibri"/>
                <a:cs typeface="Calibri"/>
              </a:rPr>
              <a:t>water) to </a:t>
            </a:r>
            <a:r>
              <a:rPr sz="2200" b="1" spc="-15" dirty="0">
                <a:latin typeface="Calibri"/>
                <a:cs typeface="Calibri"/>
              </a:rPr>
              <a:t>destroy</a:t>
            </a:r>
            <a:r>
              <a:rPr sz="2200" b="1" spc="22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pests.</a:t>
            </a:r>
            <a:endParaRPr sz="2200">
              <a:latin typeface="Calibri"/>
              <a:cs typeface="Calibri"/>
            </a:endParaRPr>
          </a:p>
          <a:p>
            <a:pPr marL="355600" marR="58419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b="1" spc="-5" dirty="0">
                <a:latin typeface="Calibri"/>
                <a:cs typeface="Calibri"/>
              </a:rPr>
              <a:t>If </a:t>
            </a:r>
            <a:r>
              <a:rPr sz="2200" b="1" spc="-10" dirty="0">
                <a:latin typeface="Calibri"/>
                <a:cs typeface="Calibri"/>
              </a:rPr>
              <a:t>green algae and </a:t>
            </a:r>
            <a:r>
              <a:rPr sz="2200" b="1" spc="-15" dirty="0">
                <a:latin typeface="Calibri"/>
                <a:cs typeface="Calibri"/>
              </a:rPr>
              <a:t>diatoms are found </a:t>
            </a:r>
            <a:r>
              <a:rPr sz="2200" b="1" spc="-5" dirty="0">
                <a:latin typeface="Calibri"/>
                <a:cs typeface="Calibri"/>
              </a:rPr>
              <a:t>in pit, </a:t>
            </a:r>
            <a:r>
              <a:rPr sz="2200" b="1" spc="-10" dirty="0">
                <a:latin typeface="Calibri"/>
                <a:cs typeface="Calibri"/>
              </a:rPr>
              <a:t>use </a:t>
            </a:r>
            <a:r>
              <a:rPr sz="2200" b="1" spc="-5" dirty="0">
                <a:latin typeface="Calibri"/>
                <a:cs typeface="Calibri"/>
              </a:rPr>
              <a:t>0.05% CuSO4 solution  which </a:t>
            </a:r>
            <a:r>
              <a:rPr sz="2200" b="1" spc="-10" dirty="0">
                <a:latin typeface="Calibri"/>
                <a:cs typeface="Calibri"/>
              </a:rPr>
              <a:t>will </a:t>
            </a:r>
            <a:r>
              <a:rPr sz="2200" b="1" spc="-5" dirty="0">
                <a:latin typeface="Calibri"/>
                <a:cs typeface="Calibri"/>
              </a:rPr>
              <a:t>kill </a:t>
            </a:r>
            <a:r>
              <a:rPr sz="2200" b="1" spc="-10" dirty="0">
                <a:latin typeface="Calibri"/>
                <a:cs typeface="Calibri"/>
              </a:rPr>
              <a:t>the green algae. After </a:t>
            </a:r>
            <a:r>
              <a:rPr sz="2200" b="1" dirty="0">
                <a:latin typeface="Calibri"/>
                <a:cs typeface="Calibri"/>
              </a:rPr>
              <a:t>12-15 </a:t>
            </a:r>
            <a:r>
              <a:rPr sz="2200" b="1" spc="-15" dirty="0">
                <a:latin typeface="Calibri"/>
                <a:cs typeface="Calibri"/>
              </a:rPr>
              <a:t>days, </a:t>
            </a:r>
            <a:r>
              <a:rPr sz="2200" b="1" spc="-5" dirty="0">
                <a:latin typeface="Calibri"/>
                <a:cs typeface="Calibri"/>
              </a:rPr>
              <a:t>a thick </a:t>
            </a:r>
            <a:r>
              <a:rPr sz="2200" b="1" spc="-20" dirty="0">
                <a:latin typeface="Calibri"/>
                <a:cs typeface="Calibri"/>
              </a:rPr>
              <a:t>layer </a:t>
            </a:r>
            <a:r>
              <a:rPr sz="2200" b="1" spc="-5" dirty="0">
                <a:latin typeface="Calibri"/>
                <a:cs typeface="Calibri"/>
              </a:rPr>
              <a:t>of BGA </a:t>
            </a:r>
            <a:r>
              <a:rPr sz="2200" b="1" spc="-10" dirty="0">
                <a:latin typeface="Calibri"/>
                <a:cs typeface="Calibri"/>
              </a:rPr>
              <a:t>will  </a:t>
            </a:r>
            <a:r>
              <a:rPr sz="2200" b="1" spc="-5" dirty="0">
                <a:latin typeface="Calibri"/>
                <a:cs typeface="Calibri"/>
              </a:rPr>
              <a:t>be </a:t>
            </a:r>
            <a:r>
              <a:rPr sz="2200" b="1" spc="-15" dirty="0">
                <a:latin typeface="Calibri"/>
                <a:cs typeface="Calibri"/>
              </a:rPr>
              <a:t>found </a:t>
            </a:r>
            <a:r>
              <a:rPr sz="2200" b="1" spc="-10" dirty="0">
                <a:latin typeface="Calibri"/>
                <a:cs typeface="Calibri"/>
              </a:rPr>
              <a:t>floating </a:t>
            </a:r>
            <a:r>
              <a:rPr sz="2200" b="1" spc="-5" dirty="0">
                <a:latin typeface="Calibri"/>
                <a:cs typeface="Calibri"/>
              </a:rPr>
              <a:t>on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25" dirty="0">
                <a:latin typeface="Calibri"/>
                <a:cs typeface="Calibri"/>
              </a:rPr>
              <a:t>water </a:t>
            </a:r>
            <a:r>
              <a:rPr sz="2200" b="1" spc="-10" dirty="0">
                <a:latin typeface="Calibri"/>
                <a:cs typeface="Calibri"/>
              </a:rPr>
              <a:t>surface </a:t>
            </a:r>
            <a:r>
              <a:rPr sz="2200" b="1" spc="-5" dirty="0">
                <a:latin typeface="Calibri"/>
                <a:cs typeface="Calibri"/>
              </a:rPr>
              <a:t>of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pit. </a:t>
            </a:r>
            <a:r>
              <a:rPr sz="2200" b="1" spc="-65" dirty="0">
                <a:latin typeface="Calibri"/>
                <a:cs typeface="Calibri"/>
              </a:rPr>
              <a:t>You </a:t>
            </a:r>
            <a:r>
              <a:rPr sz="2200" b="1" spc="-10" dirty="0">
                <a:latin typeface="Calibri"/>
                <a:cs typeface="Calibri"/>
              </a:rPr>
              <a:t>can easily  collect/harvest the </a:t>
            </a:r>
            <a:r>
              <a:rPr sz="2200" b="1" spc="-5" dirty="0">
                <a:latin typeface="Calibri"/>
                <a:cs typeface="Calibri"/>
              </a:rPr>
              <a:t>BGA </a:t>
            </a:r>
            <a:r>
              <a:rPr sz="2200" b="1" spc="-10" dirty="0">
                <a:latin typeface="Calibri"/>
                <a:cs typeface="Calibri"/>
              </a:rPr>
              <a:t>directly from the </a:t>
            </a:r>
            <a:r>
              <a:rPr sz="2200" b="1" spc="-5" dirty="0">
                <a:latin typeface="Calibri"/>
                <a:cs typeface="Calibri"/>
              </a:rPr>
              <a:t>pit or </a:t>
            </a:r>
            <a:r>
              <a:rPr sz="2200" b="1" spc="-10" dirty="0">
                <a:latin typeface="Calibri"/>
                <a:cs typeface="Calibri"/>
              </a:rPr>
              <a:t>let the </a:t>
            </a:r>
            <a:r>
              <a:rPr sz="2200" b="1" spc="-5" dirty="0">
                <a:latin typeface="Calibri"/>
                <a:cs typeface="Calibri"/>
              </a:rPr>
              <a:t>pit dry </a:t>
            </a:r>
            <a:r>
              <a:rPr sz="2200" b="1" spc="-15" dirty="0">
                <a:latin typeface="Calibri"/>
                <a:cs typeface="Calibri"/>
              </a:rPr>
              <a:t>after </a:t>
            </a:r>
            <a:r>
              <a:rPr sz="2200" b="1" spc="-25" dirty="0">
                <a:latin typeface="Calibri"/>
                <a:cs typeface="Calibri"/>
              </a:rPr>
              <a:t>water  </a:t>
            </a:r>
            <a:r>
              <a:rPr sz="2200" b="1" spc="-20" dirty="0">
                <a:latin typeface="Calibri"/>
                <a:cs typeface="Calibri"/>
              </a:rPr>
              <a:t>evaporation </a:t>
            </a:r>
            <a:r>
              <a:rPr sz="2200" b="1" spc="-10" dirty="0">
                <a:latin typeface="Calibri"/>
                <a:cs typeface="Calibri"/>
              </a:rPr>
              <a:t>and </a:t>
            </a:r>
            <a:r>
              <a:rPr sz="2200" b="1" spc="-30" dirty="0">
                <a:latin typeface="Calibri"/>
                <a:cs typeface="Calibri"/>
              </a:rPr>
              <a:t>take </a:t>
            </a:r>
            <a:r>
              <a:rPr sz="2200" b="1" spc="-10" dirty="0">
                <a:latin typeface="Calibri"/>
                <a:cs typeface="Calibri"/>
              </a:rPr>
              <a:t>out </a:t>
            </a:r>
            <a:r>
              <a:rPr sz="2200" b="1" spc="-5" dirty="0">
                <a:latin typeface="Calibri"/>
                <a:cs typeface="Calibri"/>
              </a:rPr>
              <a:t>dry </a:t>
            </a:r>
            <a:r>
              <a:rPr sz="2200" b="1" spc="-20" dirty="0">
                <a:latin typeface="Calibri"/>
                <a:cs typeface="Calibri"/>
              </a:rPr>
              <a:t>flakes </a:t>
            </a:r>
            <a:r>
              <a:rPr sz="2200" b="1" spc="-5" dirty="0">
                <a:latin typeface="Calibri"/>
                <a:cs typeface="Calibri"/>
              </a:rPr>
              <a:t>of BGA </a:t>
            </a:r>
            <a:r>
              <a:rPr sz="2200" b="1" spc="-10" dirty="0">
                <a:latin typeface="Calibri"/>
                <a:cs typeface="Calibri"/>
              </a:rPr>
              <a:t>and </a:t>
            </a:r>
            <a:r>
              <a:rPr sz="2200" b="1" spc="-5" dirty="0">
                <a:latin typeface="Calibri"/>
                <a:cs typeface="Calibri"/>
              </a:rPr>
              <a:t>fill it in small polypack  (100-200 </a:t>
            </a:r>
            <a:r>
              <a:rPr sz="2200" b="1" spc="-10" dirty="0">
                <a:latin typeface="Calibri"/>
                <a:cs typeface="Calibri"/>
              </a:rPr>
              <a:t>gm) </a:t>
            </a:r>
            <a:r>
              <a:rPr sz="2200" b="1" spc="-15" dirty="0">
                <a:latin typeface="Calibri"/>
                <a:cs typeface="Calibri"/>
              </a:rPr>
              <a:t>for</a:t>
            </a:r>
            <a:r>
              <a:rPr sz="2200" b="1" spc="1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sale.</a:t>
            </a:r>
            <a:endParaRPr sz="2200">
              <a:latin typeface="Calibri"/>
              <a:cs typeface="Calibri"/>
            </a:endParaRPr>
          </a:p>
          <a:p>
            <a:pPr marL="355600" marR="20066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spc="-15" dirty="0">
                <a:latin typeface="Calibri"/>
                <a:cs typeface="Calibri"/>
              </a:rPr>
              <a:t>By </a:t>
            </a:r>
            <a:r>
              <a:rPr sz="2200" b="1" spc="-5" dirty="0">
                <a:latin typeface="Calibri"/>
                <a:cs typeface="Calibri"/>
              </a:rPr>
              <a:t>this simple </a:t>
            </a:r>
            <a:r>
              <a:rPr sz="2200" b="1" spc="-10" dirty="0">
                <a:latin typeface="Calibri"/>
                <a:cs typeface="Calibri"/>
              </a:rPr>
              <a:t>method </a:t>
            </a:r>
            <a:r>
              <a:rPr sz="2200" b="1" spc="-5" dirty="0">
                <a:latin typeface="Calibri"/>
                <a:cs typeface="Calibri"/>
              </a:rPr>
              <a:t>BGA </a:t>
            </a:r>
            <a:r>
              <a:rPr sz="2200" b="1" spc="-10" dirty="0">
                <a:latin typeface="Calibri"/>
                <a:cs typeface="Calibri"/>
              </a:rPr>
              <a:t>culture/incoulum </a:t>
            </a:r>
            <a:r>
              <a:rPr sz="2200" b="1" spc="-5" dirty="0">
                <a:latin typeface="Calibri"/>
                <a:cs typeface="Calibri"/>
              </a:rPr>
              <a:t>can be </a:t>
            </a:r>
            <a:r>
              <a:rPr sz="2200" b="1" spc="-15" dirty="0">
                <a:latin typeface="Calibri"/>
                <a:cs typeface="Calibri"/>
              </a:rPr>
              <a:t>prepared </a:t>
            </a:r>
            <a:r>
              <a:rPr sz="2200" b="1" spc="-20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use in 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paddy </a:t>
            </a:r>
            <a:r>
              <a:rPr sz="2200" b="1" spc="-10" dirty="0">
                <a:latin typeface="Calibri"/>
                <a:cs typeface="Calibri"/>
              </a:rPr>
              <a:t>fields. The </a:t>
            </a:r>
            <a:r>
              <a:rPr sz="2200" b="1" spc="-5" dirty="0">
                <a:latin typeface="Calibri"/>
                <a:cs typeface="Calibri"/>
              </a:rPr>
              <a:t>same </a:t>
            </a:r>
            <a:r>
              <a:rPr sz="2200" b="1" spc="-10" dirty="0">
                <a:latin typeface="Calibri"/>
                <a:cs typeface="Calibri"/>
              </a:rPr>
              <a:t>methods </a:t>
            </a:r>
            <a:r>
              <a:rPr sz="2200" b="1" spc="-20" dirty="0">
                <a:latin typeface="Calibri"/>
                <a:cs typeface="Calibri"/>
              </a:rPr>
              <a:t>may </a:t>
            </a:r>
            <a:r>
              <a:rPr sz="2200" b="1" spc="-5" dirty="0">
                <a:latin typeface="Calibri"/>
                <a:cs typeface="Calibri"/>
              </a:rPr>
              <a:t>be used in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5" dirty="0">
                <a:latin typeface="Calibri"/>
                <a:cs typeface="Calibri"/>
              </a:rPr>
              <a:t>paddy </a:t>
            </a:r>
            <a:r>
              <a:rPr sz="2200" b="1" spc="-10" dirty="0">
                <a:latin typeface="Calibri"/>
                <a:cs typeface="Calibri"/>
              </a:rPr>
              <a:t>fields </a:t>
            </a:r>
            <a:r>
              <a:rPr sz="2200" b="1" spc="-15" dirty="0">
                <a:latin typeface="Calibri"/>
                <a:cs typeface="Calibri"/>
              </a:rPr>
              <a:t>for  </a:t>
            </a:r>
            <a:r>
              <a:rPr sz="2200" b="1" spc="-10" dirty="0">
                <a:latin typeface="Calibri"/>
                <a:cs typeface="Calibri"/>
              </a:rPr>
              <a:t>the </a:t>
            </a:r>
            <a:r>
              <a:rPr sz="2200" b="1" spc="-15" dirty="0">
                <a:latin typeface="Calibri"/>
                <a:cs typeface="Calibri"/>
              </a:rPr>
              <a:t>large </a:t>
            </a:r>
            <a:r>
              <a:rPr sz="2200" b="1" spc="-5" dirty="0">
                <a:latin typeface="Calibri"/>
                <a:cs typeface="Calibri"/>
              </a:rPr>
              <a:t>scale </a:t>
            </a:r>
            <a:r>
              <a:rPr sz="2200" b="1" spc="-10" dirty="0">
                <a:latin typeface="Calibri"/>
                <a:cs typeface="Calibri"/>
              </a:rPr>
              <a:t>productions </a:t>
            </a:r>
            <a:r>
              <a:rPr sz="2200" b="1" spc="-5" dirty="0">
                <a:latin typeface="Calibri"/>
                <a:cs typeface="Calibri"/>
              </a:rPr>
              <a:t>of BGA</a:t>
            </a:r>
            <a:r>
              <a:rPr sz="2200" b="1" spc="100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culture.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003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3554" y="153111"/>
            <a:ext cx="7533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5" dirty="0"/>
              <a:t>CULTIVATION </a:t>
            </a:r>
            <a:r>
              <a:rPr sz="4800" spc="-40" dirty="0"/>
              <a:t>STOCK</a:t>
            </a:r>
            <a:r>
              <a:rPr sz="4800" spc="15" dirty="0"/>
              <a:t> </a:t>
            </a:r>
            <a:r>
              <a:rPr sz="4800" spc="-55" dirty="0"/>
              <a:t>CULTURE</a:t>
            </a:r>
            <a:endParaRPr sz="48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42999"/>
            <a:ext cx="5334000" cy="57149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400928" y="1156461"/>
            <a:ext cx="3672840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  <a:buSzPct val="95833"/>
              <a:buFont typeface="Arial"/>
              <a:buChar char="•"/>
              <a:tabLst>
                <a:tab pos="133350" algn="l"/>
              </a:tabLst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stock culture </a:t>
            </a:r>
            <a:r>
              <a:rPr sz="2400" b="1" spc="-15" dirty="0">
                <a:latin typeface="Calibri"/>
                <a:cs typeface="Calibri"/>
              </a:rPr>
              <a:t>for  </a:t>
            </a:r>
            <a:r>
              <a:rPr sz="2400" b="1" spc="-10" dirty="0">
                <a:latin typeface="Calibri"/>
                <a:cs typeface="Calibri"/>
              </a:rPr>
              <a:t>maintenance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laboratory  culture, </a:t>
            </a:r>
            <a:r>
              <a:rPr sz="2400" b="1" dirty="0">
                <a:latin typeface="Calibri"/>
                <a:cs typeface="Calibri"/>
              </a:rPr>
              <a:t>2- 3 mL of a 3 </a:t>
            </a:r>
            <a:r>
              <a:rPr sz="2400" b="1" spc="-10" dirty="0">
                <a:latin typeface="Calibri"/>
                <a:cs typeface="Calibri"/>
              </a:rPr>
              <a:t>weeks  </a:t>
            </a:r>
            <a:r>
              <a:rPr sz="2400" b="1" dirty="0">
                <a:latin typeface="Calibri"/>
                <a:cs typeface="Calibri"/>
              </a:rPr>
              <a:t>old </a:t>
            </a:r>
            <a:r>
              <a:rPr sz="2400" b="1" spc="-10" dirty="0">
                <a:latin typeface="Calibri"/>
                <a:cs typeface="Calibri"/>
              </a:rPr>
              <a:t>cyanobacterial stock  culture was </a:t>
            </a:r>
            <a:r>
              <a:rPr sz="2400" b="1" dirty="0">
                <a:latin typeface="Calibri"/>
                <a:cs typeface="Calibri"/>
              </a:rPr>
              <a:t>used as  </a:t>
            </a:r>
            <a:r>
              <a:rPr sz="2400" b="1" spc="-5" dirty="0">
                <a:latin typeface="Calibri"/>
                <a:cs typeface="Calibri"/>
              </a:rPr>
              <a:t>inoculum </a:t>
            </a:r>
            <a:r>
              <a:rPr sz="2400" b="1" dirty="0">
                <a:latin typeface="Calibri"/>
                <a:cs typeface="Calibri"/>
              </a:rPr>
              <a:t>in 50 mL of  </a:t>
            </a:r>
            <a:r>
              <a:rPr sz="2400" b="1" spc="-10" dirty="0">
                <a:latin typeface="Calibri"/>
                <a:cs typeface="Calibri"/>
              </a:rPr>
              <a:t>autoclaved </a:t>
            </a:r>
            <a:r>
              <a:rPr sz="2400" b="1" dirty="0">
                <a:latin typeface="Calibri"/>
                <a:cs typeface="Calibri"/>
              </a:rPr>
              <a:t>BG </a:t>
            </a:r>
            <a:r>
              <a:rPr sz="2400" b="1" spc="-5" dirty="0">
                <a:latin typeface="Calibri"/>
                <a:cs typeface="Calibri"/>
              </a:rPr>
              <a:t>11 medium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  </a:t>
            </a:r>
            <a:r>
              <a:rPr sz="2400" b="1" spc="-10" dirty="0">
                <a:latin typeface="Calibri"/>
                <a:cs typeface="Calibri"/>
              </a:rPr>
              <a:t>150 </a:t>
            </a:r>
            <a:r>
              <a:rPr sz="2400" b="1" dirty="0">
                <a:latin typeface="Calibri"/>
                <a:cs typeface="Calibri"/>
              </a:rPr>
              <a:t>mL </a:t>
            </a:r>
            <a:r>
              <a:rPr sz="2400" b="1" spc="-5" dirty="0">
                <a:latin typeface="Calibri"/>
                <a:cs typeface="Calibri"/>
              </a:rPr>
              <a:t>Erlenmeyer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flasks.</a:t>
            </a:r>
            <a:endParaRPr sz="2400">
              <a:latin typeface="Calibri"/>
              <a:cs typeface="Calibri"/>
            </a:endParaRPr>
          </a:p>
          <a:p>
            <a:pPr marL="25400" marR="136525">
              <a:lnSpc>
                <a:spcPct val="100000"/>
              </a:lnSpc>
              <a:spcBef>
                <a:spcPts val="5"/>
              </a:spcBef>
              <a:buSzPct val="95833"/>
              <a:buFont typeface="Arial"/>
              <a:buChar char="•"/>
              <a:tabLst>
                <a:tab pos="133350" algn="l"/>
              </a:tabLst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cultivation was </a:t>
            </a:r>
            <a:r>
              <a:rPr sz="2400" b="1" spc="-5" dirty="0">
                <a:latin typeface="Calibri"/>
                <a:cs typeface="Calibri"/>
              </a:rPr>
              <a:t>carried  </a:t>
            </a:r>
            <a:r>
              <a:rPr sz="2400" b="1" dirty="0">
                <a:latin typeface="Calibri"/>
                <a:cs typeface="Calibri"/>
              </a:rPr>
              <a:t>out </a:t>
            </a:r>
            <a:r>
              <a:rPr sz="2400" b="1" spc="-15" dirty="0">
                <a:latin typeface="Calibri"/>
                <a:cs typeface="Calibri"/>
              </a:rPr>
              <a:t>at </a:t>
            </a:r>
            <a:r>
              <a:rPr sz="2400" b="1" dirty="0">
                <a:latin typeface="Calibri"/>
                <a:cs typeface="Calibri"/>
              </a:rPr>
              <a:t>20 </a:t>
            </a:r>
            <a:r>
              <a:rPr sz="2400" b="1" spc="-10" dirty="0">
                <a:latin typeface="Calibri"/>
                <a:cs typeface="Calibri"/>
              </a:rPr>
              <a:t>±2°C, </a:t>
            </a:r>
            <a:r>
              <a:rPr sz="2400" b="1" spc="-5" dirty="0">
                <a:latin typeface="Calibri"/>
                <a:cs typeface="Calibri"/>
              </a:rPr>
              <a:t>under  continuous illumination </a:t>
            </a:r>
            <a:r>
              <a:rPr sz="2400" b="1" dirty="0">
                <a:latin typeface="Calibri"/>
                <a:cs typeface="Calibri"/>
              </a:rPr>
              <a:t>of  8gmol/m</a:t>
            </a:r>
            <a:r>
              <a:rPr sz="1950" b="1" baseline="25641" dirty="0">
                <a:latin typeface="Calibri"/>
                <a:cs typeface="Calibri"/>
              </a:rPr>
              <a:t>2 </a:t>
            </a:r>
            <a:r>
              <a:rPr sz="2400" b="1" spc="-10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cool  fluorescence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lamps.</a:t>
            </a:r>
            <a:endParaRPr sz="2400">
              <a:latin typeface="Calibri"/>
              <a:cs typeface="Calibri"/>
            </a:endParaRPr>
          </a:p>
          <a:p>
            <a:pPr marL="25400" marR="264160">
              <a:lnSpc>
                <a:spcPct val="100000"/>
              </a:lnSpc>
              <a:buSzPct val="95833"/>
              <a:buFont typeface="Arial"/>
              <a:buChar char="•"/>
              <a:tabLst>
                <a:tab pos="133350" algn="l"/>
              </a:tabLst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stock cultures </a:t>
            </a:r>
            <a:r>
              <a:rPr sz="2400" b="1" spc="-15" dirty="0">
                <a:latin typeface="Calibri"/>
                <a:cs typeface="Calibri"/>
              </a:rPr>
              <a:t>were  </a:t>
            </a:r>
            <a:r>
              <a:rPr sz="2400" b="1" spc="-10" dirty="0">
                <a:latin typeface="Calibri"/>
                <a:cs typeface="Calibri"/>
              </a:rPr>
              <a:t>maintained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20-30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days.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003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7686" y="186944"/>
            <a:ext cx="69443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85" dirty="0"/>
              <a:t>CULTIVATION </a:t>
            </a:r>
            <a:r>
              <a:rPr sz="4400" dirty="0"/>
              <a:t>SHAKE</a:t>
            </a:r>
            <a:r>
              <a:rPr sz="4400" spc="-35" dirty="0"/>
              <a:t> </a:t>
            </a:r>
            <a:r>
              <a:rPr sz="4400" spc="-50" dirty="0"/>
              <a:t>CULTURE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142999"/>
            <a:ext cx="9144000" cy="57149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339" y="3704971"/>
            <a:ext cx="8865870" cy="3074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2352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Aliquots of 50 mL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stationary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phase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stock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cultures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inoculate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500 mL of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autoclaved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BG11 medium in 1.5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liter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Fehrnbach flasks. These samples 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cultivated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20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±20°C,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under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continuous illumination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of 8gmol/m</a:t>
            </a:r>
            <a:r>
              <a:rPr sz="1950" b="1" baseline="2564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950" b="1" spc="-112" baseline="2564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cool fluorescence lamps. The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cyanobacterial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cultures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harvested after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4-6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weeks.</a:t>
            </a:r>
            <a:endParaRPr sz="200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cells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were separated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the medium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centrifugation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(4000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rpm/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10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min/ 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sz="1800" b="1" baseline="25462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C)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followed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filtration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filter 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paper.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biomasses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were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lyophilized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stored at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-20°C until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use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while cultivation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media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were concentrated to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1/10 (v/v) by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rotary evaporation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vacuum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400°C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extracted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immediately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EtOAc  solvent.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422525" cy="6858000"/>
            <a:chOff x="0" y="0"/>
            <a:chExt cx="242252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421985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57400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098294" y="13207"/>
            <a:ext cx="6998970" cy="6583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large </a:t>
            </a:r>
            <a:r>
              <a:rPr sz="2400" b="1" dirty="0">
                <a:latin typeface="Calibri"/>
                <a:cs typeface="Calibri"/>
              </a:rPr>
              <a:t>scale </a:t>
            </a:r>
            <a:r>
              <a:rPr sz="2400" b="1" spc="-10" dirty="0">
                <a:latin typeface="Calibri"/>
                <a:cs typeface="Calibri"/>
              </a:rPr>
              <a:t>cultivation was </a:t>
            </a:r>
            <a:r>
              <a:rPr sz="2400" b="1" spc="-5" dirty="0">
                <a:latin typeface="Calibri"/>
                <a:cs typeface="Calibri"/>
              </a:rPr>
              <a:t>carried </a:t>
            </a:r>
            <a:r>
              <a:rPr sz="2400" b="1" dirty="0">
                <a:latin typeface="Calibri"/>
                <a:cs typeface="Calibri"/>
              </a:rPr>
              <a:t>out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45 liter-  </a:t>
            </a:r>
            <a:r>
              <a:rPr sz="2400" b="1" spc="-5" dirty="0">
                <a:latin typeface="Calibri"/>
                <a:cs typeface="Calibri"/>
              </a:rPr>
              <a:t>glass </a:t>
            </a:r>
            <a:r>
              <a:rPr sz="2400" b="1" spc="-35" dirty="0">
                <a:latin typeface="Calibri"/>
                <a:cs typeface="Calibri"/>
              </a:rPr>
              <a:t>fermentor. </a:t>
            </a:r>
            <a:r>
              <a:rPr sz="2400" b="1" spc="-10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fermentor </a:t>
            </a:r>
            <a:r>
              <a:rPr sz="2400" b="1" spc="-10" dirty="0">
                <a:latin typeface="Calibri"/>
                <a:cs typeface="Calibri"/>
              </a:rPr>
              <a:t>was </a:t>
            </a:r>
            <a:r>
              <a:rPr sz="2400" b="1" dirty="0">
                <a:latin typeface="Calibri"/>
                <a:cs typeface="Calibri"/>
              </a:rPr>
              <a:t>cleaned </a:t>
            </a:r>
            <a:r>
              <a:rPr sz="2400" b="1" spc="-10" dirty="0">
                <a:latin typeface="Calibri"/>
                <a:cs typeface="Calibri"/>
              </a:rPr>
              <a:t>by  </a:t>
            </a:r>
            <a:r>
              <a:rPr sz="2400" b="1" spc="-5" dirty="0">
                <a:latin typeface="Calibri"/>
                <a:cs typeface="Calibri"/>
              </a:rPr>
              <a:t>distilled </a:t>
            </a:r>
            <a:r>
              <a:rPr sz="2400" b="1" spc="-20" dirty="0">
                <a:latin typeface="Calibri"/>
                <a:cs typeface="Calibri"/>
              </a:rPr>
              <a:t>water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" dirty="0">
                <a:latin typeface="Calibri"/>
                <a:cs typeface="Calibri"/>
              </a:rPr>
              <a:t>70% isopropanol </a:t>
            </a:r>
            <a:r>
              <a:rPr sz="2400" b="1" spc="-15" dirty="0">
                <a:latin typeface="Calibri"/>
                <a:cs typeface="Calibri"/>
              </a:rPr>
              <a:t>before </a:t>
            </a:r>
            <a:r>
              <a:rPr sz="2400" b="1" dirty="0">
                <a:latin typeface="Calibri"/>
                <a:cs typeface="Calibri"/>
              </a:rPr>
              <a:t>use. </a:t>
            </a:r>
            <a:r>
              <a:rPr sz="2400" b="1" spc="-40" dirty="0">
                <a:latin typeface="Calibri"/>
                <a:cs typeface="Calibri"/>
              </a:rPr>
              <a:t>At </a:t>
            </a:r>
            <a:r>
              <a:rPr sz="2400" b="1" dirty="0">
                <a:latin typeface="Calibri"/>
                <a:cs typeface="Calibri"/>
              </a:rPr>
              <a:t>the  beginning,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fermentor </a:t>
            </a:r>
            <a:r>
              <a:rPr sz="2400" b="1" spc="-10" dirty="0">
                <a:latin typeface="Calibri"/>
                <a:cs typeface="Calibri"/>
              </a:rPr>
              <a:t>was </a:t>
            </a:r>
            <a:r>
              <a:rPr sz="2400" b="1" spc="-5" dirty="0">
                <a:latin typeface="Calibri"/>
                <a:cs typeface="Calibri"/>
              </a:rPr>
              <a:t>filled with </a:t>
            </a:r>
            <a:r>
              <a:rPr sz="2400" b="1" dirty="0">
                <a:latin typeface="Calibri"/>
                <a:cs typeface="Calibri"/>
              </a:rPr>
              <a:t>15 L of  </a:t>
            </a:r>
            <a:r>
              <a:rPr sz="2400" b="1" spc="-5" dirty="0">
                <a:latin typeface="Calibri"/>
                <a:cs typeface="Calibri"/>
              </a:rPr>
              <a:t>medium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5" dirty="0">
                <a:latin typeface="Calibri"/>
                <a:cs typeface="Calibri"/>
              </a:rPr>
              <a:t>after </a:t>
            </a:r>
            <a:r>
              <a:rPr sz="2400" b="1" spc="5" dirty="0">
                <a:latin typeface="Calibri"/>
                <a:cs typeface="Calibri"/>
              </a:rPr>
              <a:t>1- </a:t>
            </a:r>
            <a:r>
              <a:rPr sz="2400" b="1" dirty="0">
                <a:latin typeface="Calibri"/>
                <a:cs typeface="Calibri"/>
              </a:rPr>
              <a:t>2 </a:t>
            </a:r>
            <a:r>
              <a:rPr sz="2400" b="1" spc="-10" dirty="0">
                <a:latin typeface="Calibri"/>
                <a:cs typeface="Calibri"/>
              </a:rPr>
              <a:t>hours </a:t>
            </a:r>
            <a:r>
              <a:rPr sz="2400" b="1" spc="-5" dirty="0">
                <a:latin typeface="Calibri"/>
                <a:cs typeface="Calibri"/>
              </a:rPr>
              <a:t>1.5 </a:t>
            </a:r>
            <a:r>
              <a:rPr sz="2400" b="1" dirty="0">
                <a:latin typeface="Calibri"/>
                <a:cs typeface="Calibri"/>
              </a:rPr>
              <a:t>L of </a:t>
            </a:r>
            <a:r>
              <a:rPr sz="2400" b="1" spc="-5" dirty="0">
                <a:latin typeface="Calibri"/>
                <a:cs typeface="Calibri"/>
              </a:rPr>
              <a:t>growing </a:t>
            </a:r>
            <a:r>
              <a:rPr sz="2400" b="1" spc="-10" dirty="0">
                <a:latin typeface="Calibri"/>
                <a:cs typeface="Calibri"/>
              </a:rPr>
              <a:t>culture  (after </a:t>
            </a:r>
            <a:r>
              <a:rPr sz="2400" b="1" dirty="0">
                <a:latin typeface="Calibri"/>
                <a:cs typeface="Calibri"/>
              </a:rPr>
              <a:t>20 </a:t>
            </a:r>
            <a:r>
              <a:rPr sz="2400" b="1" spc="-20" dirty="0">
                <a:latin typeface="Calibri"/>
                <a:cs typeface="Calibri"/>
              </a:rPr>
              <a:t>days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cultivation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three Fehrnbach flasks)  was </a:t>
            </a:r>
            <a:r>
              <a:rPr sz="2400" b="1" spc="-5" dirty="0">
                <a:latin typeface="Calibri"/>
                <a:cs typeface="Calibri"/>
              </a:rPr>
              <a:t>added. </a:t>
            </a:r>
            <a:r>
              <a:rPr sz="2400" b="1" spc="-10" dirty="0">
                <a:latin typeface="Calibri"/>
                <a:cs typeface="Calibri"/>
              </a:rPr>
              <a:t>Afterwards, </a:t>
            </a:r>
            <a:r>
              <a:rPr sz="2400" b="1" spc="-5" dirty="0">
                <a:latin typeface="Calibri"/>
                <a:cs typeface="Calibri"/>
              </a:rPr>
              <a:t>every </a:t>
            </a:r>
            <a:r>
              <a:rPr sz="2400" b="1" spc="-20" dirty="0">
                <a:latin typeface="Calibri"/>
                <a:cs typeface="Calibri"/>
              </a:rPr>
              <a:t>day </a:t>
            </a:r>
            <a:r>
              <a:rPr sz="2400" b="1" dirty="0">
                <a:latin typeface="Calibri"/>
                <a:cs typeface="Calibri"/>
              </a:rPr>
              <a:t>5 L of </a:t>
            </a:r>
            <a:r>
              <a:rPr sz="2400" b="1" spc="-5" dirty="0">
                <a:latin typeface="Calibri"/>
                <a:cs typeface="Calibri"/>
              </a:rPr>
              <a:t>medium </a:t>
            </a:r>
            <a:r>
              <a:rPr sz="2400" b="1" spc="-15" dirty="0">
                <a:latin typeface="Calibri"/>
                <a:cs typeface="Calibri"/>
              </a:rPr>
              <a:t>were  </a:t>
            </a:r>
            <a:r>
              <a:rPr sz="2400" b="1" spc="-5" dirty="0">
                <a:latin typeface="Calibri"/>
                <a:cs typeface="Calibri"/>
              </a:rPr>
              <a:t>added </a:t>
            </a:r>
            <a:r>
              <a:rPr sz="2400" b="1" spc="-20" dirty="0">
                <a:latin typeface="Calibri"/>
                <a:cs typeface="Calibri"/>
              </a:rPr>
              <a:t>into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5" dirty="0">
                <a:latin typeface="Calibri"/>
                <a:cs typeface="Calibri"/>
              </a:rPr>
              <a:t>fermentor </a:t>
            </a:r>
            <a:r>
              <a:rPr sz="2400" b="1" spc="-10" dirty="0">
                <a:latin typeface="Calibri"/>
                <a:cs typeface="Calibri"/>
              </a:rPr>
              <a:t>until </a:t>
            </a:r>
            <a:r>
              <a:rPr sz="2400" b="1" dirty="0">
                <a:latin typeface="Calibri"/>
                <a:cs typeface="Calibri"/>
              </a:rPr>
              <a:t>35 L of </a:t>
            </a:r>
            <a:r>
              <a:rPr sz="2400" b="1" spc="-5" dirty="0">
                <a:latin typeface="Calibri"/>
                <a:cs typeface="Calibri"/>
              </a:rPr>
              <a:t>medium </a:t>
            </a:r>
            <a:r>
              <a:rPr sz="2400" b="1" spc="-15" dirty="0">
                <a:latin typeface="Calibri"/>
                <a:cs typeface="Calibri"/>
              </a:rPr>
              <a:t>were  </a:t>
            </a:r>
            <a:r>
              <a:rPr sz="2400" b="1" spc="-10" dirty="0">
                <a:latin typeface="Calibri"/>
                <a:cs typeface="Calibri"/>
              </a:rPr>
              <a:t>reached.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cultures </a:t>
            </a:r>
            <a:r>
              <a:rPr sz="2400" b="1" spc="-15" dirty="0">
                <a:latin typeface="Calibri"/>
                <a:cs typeface="Calibri"/>
              </a:rPr>
              <a:t>were </a:t>
            </a:r>
            <a:r>
              <a:rPr sz="2400" b="1" spc="-10" dirty="0">
                <a:latin typeface="Calibri"/>
                <a:cs typeface="Calibri"/>
              </a:rPr>
              <a:t>illuminated </a:t>
            </a:r>
            <a:r>
              <a:rPr sz="2400" b="1" spc="-5" dirty="0">
                <a:latin typeface="Calibri"/>
                <a:cs typeface="Calibri"/>
              </a:rPr>
              <a:t>continuously  with </a:t>
            </a:r>
            <a:r>
              <a:rPr sz="2400" b="1" spc="-10" dirty="0">
                <a:latin typeface="Calibri"/>
                <a:cs typeface="Calibri"/>
              </a:rPr>
              <a:t>banks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cool </a:t>
            </a:r>
            <a:r>
              <a:rPr sz="2400" b="1" spc="-10" dirty="0">
                <a:latin typeface="Calibri"/>
                <a:cs typeface="Calibri"/>
              </a:rPr>
              <a:t>white fluorescent </a:t>
            </a:r>
            <a:r>
              <a:rPr sz="2400" b="1" spc="-5" dirty="0">
                <a:latin typeface="Calibri"/>
                <a:cs typeface="Calibri"/>
              </a:rPr>
              <a:t>tubes </a:t>
            </a:r>
            <a:r>
              <a:rPr sz="2400" b="1" dirty="0">
                <a:latin typeface="Calibri"/>
                <a:cs typeface="Calibri"/>
              </a:rPr>
              <a:t>of  8gmol/m</a:t>
            </a:r>
            <a:r>
              <a:rPr sz="2400" b="1" baseline="24305" dirty="0">
                <a:latin typeface="Calibri"/>
                <a:cs typeface="Calibri"/>
              </a:rPr>
              <a:t>2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incubated at </a:t>
            </a:r>
            <a:r>
              <a:rPr sz="2400" b="1" spc="-15" dirty="0">
                <a:latin typeface="Calibri"/>
                <a:cs typeface="Calibri"/>
              </a:rPr>
              <a:t>temperature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26°C </a:t>
            </a:r>
            <a:r>
              <a:rPr sz="2400" b="1" spc="-15" dirty="0">
                <a:latin typeface="Calibri"/>
                <a:cs typeface="Calibri"/>
              </a:rPr>
              <a:t>to  </a:t>
            </a:r>
            <a:r>
              <a:rPr sz="2400" b="1" spc="-5" dirty="0">
                <a:latin typeface="Calibri"/>
                <a:cs typeface="Calibri"/>
              </a:rPr>
              <a:t>28°C </a:t>
            </a:r>
            <a:r>
              <a:rPr sz="2400" b="1" spc="-10" dirty="0">
                <a:latin typeface="Calibri"/>
                <a:cs typeface="Calibri"/>
              </a:rPr>
              <a:t>adjusted </a:t>
            </a:r>
            <a:r>
              <a:rPr sz="2400" b="1" spc="-5" dirty="0">
                <a:latin typeface="Calibri"/>
                <a:cs typeface="Calibri"/>
              </a:rPr>
              <a:t>using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40" dirty="0">
                <a:latin typeface="Calibri"/>
                <a:cs typeface="Calibri"/>
              </a:rPr>
              <a:t>heater. </a:t>
            </a:r>
            <a:r>
              <a:rPr sz="2400" b="1" spc="-5" dirty="0">
                <a:latin typeface="Calibri"/>
                <a:cs typeface="Calibri"/>
              </a:rPr>
              <a:t>The pH-value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large  </a:t>
            </a:r>
            <a:r>
              <a:rPr sz="2400" b="1" dirty="0">
                <a:latin typeface="Calibri"/>
                <a:cs typeface="Calibri"/>
              </a:rPr>
              <a:t>scale </a:t>
            </a:r>
            <a:r>
              <a:rPr sz="2400" b="1" spc="-10" dirty="0">
                <a:latin typeface="Calibri"/>
                <a:cs typeface="Calibri"/>
              </a:rPr>
              <a:t>culture was adjusted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7.4-8.5 </a:t>
            </a:r>
            <a:r>
              <a:rPr sz="2400" b="1" dirty="0">
                <a:latin typeface="Calibri"/>
                <a:cs typeface="Calibri"/>
              </a:rPr>
              <a:t>using </a:t>
            </a:r>
            <a:r>
              <a:rPr sz="2400" b="1" spc="-15" dirty="0">
                <a:latin typeface="Calibri"/>
                <a:cs typeface="Calibri"/>
              </a:rPr>
              <a:t>CO</a:t>
            </a:r>
            <a:r>
              <a:rPr sz="1600" b="1" spc="-15" dirty="0">
                <a:latin typeface="Calibri"/>
                <a:cs typeface="Calibri"/>
              </a:rPr>
              <a:t>2  </a:t>
            </a:r>
            <a:r>
              <a:rPr sz="2400" b="1" spc="-10" dirty="0">
                <a:latin typeface="Calibri"/>
                <a:cs typeface="Calibri"/>
              </a:rPr>
              <a:t>supplementation.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50">
              <a:latin typeface="Calibri"/>
              <a:cs typeface="Calibri"/>
            </a:endParaRPr>
          </a:p>
          <a:p>
            <a:pPr marL="668655" marR="351155" algn="ctr">
              <a:lnSpc>
                <a:spcPct val="100000"/>
              </a:lnSpc>
            </a:pPr>
            <a:r>
              <a:rPr sz="2000" b="1" i="1" spc="-5" dirty="0">
                <a:latin typeface="Calibri"/>
                <a:cs typeface="Calibri"/>
              </a:rPr>
              <a:t>The </a:t>
            </a:r>
            <a:r>
              <a:rPr sz="2000" b="1" i="1" dirty="0">
                <a:latin typeface="Calibri"/>
                <a:cs typeface="Calibri"/>
              </a:rPr>
              <a:t>biomass </a:t>
            </a:r>
            <a:r>
              <a:rPr sz="2000" b="1" i="1" spc="-5" dirty="0">
                <a:latin typeface="Calibri"/>
                <a:cs typeface="Calibri"/>
              </a:rPr>
              <a:t>was </a:t>
            </a:r>
            <a:r>
              <a:rPr sz="2000" b="1" i="1" spc="-10" dirty="0">
                <a:latin typeface="Calibri"/>
                <a:cs typeface="Calibri"/>
              </a:rPr>
              <a:t>collected by </a:t>
            </a:r>
            <a:r>
              <a:rPr sz="2000" b="1" i="1" spc="-5" dirty="0">
                <a:latin typeface="Calibri"/>
                <a:cs typeface="Calibri"/>
              </a:rPr>
              <a:t>centrifugation </a:t>
            </a:r>
            <a:r>
              <a:rPr sz="2000" b="1" i="1" dirty="0">
                <a:latin typeface="Calibri"/>
                <a:cs typeface="Calibri"/>
              </a:rPr>
              <a:t>at 6500</a:t>
            </a:r>
            <a:r>
              <a:rPr sz="2000" b="1" i="1" spc="-17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rpm  </a:t>
            </a:r>
            <a:r>
              <a:rPr sz="2000" b="1" i="1" dirty="0">
                <a:latin typeface="Calibri"/>
                <a:cs typeface="Calibri"/>
              </a:rPr>
              <a:t>in a </a:t>
            </a:r>
            <a:r>
              <a:rPr sz="2000" b="1" i="1" spc="-5" dirty="0">
                <a:latin typeface="Calibri"/>
                <a:cs typeface="Calibri"/>
              </a:rPr>
              <a:t>refrigerated </a:t>
            </a:r>
            <a:r>
              <a:rPr sz="2000" b="1" i="1" spc="-10" dirty="0">
                <a:latin typeface="Calibri"/>
                <a:cs typeface="Calibri"/>
              </a:rPr>
              <a:t>continuous-flow </a:t>
            </a:r>
            <a:r>
              <a:rPr sz="2000" b="1" i="1" spc="-5" dirty="0">
                <a:latin typeface="Calibri"/>
                <a:cs typeface="Calibri"/>
              </a:rPr>
              <a:t>centrifuge </a:t>
            </a:r>
            <a:r>
              <a:rPr sz="2000" b="1" i="1" dirty="0">
                <a:latin typeface="Calibri"/>
                <a:cs typeface="Calibri"/>
              </a:rPr>
              <a:t>and  </a:t>
            </a:r>
            <a:r>
              <a:rPr sz="2000" b="1" i="1" spc="-5" dirty="0">
                <a:latin typeface="Calibri"/>
                <a:cs typeface="Calibri"/>
              </a:rPr>
              <a:t>lyophilized, </a:t>
            </a:r>
            <a:r>
              <a:rPr sz="2000" b="1" i="1" dirty="0">
                <a:latin typeface="Calibri"/>
                <a:cs typeface="Calibri"/>
              </a:rPr>
              <a:t>then </a:t>
            </a:r>
            <a:r>
              <a:rPr sz="2000" b="1" i="1" spc="-10" dirty="0">
                <a:latin typeface="Calibri"/>
                <a:cs typeface="Calibri"/>
              </a:rPr>
              <a:t>stored </a:t>
            </a:r>
            <a:r>
              <a:rPr sz="2000" b="1" i="1" dirty="0">
                <a:latin typeface="Calibri"/>
                <a:cs typeface="Calibri"/>
              </a:rPr>
              <a:t>at</a:t>
            </a:r>
            <a:r>
              <a:rPr sz="2000" b="1" i="1" spc="-1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-20</a:t>
            </a:r>
            <a:r>
              <a:rPr sz="2000" b="1" dirty="0">
                <a:latin typeface="Calibri"/>
                <a:cs typeface="Calibri"/>
              </a:rPr>
              <a:t>°</a:t>
            </a:r>
            <a:r>
              <a:rPr sz="2000" b="1" i="1" dirty="0">
                <a:latin typeface="Calibri"/>
                <a:cs typeface="Calibri"/>
              </a:rPr>
              <a:t>C.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0583" y="2114557"/>
            <a:ext cx="6076192" cy="4497692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46250" y="2203450"/>
          <a:ext cx="5852158" cy="42976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5654"/>
                <a:gridCol w="2516504"/>
              </a:tblGrid>
              <a:tr h="457200"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Composition</a:t>
                      </a:r>
                      <a:r>
                        <a:rPr sz="24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: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22960">
                <a:tc>
                  <a:txBody>
                    <a:bodyPr/>
                    <a:lstStyle/>
                    <a:p>
                      <a:pPr marL="751205" marR="327660" indent="-4178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Magnesium</a:t>
                      </a:r>
                      <a:r>
                        <a:rPr sz="2400" b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Sulphate 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(MgSO</a:t>
                      </a:r>
                      <a:r>
                        <a:rPr sz="2400" b="1" spc="-7" baseline="-20833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2400" b="1" spc="-30" baseline="-20833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.7H</a:t>
                      </a:r>
                      <a:r>
                        <a:rPr sz="2400" b="1" spc="-7" baseline="-20833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O)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045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0.025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Calcium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chloride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0744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0.05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Sodium</a:t>
                      </a:r>
                      <a:r>
                        <a:rPr sz="24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chloride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074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0.20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96315" marR="243204" indent="-7467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Dipotassium</a:t>
                      </a:r>
                      <a:r>
                        <a:rPr sz="24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hydrogen 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phosphate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80744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0.35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2400" b="1" spc="-7" baseline="-20833" dirty="0">
                          <a:latin typeface="Calibri"/>
                          <a:cs typeface="Calibri"/>
                        </a:rPr>
                        <a:t>5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trace elements</a:t>
                      </a:r>
                      <a:r>
                        <a:rPr sz="2400" b="1" spc="-1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latin typeface="Calibri"/>
                          <a:cs typeface="Calibri"/>
                        </a:rPr>
                        <a:t>stock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solution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1.0</a:t>
                      </a:r>
                      <a:r>
                        <a:rPr sz="24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Glass-distilled </a:t>
                      </a:r>
                      <a:r>
                        <a:rPr sz="2400" b="1" spc="-20" dirty="0">
                          <a:latin typeface="Calibri"/>
                          <a:cs typeface="Calibri"/>
                        </a:rPr>
                        <a:t>water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1,000</a:t>
                      </a:r>
                      <a:r>
                        <a:rPr sz="24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ml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08610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739" y="41275"/>
            <a:ext cx="8989060" cy="194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0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Verdana"/>
                <a:cs typeface="Verdana"/>
              </a:rPr>
              <a:t>General purpose media for cyanobacteria (blue green algae)</a:t>
            </a:r>
            <a:r>
              <a:rPr sz="1800" b="1" spc="5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:</a:t>
            </a:r>
            <a:endParaRPr sz="1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Allen </a:t>
            </a:r>
            <a:r>
              <a:rPr sz="1800" b="1" dirty="0">
                <a:latin typeface="Verdana"/>
                <a:cs typeface="Verdana"/>
              </a:rPr>
              <a:t>and </a:t>
            </a:r>
            <a:r>
              <a:rPr sz="1800" b="1" spc="-5" dirty="0">
                <a:latin typeface="Verdana"/>
                <a:cs typeface="Verdana"/>
              </a:rPr>
              <a:t>Arnon's </a:t>
            </a:r>
            <a:r>
              <a:rPr sz="1800" b="1" dirty="0">
                <a:latin typeface="Verdana"/>
                <a:cs typeface="Verdana"/>
              </a:rPr>
              <a:t>Medium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(modified):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645"/>
              </a:spcBef>
            </a:pPr>
            <a:r>
              <a:rPr sz="1800" b="1" dirty="0">
                <a:latin typeface="Verdana"/>
                <a:cs typeface="Verdana"/>
              </a:rPr>
              <a:t>This </a:t>
            </a:r>
            <a:r>
              <a:rPr sz="1800" b="1" spc="-5" dirty="0">
                <a:latin typeface="Verdana"/>
                <a:cs typeface="Verdana"/>
              </a:rPr>
              <a:t>medium is generally used </a:t>
            </a:r>
            <a:r>
              <a:rPr sz="1800" b="1" dirty="0">
                <a:latin typeface="Verdana"/>
                <a:cs typeface="Verdana"/>
              </a:rPr>
              <a:t>for </a:t>
            </a:r>
            <a:r>
              <a:rPr sz="1800" b="1" spc="-5" dirty="0">
                <a:latin typeface="Verdana"/>
                <a:cs typeface="Verdana"/>
              </a:rPr>
              <a:t>nitrogen-fixing cyanobacteria.</a:t>
            </a:r>
            <a:r>
              <a:rPr sz="1800" b="1" spc="245" dirty="0">
                <a:latin typeface="Verdana"/>
                <a:cs typeface="Verdana"/>
              </a:rPr>
              <a:t> </a:t>
            </a:r>
            <a:r>
              <a:rPr sz="1800" b="1" spc="25" dirty="0">
                <a:latin typeface="Verdana"/>
                <a:cs typeface="Verdana"/>
              </a:rPr>
              <a:t>If</a:t>
            </a:r>
            <a:endParaRPr sz="1800">
              <a:latin typeface="Verdana"/>
              <a:cs typeface="Verdana"/>
            </a:endParaRPr>
          </a:p>
          <a:p>
            <a:pPr marL="12700" marR="6350">
              <a:lnSpc>
                <a:spcPts val="2120"/>
              </a:lnSpc>
              <a:spcBef>
                <a:spcPts val="105"/>
              </a:spcBef>
              <a:tabLst>
                <a:tab pos="751205" algn="l"/>
                <a:tab pos="1080770" algn="l"/>
                <a:tab pos="1503045" algn="l"/>
                <a:tab pos="2999740" algn="l"/>
                <a:tab pos="4037965" algn="l"/>
                <a:tab pos="4420235" algn="l"/>
                <a:tab pos="5457190" algn="l"/>
                <a:tab pos="6048375" algn="l"/>
                <a:tab pos="7255509" algn="l"/>
                <a:tab pos="8554085" algn="l"/>
              </a:tabLst>
            </a:pPr>
            <a:r>
              <a:rPr sz="1800" b="1" dirty="0">
                <a:latin typeface="Verdana"/>
                <a:cs typeface="Verdana"/>
              </a:rPr>
              <a:t>0</a:t>
            </a:r>
            <a:r>
              <a:rPr sz="1800" b="1" spc="-5" dirty="0">
                <a:latin typeface="Verdana"/>
                <a:cs typeface="Verdana"/>
              </a:rPr>
              <a:t>.</a:t>
            </a:r>
            <a:r>
              <a:rPr sz="1800" b="1" spc="-10" dirty="0">
                <a:latin typeface="Verdana"/>
                <a:cs typeface="Verdana"/>
              </a:rPr>
              <a:t>2</a:t>
            </a:r>
            <a:r>
              <a:rPr sz="1800" b="1" dirty="0">
                <a:latin typeface="Verdana"/>
                <a:cs typeface="Verdana"/>
              </a:rPr>
              <a:t>0	g	of	</a:t>
            </a:r>
            <a:r>
              <a:rPr sz="1800" b="1" spc="-5" dirty="0">
                <a:latin typeface="Verdana"/>
                <a:cs typeface="Verdana"/>
              </a:rPr>
              <a:t>pot</a:t>
            </a:r>
            <a:r>
              <a:rPr sz="1800" b="1" spc="-10" dirty="0">
                <a:latin typeface="Verdana"/>
                <a:cs typeface="Verdana"/>
              </a:rPr>
              <a:t>a</a:t>
            </a:r>
            <a:r>
              <a:rPr sz="1800" b="1" spc="-5" dirty="0">
                <a:latin typeface="Verdana"/>
                <a:cs typeface="Verdana"/>
              </a:rPr>
              <a:t>ssiu</a:t>
            </a:r>
            <a:r>
              <a:rPr sz="1800" b="1" dirty="0">
                <a:latin typeface="Verdana"/>
                <a:cs typeface="Verdana"/>
              </a:rPr>
              <a:t>m	</a:t>
            </a:r>
            <a:r>
              <a:rPr sz="1800" b="1" spc="-5" dirty="0">
                <a:latin typeface="Verdana"/>
                <a:cs typeface="Verdana"/>
              </a:rPr>
              <a:t>ni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10" dirty="0">
                <a:latin typeface="Verdana"/>
                <a:cs typeface="Verdana"/>
              </a:rPr>
              <a:t>a</a:t>
            </a:r>
            <a:r>
              <a:rPr sz="1800" b="1" dirty="0">
                <a:latin typeface="Verdana"/>
                <a:cs typeface="Verdana"/>
              </a:rPr>
              <a:t>te	</a:t>
            </a:r>
            <a:r>
              <a:rPr sz="1800" b="1" spc="-5" dirty="0">
                <a:latin typeface="Verdana"/>
                <a:cs typeface="Verdana"/>
              </a:rPr>
              <a:t>i</a:t>
            </a:r>
            <a:r>
              <a:rPr sz="1800" b="1" dirty="0">
                <a:latin typeface="Verdana"/>
                <a:cs typeface="Verdana"/>
              </a:rPr>
              <a:t>s	adde</a:t>
            </a:r>
            <a:r>
              <a:rPr sz="1800" b="1" spc="-5" dirty="0">
                <a:latin typeface="Verdana"/>
                <a:cs typeface="Verdana"/>
              </a:rPr>
              <a:t>d</a:t>
            </a:r>
            <a:r>
              <a:rPr sz="1800" b="1" dirty="0">
                <a:latin typeface="Verdana"/>
                <a:cs typeface="Verdana"/>
              </a:rPr>
              <a:t>,	</a:t>
            </a:r>
            <a:r>
              <a:rPr sz="1800" b="1" spc="5" dirty="0">
                <a:latin typeface="Verdana"/>
                <a:cs typeface="Verdana"/>
              </a:rPr>
              <a:t>t</a:t>
            </a:r>
            <a:r>
              <a:rPr sz="1800" b="1" spc="-5" dirty="0">
                <a:latin typeface="Verdana"/>
                <a:cs typeface="Verdana"/>
              </a:rPr>
              <a:t>h</a:t>
            </a:r>
            <a:r>
              <a:rPr sz="1800" b="1" dirty="0">
                <a:latin typeface="Verdana"/>
                <a:cs typeface="Verdana"/>
              </a:rPr>
              <a:t>e	</a:t>
            </a:r>
            <a:r>
              <a:rPr sz="1800" b="1" spc="-5" dirty="0">
                <a:latin typeface="Verdana"/>
                <a:cs typeface="Verdana"/>
              </a:rPr>
              <a:t>m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diu</a:t>
            </a:r>
            <a:r>
              <a:rPr sz="1800" b="1" dirty="0">
                <a:latin typeface="Verdana"/>
                <a:cs typeface="Verdana"/>
              </a:rPr>
              <a:t>m	</a:t>
            </a:r>
            <a:r>
              <a:rPr sz="1800" b="1" spc="-15" dirty="0">
                <a:latin typeface="Verdana"/>
                <a:cs typeface="Verdana"/>
              </a:rPr>
              <a:t>s</a:t>
            </a:r>
            <a:r>
              <a:rPr sz="1800" b="1" spc="-5" dirty="0">
                <a:latin typeface="Verdana"/>
                <a:cs typeface="Verdana"/>
              </a:rPr>
              <a:t>up</a:t>
            </a:r>
            <a:r>
              <a:rPr sz="1800" b="1" dirty="0">
                <a:latin typeface="Verdana"/>
                <a:cs typeface="Verdana"/>
              </a:rPr>
              <a:t>po</a:t>
            </a:r>
            <a:r>
              <a:rPr sz="1800" b="1" spc="1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ts	t</a:t>
            </a:r>
            <a:r>
              <a:rPr sz="1800" b="1" spc="5" dirty="0">
                <a:latin typeface="Verdana"/>
                <a:cs typeface="Verdana"/>
              </a:rPr>
              <a:t>h</a:t>
            </a:r>
            <a:r>
              <a:rPr sz="1800" b="1" dirty="0">
                <a:latin typeface="Verdana"/>
                <a:cs typeface="Verdana"/>
              </a:rPr>
              <a:t>e  growth of </a:t>
            </a:r>
            <a:r>
              <a:rPr sz="1800" b="1" spc="-5" dirty="0">
                <a:latin typeface="Verdana"/>
                <a:cs typeface="Verdana"/>
              </a:rPr>
              <a:t>many non-nitrogen-fixing</a:t>
            </a:r>
            <a:r>
              <a:rPr sz="1800" b="1" spc="3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cyanobacteria.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1428750"/>
            <a:ext cx="6858000" cy="304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2520" y="1766138"/>
            <a:ext cx="54527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10540">
              <a:lnSpc>
                <a:spcPct val="100000"/>
              </a:lnSpc>
              <a:spcBef>
                <a:spcPts val="100"/>
              </a:spcBef>
            </a:pPr>
            <a:r>
              <a:rPr sz="7200" spc="-35" dirty="0"/>
              <a:t>Life </a:t>
            </a:r>
            <a:r>
              <a:rPr sz="7200" spc="-30" dirty="0"/>
              <a:t>cycle </a:t>
            </a:r>
            <a:r>
              <a:rPr sz="7200" spc="5" dirty="0"/>
              <a:t>of  </a:t>
            </a:r>
            <a:r>
              <a:rPr sz="7200" spc="-5" dirty="0"/>
              <a:t>C</a:t>
            </a:r>
            <a:r>
              <a:rPr sz="7200" spc="-114" dirty="0"/>
              <a:t>y</a:t>
            </a:r>
            <a:r>
              <a:rPr sz="7200" dirty="0"/>
              <a:t>anobac</a:t>
            </a:r>
            <a:r>
              <a:rPr sz="7200" spc="-95" dirty="0"/>
              <a:t>t</a:t>
            </a:r>
            <a:r>
              <a:rPr sz="7200" spc="-10" dirty="0"/>
              <a:t>eria</a:t>
            </a:r>
            <a:endParaRPr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600074"/>
            <a:ext cx="8153400" cy="61817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3900" y="2105025"/>
            <a:ext cx="7839075" cy="20669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9586" y="2052650"/>
            <a:ext cx="717867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0270" marR="5080" indent="-2148205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Basic </a:t>
            </a:r>
            <a:r>
              <a:rPr spc="-5" dirty="0"/>
              <a:t>Morphology</a:t>
            </a:r>
            <a:r>
              <a:rPr spc="-130" dirty="0"/>
              <a:t> </a:t>
            </a:r>
            <a:r>
              <a:rPr spc="5" dirty="0"/>
              <a:t>of  </a:t>
            </a:r>
            <a:r>
              <a:rPr spc="-15" dirty="0"/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178" y="141365"/>
            <a:ext cx="3146425" cy="5889625"/>
            <a:chOff x="65178" y="141365"/>
            <a:chExt cx="3146425" cy="5889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8" y="141365"/>
              <a:ext cx="3146243" cy="58894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304800"/>
              <a:ext cx="2819400" cy="55626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543300" y="293776"/>
            <a:ext cx="5600700" cy="6564630"/>
            <a:chOff x="3543300" y="293776"/>
            <a:chExt cx="5600700" cy="65646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3371" y="293776"/>
              <a:ext cx="3650700" cy="32986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6800" y="457200"/>
              <a:ext cx="3324225" cy="29718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4550" y="3295648"/>
              <a:ext cx="3219450" cy="35623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3300" y="4029074"/>
              <a:ext cx="2133600" cy="230505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97985" y="4049648"/>
            <a:ext cx="182562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latin typeface="Calibri"/>
                <a:cs typeface="Calibri"/>
              </a:rPr>
              <a:t>Heterocysts 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the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sites  </a:t>
            </a:r>
            <a:r>
              <a:rPr sz="2800" b="1" spc="-20" dirty="0">
                <a:latin typeface="Calibri"/>
                <a:cs typeface="Calibri"/>
              </a:rPr>
              <a:t>for</a:t>
            </a:r>
            <a:endParaRPr sz="2800">
              <a:latin typeface="Calibri"/>
              <a:cs typeface="Calibri"/>
            </a:endParaRPr>
          </a:p>
          <a:p>
            <a:pPr marL="266700" marR="259715" algn="ctr">
              <a:lnSpc>
                <a:spcPct val="100000"/>
              </a:lnSpc>
            </a:pP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20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r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45" dirty="0">
                <a:latin typeface="Calibri"/>
                <a:cs typeface="Calibri"/>
              </a:rPr>
              <a:t>g</a:t>
            </a:r>
            <a:r>
              <a:rPr sz="2800" b="1" spc="-10" dirty="0">
                <a:latin typeface="Calibri"/>
                <a:cs typeface="Calibri"/>
              </a:rPr>
              <a:t>en  </a:t>
            </a:r>
            <a:r>
              <a:rPr sz="2800" b="1" spc="-15" dirty="0">
                <a:latin typeface="Calibri"/>
                <a:cs typeface="Calibri"/>
              </a:rPr>
              <a:t>fixation.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9700" y="215900"/>
            <a:ext cx="9004300" cy="4093210"/>
            <a:chOff x="139700" y="215900"/>
            <a:chExt cx="9004300" cy="40932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076" y="303276"/>
              <a:ext cx="6556248" cy="39182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700" y="215899"/>
              <a:ext cx="6731000" cy="4093210"/>
            </a:xfrm>
            <a:custGeom>
              <a:avLst/>
              <a:gdLst/>
              <a:ahLst/>
              <a:cxnLst/>
              <a:rect l="l" t="t" r="r" b="b"/>
              <a:pathLst>
                <a:path w="6731000" h="4093210">
                  <a:moveTo>
                    <a:pt x="6659880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4004310"/>
                  </a:lnTo>
                  <a:lnTo>
                    <a:pt x="71120" y="4022090"/>
                  </a:lnTo>
                  <a:lnTo>
                    <a:pt x="6659880" y="4022090"/>
                  </a:lnTo>
                  <a:lnTo>
                    <a:pt x="6659880" y="4004310"/>
                  </a:lnTo>
                  <a:lnTo>
                    <a:pt x="88900" y="4004310"/>
                  </a:lnTo>
                  <a:lnTo>
                    <a:pt x="88900" y="88900"/>
                  </a:lnTo>
                  <a:lnTo>
                    <a:pt x="6642100" y="88900"/>
                  </a:lnTo>
                  <a:lnTo>
                    <a:pt x="6642100" y="4003675"/>
                  </a:lnTo>
                  <a:lnTo>
                    <a:pt x="6659880" y="4003675"/>
                  </a:lnTo>
                  <a:lnTo>
                    <a:pt x="6659880" y="88900"/>
                  </a:lnTo>
                  <a:lnTo>
                    <a:pt x="6659880" y="71120"/>
                  </a:lnTo>
                  <a:close/>
                </a:path>
                <a:path w="6731000" h="4093210">
                  <a:moveTo>
                    <a:pt x="6731000" y="53352"/>
                  </a:moveTo>
                  <a:lnTo>
                    <a:pt x="6677660" y="53352"/>
                  </a:lnTo>
                  <a:lnTo>
                    <a:pt x="6677660" y="4039235"/>
                  </a:lnTo>
                  <a:lnTo>
                    <a:pt x="6731000" y="4039247"/>
                  </a:lnTo>
                  <a:lnTo>
                    <a:pt x="6731000" y="53352"/>
                  </a:lnTo>
                  <a:close/>
                </a:path>
                <a:path w="6731000" h="4093210">
                  <a:moveTo>
                    <a:pt x="673100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0" y="4039870"/>
                  </a:lnTo>
                  <a:lnTo>
                    <a:pt x="0" y="4093210"/>
                  </a:lnTo>
                  <a:lnTo>
                    <a:pt x="6731000" y="4093210"/>
                  </a:lnTo>
                  <a:lnTo>
                    <a:pt x="6731000" y="4039870"/>
                  </a:lnTo>
                  <a:lnTo>
                    <a:pt x="53340" y="4039870"/>
                  </a:lnTo>
                  <a:lnTo>
                    <a:pt x="53340" y="53340"/>
                  </a:lnTo>
                  <a:lnTo>
                    <a:pt x="6731000" y="53340"/>
                  </a:lnTo>
                  <a:lnTo>
                    <a:pt x="673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5328" y="262128"/>
              <a:ext cx="2328672" cy="25405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457200"/>
              <a:ext cx="1905000" cy="1952625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1100" y="4467225"/>
            <a:ext cx="7162800" cy="21431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484757" y="4503801"/>
            <a:ext cx="6553200" cy="19773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latin typeface="Calibri"/>
                <a:cs typeface="Calibri"/>
              </a:rPr>
              <a:t>Akinetes are </a:t>
            </a:r>
            <a:r>
              <a:rPr sz="3200" b="1" spc="-15" dirty="0">
                <a:latin typeface="Calibri"/>
                <a:cs typeface="Calibri"/>
              </a:rPr>
              <a:t>asexual </a:t>
            </a:r>
            <a:r>
              <a:rPr sz="3200" b="1" spc="-5" dirty="0">
                <a:latin typeface="Calibri"/>
                <a:cs typeface="Calibri"/>
              </a:rPr>
              <a:t>propagules which  derived </a:t>
            </a:r>
            <a:r>
              <a:rPr sz="3200" b="1" spc="-10" dirty="0">
                <a:latin typeface="Calibri"/>
                <a:cs typeface="Calibri"/>
              </a:rPr>
              <a:t>from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20" dirty="0">
                <a:latin typeface="Calibri"/>
                <a:cs typeface="Calibri"/>
              </a:rPr>
              <a:t>vegetative </a:t>
            </a:r>
            <a:r>
              <a:rPr sz="3200" b="1" spc="-5" dirty="0">
                <a:latin typeface="Calibri"/>
                <a:cs typeface="Calibri"/>
              </a:rPr>
              <a:t>cells. </a:t>
            </a:r>
            <a:r>
              <a:rPr sz="3200" b="1" dirty="0">
                <a:latin typeface="Calibri"/>
                <a:cs typeface="Calibri"/>
              </a:rPr>
              <a:t>It  </a:t>
            </a:r>
            <a:r>
              <a:rPr sz="3200" b="1" spc="-10" dirty="0">
                <a:latin typeface="Calibri"/>
                <a:cs typeface="Calibri"/>
              </a:rPr>
              <a:t>protects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20" dirty="0">
                <a:latin typeface="Calibri"/>
                <a:cs typeface="Calibri"/>
              </a:rPr>
              <a:t>unfavourable </a:t>
            </a:r>
            <a:r>
              <a:rPr sz="3200" b="1" spc="-5" dirty="0">
                <a:latin typeface="Calibri"/>
                <a:cs typeface="Calibri"/>
              </a:rPr>
              <a:t>condition</a:t>
            </a:r>
            <a:r>
              <a:rPr sz="3200" b="1" spc="-1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this  aids in </a:t>
            </a:r>
            <a:r>
              <a:rPr sz="3200" b="1" spc="-15" dirty="0">
                <a:latin typeface="Calibri"/>
                <a:cs typeface="Calibri"/>
              </a:rPr>
              <a:t>asexual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reproduction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1319" y="2079123"/>
            <a:ext cx="3315970" cy="1630045"/>
            <a:chOff x="631319" y="2079123"/>
            <a:chExt cx="3315970" cy="16300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319" y="2079123"/>
              <a:ext cx="3315457" cy="16299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799" y="2133600"/>
              <a:ext cx="3152775" cy="14668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6749" y="2114550"/>
              <a:ext cx="3190875" cy="1504950"/>
            </a:xfrm>
            <a:custGeom>
              <a:avLst/>
              <a:gdLst/>
              <a:ahLst/>
              <a:cxnLst/>
              <a:rect l="l" t="t" r="r" b="b"/>
              <a:pathLst>
                <a:path w="3190875" h="1504950">
                  <a:moveTo>
                    <a:pt x="0" y="1504950"/>
                  </a:moveTo>
                  <a:lnTo>
                    <a:pt x="3190875" y="1504950"/>
                  </a:lnTo>
                  <a:lnTo>
                    <a:pt x="3190875" y="0"/>
                  </a:lnTo>
                  <a:lnTo>
                    <a:pt x="0" y="0"/>
                  </a:lnTo>
                  <a:lnTo>
                    <a:pt x="0" y="1504950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6159500" y="139700"/>
            <a:ext cx="2921000" cy="6502400"/>
            <a:chOff x="6159500" y="139700"/>
            <a:chExt cx="2921000" cy="65024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6876" y="227076"/>
              <a:ext cx="2746248" cy="63276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59500" y="139699"/>
              <a:ext cx="2921000" cy="6502400"/>
            </a:xfrm>
            <a:custGeom>
              <a:avLst/>
              <a:gdLst/>
              <a:ahLst/>
              <a:cxnLst/>
              <a:rect l="l" t="t" r="r" b="b"/>
              <a:pathLst>
                <a:path w="2921000" h="6502400">
                  <a:moveTo>
                    <a:pt x="2849880" y="71120"/>
                  </a:moveTo>
                  <a:lnTo>
                    <a:pt x="2832100" y="71120"/>
                  </a:lnTo>
                  <a:lnTo>
                    <a:pt x="2832100" y="88900"/>
                  </a:lnTo>
                  <a:lnTo>
                    <a:pt x="2832100" y="6413500"/>
                  </a:lnTo>
                  <a:lnTo>
                    <a:pt x="88900" y="6413500"/>
                  </a:lnTo>
                  <a:lnTo>
                    <a:pt x="88900" y="88900"/>
                  </a:lnTo>
                  <a:lnTo>
                    <a:pt x="2832100" y="88900"/>
                  </a:lnTo>
                  <a:lnTo>
                    <a:pt x="28321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6413500"/>
                  </a:lnTo>
                  <a:lnTo>
                    <a:pt x="71120" y="6431280"/>
                  </a:lnTo>
                  <a:lnTo>
                    <a:pt x="2849880" y="6431280"/>
                  </a:lnTo>
                  <a:lnTo>
                    <a:pt x="2849880" y="6413500"/>
                  </a:lnTo>
                  <a:lnTo>
                    <a:pt x="2849880" y="88900"/>
                  </a:lnTo>
                  <a:lnTo>
                    <a:pt x="2849880" y="71120"/>
                  </a:lnTo>
                  <a:close/>
                </a:path>
                <a:path w="2921000" h="6502400">
                  <a:moveTo>
                    <a:pt x="2921000" y="0"/>
                  </a:moveTo>
                  <a:lnTo>
                    <a:pt x="2867660" y="0"/>
                  </a:lnTo>
                  <a:lnTo>
                    <a:pt x="2867660" y="53340"/>
                  </a:lnTo>
                  <a:lnTo>
                    <a:pt x="2867660" y="6449060"/>
                  </a:lnTo>
                  <a:lnTo>
                    <a:pt x="53340" y="6449060"/>
                  </a:lnTo>
                  <a:lnTo>
                    <a:pt x="53340" y="53340"/>
                  </a:lnTo>
                  <a:lnTo>
                    <a:pt x="2867660" y="53340"/>
                  </a:lnTo>
                  <a:lnTo>
                    <a:pt x="28676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449060"/>
                  </a:lnTo>
                  <a:lnTo>
                    <a:pt x="0" y="6502400"/>
                  </a:lnTo>
                  <a:lnTo>
                    <a:pt x="2921000" y="6502400"/>
                  </a:lnTo>
                  <a:lnTo>
                    <a:pt x="2921000" y="6449073"/>
                  </a:lnTo>
                  <a:lnTo>
                    <a:pt x="2921000" y="53340"/>
                  </a:lnTo>
                  <a:lnTo>
                    <a:pt x="292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0575" y="4476750"/>
            <a:ext cx="4419600" cy="12763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96162" y="4500753"/>
            <a:ext cx="3825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latin typeface="Calibri"/>
                <a:cs typeface="Calibri"/>
              </a:rPr>
              <a:t>Provides </a:t>
            </a:r>
            <a:r>
              <a:rPr sz="3600" b="1" dirty="0">
                <a:latin typeface="Calibri"/>
                <a:cs typeface="Calibri"/>
              </a:rPr>
              <a:t>a</a:t>
            </a:r>
            <a:r>
              <a:rPr sz="3600" b="1" spc="-6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buffering  </a:t>
            </a:r>
            <a:r>
              <a:rPr sz="3600" b="1" spc="-15" dirty="0">
                <a:latin typeface="Calibri"/>
                <a:cs typeface="Calibri"/>
              </a:rPr>
              <a:t>microenvironment.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58900" y="444500"/>
            <a:ext cx="6502400" cy="4340860"/>
            <a:chOff x="1358900" y="444500"/>
            <a:chExt cx="6502400" cy="4340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6276" y="531876"/>
              <a:ext cx="6327648" cy="41650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58900" y="444499"/>
              <a:ext cx="6502400" cy="4340860"/>
            </a:xfrm>
            <a:custGeom>
              <a:avLst/>
              <a:gdLst/>
              <a:ahLst/>
              <a:cxnLst/>
              <a:rect l="l" t="t" r="r" b="b"/>
              <a:pathLst>
                <a:path w="6502400" h="4340860">
                  <a:moveTo>
                    <a:pt x="6431280" y="71120"/>
                  </a:moveTo>
                  <a:lnTo>
                    <a:pt x="71120" y="71120"/>
                  </a:lnTo>
                  <a:lnTo>
                    <a:pt x="71120" y="88900"/>
                  </a:lnTo>
                  <a:lnTo>
                    <a:pt x="71120" y="4251960"/>
                  </a:lnTo>
                  <a:lnTo>
                    <a:pt x="71120" y="4268470"/>
                  </a:lnTo>
                  <a:lnTo>
                    <a:pt x="71120" y="4269740"/>
                  </a:lnTo>
                  <a:lnTo>
                    <a:pt x="6431280" y="4269740"/>
                  </a:lnTo>
                  <a:lnTo>
                    <a:pt x="6431280" y="4268470"/>
                  </a:lnTo>
                  <a:lnTo>
                    <a:pt x="6431280" y="4251960"/>
                  </a:lnTo>
                  <a:lnTo>
                    <a:pt x="88900" y="4251960"/>
                  </a:lnTo>
                  <a:lnTo>
                    <a:pt x="88900" y="88900"/>
                  </a:lnTo>
                  <a:lnTo>
                    <a:pt x="6413500" y="88900"/>
                  </a:lnTo>
                  <a:lnTo>
                    <a:pt x="6413500" y="4251325"/>
                  </a:lnTo>
                  <a:lnTo>
                    <a:pt x="6431280" y="4251325"/>
                  </a:lnTo>
                  <a:lnTo>
                    <a:pt x="6431280" y="88900"/>
                  </a:lnTo>
                  <a:lnTo>
                    <a:pt x="6431280" y="71120"/>
                  </a:lnTo>
                  <a:close/>
                </a:path>
                <a:path w="6502400" h="4340860">
                  <a:moveTo>
                    <a:pt x="6502400" y="4287520"/>
                  </a:moveTo>
                  <a:lnTo>
                    <a:pt x="53340" y="4287520"/>
                  </a:lnTo>
                  <a:lnTo>
                    <a:pt x="53340" y="53352"/>
                  </a:lnTo>
                  <a:lnTo>
                    <a:pt x="0" y="53352"/>
                  </a:lnTo>
                  <a:lnTo>
                    <a:pt x="0" y="4287520"/>
                  </a:lnTo>
                  <a:lnTo>
                    <a:pt x="0" y="4340860"/>
                  </a:lnTo>
                  <a:lnTo>
                    <a:pt x="6502400" y="4340860"/>
                  </a:lnTo>
                  <a:lnTo>
                    <a:pt x="6502400" y="4287520"/>
                  </a:lnTo>
                  <a:close/>
                </a:path>
                <a:path w="6502400" h="4340860">
                  <a:moveTo>
                    <a:pt x="6502400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449060" y="53340"/>
                  </a:lnTo>
                  <a:lnTo>
                    <a:pt x="6449060" y="4286885"/>
                  </a:lnTo>
                  <a:lnTo>
                    <a:pt x="6502400" y="4286885"/>
                  </a:lnTo>
                  <a:lnTo>
                    <a:pt x="6502400" y="53340"/>
                  </a:lnTo>
                  <a:lnTo>
                    <a:pt x="6502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1900" y="5010150"/>
            <a:ext cx="2057400" cy="127635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911346" y="5034229"/>
            <a:ext cx="17792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5925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Calibri"/>
                <a:cs typeface="Calibri"/>
              </a:rPr>
              <a:t>Pilli </a:t>
            </a:r>
            <a:r>
              <a:rPr sz="3600" b="1" dirty="0">
                <a:latin typeface="Calibri"/>
                <a:cs typeface="Calibri"/>
              </a:rPr>
              <a:t>:  se</a:t>
            </a:r>
            <a:r>
              <a:rPr sz="3600" b="1" spc="5" dirty="0">
                <a:latin typeface="Calibri"/>
                <a:cs typeface="Calibri"/>
              </a:rPr>
              <a:t>c</a:t>
            </a:r>
            <a:r>
              <a:rPr sz="3600" b="1" spc="-35" dirty="0">
                <a:latin typeface="Calibri"/>
                <a:cs typeface="Calibri"/>
              </a:rPr>
              <a:t>r</a:t>
            </a:r>
            <a:r>
              <a:rPr sz="3600" b="1" spc="-25" dirty="0">
                <a:latin typeface="Calibri"/>
                <a:cs typeface="Calibri"/>
              </a:rPr>
              <a:t>e</a:t>
            </a:r>
            <a:r>
              <a:rPr sz="3600" b="1" dirty="0">
                <a:latin typeface="Calibri"/>
                <a:cs typeface="Calibri"/>
              </a:rPr>
              <a:t>tion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003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Storage</a:t>
            </a:r>
            <a:r>
              <a:rPr spc="-100" dirty="0"/>
              <a:t> </a:t>
            </a:r>
            <a:r>
              <a:rPr spc="-10" dirty="0"/>
              <a:t>products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15924"/>
            <a:ext cx="3694429" cy="767080"/>
            <a:chOff x="0" y="915924"/>
            <a:chExt cx="3694429" cy="76708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5924"/>
              <a:ext cx="688848" cy="7665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368" y="922020"/>
              <a:ext cx="3416808" cy="760476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352425" y="4789932"/>
            <a:ext cx="3826510" cy="760730"/>
            <a:chOff x="352425" y="4789932"/>
            <a:chExt cx="3826510" cy="76073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2425" y="4999062"/>
              <a:ext cx="2406117" cy="5038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14016" y="4789932"/>
              <a:ext cx="1569720" cy="7604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5367" y="4789932"/>
              <a:ext cx="853439" cy="76047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3264690" y="5900928"/>
            <a:ext cx="4136390" cy="760730"/>
            <a:chOff x="3264690" y="5900928"/>
            <a:chExt cx="4136390" cy="76073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64690" y="6110059"/>
              <a:ext cx="1285344" cy="44677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5383" y="5900928"/>
              <a:ext cx="3093719" cy="7604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50735" y="5900928"/>
              <a:ext cx="749807" cy="76047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739" y="1072642"/>
            <a:ext cx="8960485" cy="54584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  <a:tabLst>
                <a:tab pos="527685" algn="l"/>
              </a:tabLst>
            </a:pPr>
            <a:r>
              <a:rPr sz="2700" b="1" spc="-5" dirty="0">
                <a:latin typeface="Calibri"/>
                <a:cs typeface="Calibri"/>
              </a:rPr>
              <a:t>1.	</a:t>
            </a:r>
            <a:r>
              <a:rPr sz="2700" b="1" spc="-10" dirty="0">
                <a:latin typeface="Calibri"/>
                <a:cs typeface="Calibri"/>
              </a:rPr>
              <a:t>Phosphate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spc="-20" dirty="0">
                <a:latin typeface="Calibri"/>
                <a:cs typeface="Calibri"/>
              </a:rPr>
              <a:t>Storage:</a:t>
            </a:r>
            <a:endParaRPr sz="2700">
              <a:latin typeface="Calibri"/>
              <a:cs typeface="Calibri"/>
            </a:endParaRPr>
          </a:p>
          <a:p>
            <a:pPr marL="355600" marR="179070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0" dirty="0">
                <a:latin typeface="Calibri"/>
                <a:cs typeface="Calibri"/>
              </a:rPr>
              <a:t>Polyphosphate </a:t>
            </a:r>
            <a:r>
              <a:rPr sz="2700" b="1" dirty="0">
                <a:latin typeface="Calibri"/>
                <a:cs typeface="Calibri"/>
              </a:rPr>
              <a:t>bodies </a:t>
            </a:r>
            <a:r>
              <a:rPr sz="2700" b="1" spc="-10" dirty="0">
                <a:latin typeface="Calibri"/>
                <a:cs typeface="Calibri"/>
              </a:rPr>
              <a:t>contain metals, mostly </a:t>
            </a:r>
            <a:r>
              <a:rPr sz="2700" b="1" spc="-5" dirty="0">
                <a:latin typeface="Calibri"/>
                <a:cs typeface="Calibri"/>
              </a:rPr>
              <a:t>potassium,  calcium, </a:t>
            </a:r>
            <a:r>
              <a:rPr sz="2700" b="1" dirty="0">
                <a:latin typeface="Calibri"/>
                <a:cs typeface="Calibri"/>
              </a:rPr>
              <a:t>and </a:t>
            </a:r>
            <a:r>
              <a:rPr sz="2700" b="1" spc="-5" dirty="0">
                <a:latin typeface="Calibri"/>
                <a:cs typeface="Calibri"/>
              </a:rPr>
              <a:t>magnesium. </a:t>
            </a:r>
            <a:r>
              <a:rPr sz="2700" b="1" spc="-10" dirty="0">
                <a:latin typeface="Calibri"/>
                <a:cs typeface="Calibri"/>
              </a:rPr>
              <a:t>Polyphosphate </a:t>
            </a:r>
            <a:r>
              <a:rPr sz="2700" b="1" spc="-5" dirty="0">
                <a:latin typeface="Calibri"/>
                <a:cs typeface="Calibri"/>
              </a:rPr>
              <a:t>bodies </a:t>
            </a:r>
            <a:r>
              <a:rPr sz="2700" b="1" dirty="0">
                <a:latin typeface="Calibri"/>
                <a:cs typeface="Calibri"/>
              </a:rPr>
              <a:t>in  </a:t>
            </a:r>
            <a:r>
              <a:rPr sz="2700" b="1" spc="-15" dirty="0">
                <a:latin typeface="Calibri"/>
                <a:cs typeface="Calibri"/>
              </a:rPr>
              <a:t>heterocysts </a:t>
            </a:r>
            <a:r>
              <a:rPr sz="2700" b="1" dirty="0">
                <a:latin typeface="Calibri"/>
                <a:cs typeface="Calibri"/>
              </a:rPr>
              <a:t>of </a:t>
            </a:r>
            <a:r>
              <a:rPr sz="2700" b="1" i="1" dirty="0">
                <a:latin typeface="Calibri"/>
                <a:cs typeface="Calibri"/>
              </a:rPr>
              <a:t>Anabaena </a:t>
            </a:r>
            <a:r>
              <a:rPr sz="2700" b="1" spc="-5" dirty="0">
                <a:latin typeface="Calibri"/>
                <a:cs typeface="Calibri"/>
              </a:rPr>
              <a:t>showed </a:t>
            </a:r>
            <a:r>
              <a:rPr sz="2700" b="1" dirty="0">
                <a:latin typeface="Calibri"/>
                <a:cs typeface="Calibri"/>
              </a:rPr>
              <a:t>an </a:t>
            </a:r>
            <a:r>
              <a:rPr sz="2700" b="1" spc="-10" dirty="0">
                <a:latin typeface="Calibri"/>
                <a:cs typeface="Calibri"/>
              </a:rPr>
              <a:t>increased </a:t>
            </a:r>
            <a:r>
              <a:rPr sz="2700" b="1" spc="-20" dirty="0">
                <a:latin typeface="Calibri"/>
                <a:cs typeface="Calibri"/>
              </a:rPr>
              <a:t>content </a:t>
            </a:r>
            <a:r>
              <a:rPr sz="2700" b="1" dirty="0">
                <a:latin typeface="Calibri"/>
                <a:cs typeface="Calibri"/>
              </a:rPr>
              <a:t>of S  and </a:t>
            </a:r>
            <a:r>
              <a:rPr sz="2700" b="1" spc="-5" dirty="0">
                <a:latin typeface="Calibri"/>
                <a:cs typeface="Calibri"/>
              </a:rPr>
              <a:t>Mo </a:t>
            </a:r>
            <a:r>
              <a:rPr sz="2700" b="1" dirty="0">
                <a:latin typeface="Calibri"/>
                <a:cs typeface="Calibri"/>
              </a:rPr>
              <a:t>and a </a:t>
            </a:r>
            <a:r>
              <a:rPr sz="2700" b="1" spc="-10" dirty="0">
                <a:latin typeface="Calibri"/>
                <a:cs typeface="Calibri"/>
              </a:rPr>
              <a:t>reduction </a:t>
            </a:r>
            <a:r>
              <a:rPr sz="2700" b="1" dirty="0">
                <a:latin typeface="Calibri"/>
                <a:cs typeface="Calibri"/>
              </a:rPr>
              <a:t>in the </a:t>
            </a:r>
            <a:r>
              <a:rPr sz="2700" b="1" spc="-5" dirty="0">
                <a:latin typeface="Calibri"/>
                <a:cs typeface="Calibri"/>
              </a:rPr>
              <a:t>Ca </a:t>
            </a:r>
            <a:r>
              <a:rPr sz="2700" b="1" spc="-15" dirty="0">
                <a:latin typeface="Calibri"/>
                <a:cs typeface="Calibri"/>
              </a:rPr>
              <a:t>content. </a:t>
            </a:r>
            <a:r>
              <a:rPr sz="2700" b="1" spc="-5" dirty="0">
                <a:latin typeface="Calibri"/>
                <a:cs typeface="Calibri"/>
              </a:rPr>
              <a:t>The </a:t>
            </a:r>
            <a:r>
              <a:rPr sz="2700" b="1" spc="-15" dirty="0">
                <a:latin typeface="Calibri"/>
                <a:cs typeface="Calibri"/>
              </a:rPr>
              <a:t>fact </a:t>
            </a:r>
            <a:r>
              <a:rPr sz="2700" b="1" spc="-10" dirty="0">
                <a:latin typeface="Calibri"/>
                <a:cs typeface="Calibri"/>
              </a:rPr>
              <a:t>that  </a:t>
            </a:r>
            <a:r>
              <a:rPr sz="2700" b="1" spc="-5" dirty="0">
                <a:latin typeface="Calibri"/>
                <a:cs typeface="Calibri"/>
              </a:rPr>
              <a:t>polyphosphate </a:t>
            </a:r>
            <a:r>
              <a:rPr sz="2700" b="1" dirty="0">
                <a:latin typeface="Calibri"/>
                <a:cs typeface="Calibri"/>
              </a:rPr>
              <a:t>bodies </a:t>
            </a:r>
            <a:r>
              <a:rPr sz="2700" b="1" spc="-5" dirty="0">
                <a:latin typeface="Calibri"/>
                <a:cs typeface="Calibri"/>
              </a:rPr>
              <a:t>can </a:t>
            </a:r>
            <a:r>
              <a:rPr sz="2700" b="1" spc="-25" dirty="0">
                <a:latin typeface="Calibri"/>
                <a:cs typeface="Calibri"/>
              </a:rPr>
              <a:t>take </a:t>
            </a:r>
            <a:r>
              <a:rPr sz="2700" b="1" dirty="0">
                <a:latin typeface="Calibri"/>
                <a:cs typeface="Calibri"/>
              </a:rPr>
              <a:t>up </a:t>
            </a:r>
            <a:r>
              <a:rPr sz="2700" b="1" spc="-10" dirty="0">
                <a:latin typeface="Calibri"/>
                <a:cs typeface="Calibri"/>
              </a:rPr>
              <a:t>heavy metals </a:t>
            </a:r>
            <a:r>
              <a:rPr sz="2700" b="1" dirty="0">
                <a:latin typeface="Calibri"/>
                <a:cs typeface="Calibri"/>
              </a:rPr>
              <a:t>led </a:t>
            </a:r>
            <a:r>
              <a:rPr sz="2700" b="1" spc="-15" dirty="0">
                <a:latin typeface="Calibri"/>
                <a:cs typeface="Calibri"/>
              </a:rPr>
              <a:t>to </a:t>
            </a:r>
            <a:r>
              <a:rPr sz="2700" b="1" dirty="0">
                <a:latin typeface="Calibri"/>
                <a:cs typeface="Calibri"/>
              </a:rPr>
              <a:t>the  </a:t>
            </a:r>
            <a:r>
              <a:rPr sz="2700" b="1" spc="-5" dirty="0">
                <a:latin typeface="Calibri"/>
                <a:cs typeface="Calibri"/>
              </a:rPr>
              <a:t>hypothesis </a:t>
            </a:r>
            <a:r>
              <a:rPr sz="2700" b="1" spc="-10" dirty="0">
                <a:latin typeface="Calibri"/>
                <a:cs typeface="Calibri"/>
              </a:rPr>
              <a:t>that </a:t>
            </a:r>
            <a:r>
              <a:rPr sz="2700" b="1" spc="-5" dirty="0">
                <a:latin typeface="Calibri"/>
                <a:cs typeface="Calibri"/>
              </a:rPr>
              <a:t>polyphosphate </a:t>
            </a:r>
            <a:r>
              <a:rPr sz="2700" b="1" dirty="0">
                <a:latin typeface="Calibri"/>
                <a:cs typeface="Calibri"/>
              </a:rPr>
              <a:t>bodies </a:t>
            </a:r>
            <a:r>
              <a:rPr sz="2700" b="1" spc="-20" dirty="0">
                <a:latin typeface="Calibri"/>
                <a:cs typeface="Calibri"/>
              </a:rPr>
              <a:t>may </a:t>
            </a:r>
            <a:r>
              <a:rPr sz="2700" b="1" dirty="0">
                <a:latin typeface="Calibri"/>
                <a:cs typeface="Calibri"/>
              </a:rPr>
              <a:t>be </a:t>
            </a:r>
            <a:r>
              <a:rPr sz="2700" b="1" spc="-10" dirty="0">
                <a:latin typeface="Calibri"/>
                <a:cs typeface="Calibri"/>
              </a:rPr>
              <a:t>important </a:t>
            </a:r>
            <a:r>
              <a:rPr sz="2700" b="1" dirty="0">
                <a:latin typeface="Calibri"/>
                <a:cs typeface="Calibri"/>
              </a:rPr>
              <a:t>in  </a:t>
            </a:r>
            <a:r>
              <a:rPr sz="2700" b="1" spc="-10" dirty="0">
                <a:latin typeface="Calibri"/>
                <a:cs typeface="Calibri"/>
              </a:rPr>
              <a:t>heavy-metal</a:t>
            </a:r>
            <a:r>
              <a:rPr sz="2700" b="1" spc="-5" dirty="0">
                <a:latin typeface="Calibri"/>
                <a:cs typeface="Calibri"/>
              </a:rPr>
              <a:t> accumulation.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5" dirty="0">
                <a:latin typeface="Calibri"/>
                <a:cs typeface="Calibri"/>
              </a:rPr>
              <a:t>The </a:t>
            </a:r>
            <a:r>
              <a:rPr sz="2700" b="1" spc="-10" dirty="0">
                <a:latin typeface="Calibri"/>
                <a:cs typeface="Calibri"/>
              </a:rPr>
              <a:t>enzyme </a:t>
            </a:r>
            <a:r>
              <a:rPr sz="2700" b="1" spc="-15" dirty="0">
                <a:latin typeface="Calibri"/>
                <a:cs typeface="Calibri"/>
              </a:rPr>
              <a:t>involved </a:t>
            </a:r>
            <a:r>
              <a:rPr sz="2700" b="1" dirty="0">
                <a:latin typeface="Calibri"/>
                <a:cs typeface="Calibri"/>
              </a:rPr>
              <a:t>in the </a:t>
            </a:r>
            <a:r>
              <a:rPr sz="2700" b="1" spc="-10" dirty="0">
                <a:latin typeface="Calibri"/>
                <a:cs typeface="Calibri"/>
              </a:rPr>
              <a:t>synthesis </a:t>
            </a:r>
            <a:r>
              <a:rPr sz="2700" b="1" dirty="0">
                <a:latin typeface="Calibri"/>
                <a:cs typeface="Calibri"/>
              </a:rPr>
              <a:t>of </a:t>
            </a:r>
            <a:r>
              <a:rPr sz="2700" b="1" spc="-5" dirty="0">
                <a:latin typeface="Calibri"/>
                <a:cs typeface="Calibri"/>
              </a:rPr>
              <a:t>polyphosphates </a:t>
            </a:r>
            <a:r>
              <a:rPr sz="2700" b="1" dirty="0">
                <a:latin typeface="Calibri"/>
                <a:cs typeface="Calibri"/>
              </a:rPr>
              <a:t>in  </a:t>
            </a:r>
            <a:r>
              <a:rPr sz="2700" b="1" spc="-10" dirty="0">
                <a:latin typeface="Calibri"/>
                <a:cs typeface="Calibri"/>
              </a:rPr>
              <a:t>cyanobacteria </a:t>
            </a:r>
            <a:r>
              <a:rPr sz="2700" b="1" spc="-5" dirty="0">
                <a:latin typeface="Calibri"/>
                <a:cs typeface="Calibri"/>
              </a:rPr>
              <a:t>is thought </a:t>
            </a:r>
            <a:r>
              <a:rPr sz="2700" b="1" spc="-15" dirty="0">
                <a:latin typeface="Calibri"/>
                <a:cs typeface="Calibri"/>
              </a:rPr>
              <a:t>to </a:t>
            </a:r>
            <a:r>
              <a:rPr sz="2700" b="1" dirty="0">
                <a:latin typeface="Calibri"/>
                <a:cs typeface="Calibri"/>
              </a:rPr>
              <a:t>be </a:t>
            </a:r>
            <a:r>
              <a:rPr sz="2700" b="1" spc="-5" dirty="0">
                <a:latin typeface="Calibri"/>
                <a:cs typeface="Calibri"/>
              </a:rPr>
              <a:t>polyphosphate </a:t>
            </a:r>
            <a:r>
              <a:rPr sz="2700" b="1" spc="-15" dirty="0">
                <a:latin typeface="Calibri"/>
                <a:cs typeface="Calibri"/>
              </a:rPr>
              <a:t>synthetase  </a:t>
            </a:r>
            <a:r>
              <a:rPr sz="2700" b="1" spc="-5" dirty="0">
                <a:latin typeface="Calibri"/>
                <a:cs typeface="Calibri"/>
              </a:rPr>
              <a:t>(polyphosphate kinase), which </a:t>
            </a:r>
            <a:r>
              <a:rPr sz="2700" b="1" spc="-10" dirty="0">
                <a:latin typeface="Calibri"/>
                <a:cs typeface="Calibri"/>
              </a:rPr>
              <a:t>catalyses </a:t>
            </a:r>
            <a:r>
              <a:rPr sz="2700" b="1" dirty="0">
                <a:latin typeface="Calibri"/>
                <a:cs typeface="Calibri"/>
              </a:rPr>
              <a:t>the </a:t>
            </a:r>
            <a:r>
              <a:rPr sz="2700" b="1" spc="-10" dirty="0">
                <a:latin typeface="Calibri"/>
                <a:cs typeface="Calibri"/>
              </a:rPr>
              <a:t>formation </a:t>
            </a:r>
            <a:r>
              <a:rPr sz="2700" b="1" dirty="0">
                <a:latin typeface="Calibri"/>
                <a:cs typeface="Calibri"/>
              </a:rPr>
              <a:t>of  </a:t>
            </a:r>
            <a:r>
              <a:rPr sz="2700" b="1" spc="-5" dirty="0">
                <a:latin typeface="Calibri"/>
                <a:cs typeface="Calibri"/>
              </a:rPr>
              <a:t>polyphosphate </a:t>
            </a:r>
            <a:r>
              <a:rPr sz="2700" b="1" spc="-15" dirty="0">
                <a:latin typeface="Calibri"/>
                <a:cs typeface="Calibri"/>
              </a:rPr>
              <a:t>from </a:t>
            </a:r>
            <a:r>
              <a:rPr sz="2700" b="1" spc="-135" dirty="0">
                <a:latin typeface="Calibri"/>
                <a:cs typeface="Calibri"/>
              </a:rPr>
              <a:t>ATP. </a:t>
            </a:r>
            <a:r>
              <a:rPr sz="2700" b="1" dirty="0">
                <a:latin typeface="Calibri"/>
                <a:cs typeface="Calibri"/>
              </a:rPr>
              <a:t>No </a:t>
            </a:r>
            <a:r>
              <a:rPr sz="2700" b="1" spc="-5" dirty="0">
                <a:latin typeface="Calibri"/>
                <a:cs typeface="Calibri"/>
              </a:rPr>
              <a:t>polyphosphate </a:t>
            </a:r>
            <a:r>
              <a:rPr sz="2700" b="1" dirty="0">
                <a:latin typeface="Calibri"/>
                <a:cs typeface="Calibri"/>
              </a:rPr>
              <a:t>is </a:t>
            </a:r>
            <a:r>
              <a:rPr sz="2700" b="1" spc="-15" dirty="0">
                <a:latin typeface="Calibri"/>
                <a:cs typeface="Calibri"/>
              </a:rPr>
              <a:t>required </a:t>
            </a:r>
            <a:r>
              <a:rPr sz="2700" b="1" dirty="0">
                <a:latin typeface="Calibri"/>
                <a:cs typeface="Calibri"/>
              </a:rPr>
              <a:t>as a  primer but the </a:t>
            </a:r>
            <a:r>
              <a:rPr sz="2700" b="1" spc="-10" dirty="0">
                <a:latin typeface="Calibri"/>
                <a:cs typeface="Calibri"/>
              </a:rPr>
              <a:t>enzyme </a:t>
            </a:r>
            <a:r>
              <a:rPr sz="2700" b="1" spc="-15" dirty="0">
                <a:latin typeface="Calibri"/>
                <a:cs typeface="Calibri"/>
              </a:rPr>
              <a:t>requires </a:t>
            </a:r>
            <a:r>
              <a:rPr sz="2700" b="1" spc="-10" dirty="0">
                <a:latin typeface="Calibri"/>
                <a:cs typeface="Calibri"/>
              </a:rPr>
              <a:t>magnesium.Polyphosphates  </a:t>
            </a:r>
            <a:r>
              <a:rPr sz="2700" b="1" spc="-15" dirty="0">
                <a:latin typeface="Calibri"/>
                <a:cs typeface="Calibri"/>
              </a:rPr>
              <a:t>are </a:t>
            </a:r>
            <a:r>
              <a:rPr sz="2700" b="1" spc="-20" dirty="0">
                <a:latin typeface="Calibri"/>
                <a:cs typeface="Calibri"/>
              </a:rPr>
              <a:t>broken </a:t>
            </a:r>
            <a:r>
              <a:rPr sz="2700" b="1" dirty="0">
                <a:latin typeface="Calibri"/>
                <a:cs typeface="Calibri"/>
              </a:rPr>
              <a:t>down </a:t>
            </a:r>
            <a:r>
              <a:rPr sz="2700" b="1" spc="-5" dirty="0">
                <a:latin typeface="Calibri"/>
                <a:cs typeface="Calibri"/>
              </a:rPr>
              <a:t>by </a:t>
            </a:r>
            <a:r>
              <a:rPr sz="2700" b="1" spc="-10" dirty="0">
                <a:latin typeface="Calibri"/>
                <a:cs typeface="Calibri"/>
              </a:rPr>
              <a:t>alkaline</a:t>
            </a:r>
            <a:r>
              <a:rPr sz="2700" b="1" spc="65" dirty="0">
                <a:latin typeface="Calibri"/>
                <a:cs typeface="Calibri"/>
              </a:rPr>
              <a:t> </a:t>
            </a:r>
            <a:r>
              <a:rPr sz="2700" b="1" spc="-5" dirty="0">
                <a:latin typeface="Calibri"/>
                <a:cs typeface="Calibri"/>
              </a:rPr>
              <a:t>polyphosphatase.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20036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Storage</a:t>
            </a:r>
            <a:r>
              <a:rPr spc="-100" dirty="0"/>
              <a:t> </a:t>
            </a:r>
            <a:r>
              <a:rPr spc="-10" dirty="0"/>
              <a:t>products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740" y="880872"/>
            <a:ext cx="2909316" cy="88544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815" y="2542687"/>
            <a:ext cx="7421245" cy="1076960"/>
            <a:chOff x="51815" y="2542687"/>
            <a:chExt cx="7421245" cy="107696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4477" y="2542687"/>
              <a:ext cx="3648075" cy="5807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15" y="2734055"/>
              <a:ext cx="3919728" cy="88544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337311" y="3709415"/>
            <a:ext cx="8349615" cy="885825"/>
            <a:chOff x="337311" y="3709415"/>
            <a:chExt cx="8349615" cy="88582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7311" y="3966480"/>
              <a:ext cx="1570228" cy="5712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13331" y="3709415"/>
              <a:ext cx="7173468" cy="88544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8739" y="1053439"/>
            <a:ext cx="8912860" cy="52451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509270" algn="l"/>
              </a:tabLst>
            </a:pPr>
            <a:r>
              <a:rPr sz="3200" b="1" spc="-5" dirty="0">
                <a:latin typeface="Calibri"/>
                <a:cs typeface="Calibri"/>
              </a:rPr>
              <a:t>2.	</a:t>
            </a:r>
            <a:r>
              <a:rPr sz="3200" b="1" spc="-20" dirty="0">
                <a:latin typeface="Calibri"/>
                <a:cs typeface="Calibri"/>
              </a:rPr>
              <a:t>Cyanophycin</a:t>
            </a:r>
            <a:endParaRPr sz="3200">
              <a:latin typeface="Calibri"/>
              <a:cs typeface="Calibri"/>
            </a:endParaRPr>
          </a:p>
          <a:p>
            <a:pPr marL="355600" marR="113664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latin typeface="Calibri"/>
                <a:cs typeface="Calibri"/>
              </a:rPr>
              <a:t>Nitrogen </a:t>
            </a:r>
            <a:r>
              <a:rPr sz="3200" b="1" spc="-10" dirty="0">
                <a:latin typeface="Calibri"/>
                <a:cs typeface="Calibri"/>
              </a:rPr>
              <a:t>can be </a:t>
            </a:r>
            <a:r>
              <a:rPr sz="3200" b="1" spc="-20" dirty="0">
                <a:latin typeface="Calibri"/>
                <a:cs typeface="Calibri"/>
              </a:rPr>
              <a:t>stored </a:t>
            </a:r>
            <a:r>
              <a:rPr sz="3200" b="1" dirty="0">
                <a:latin typeface="Calibri"/>
                <a:cs typeface="Calibri"/>
              </a:rPr>
              <a:t>in </a:t>
            </a:r>
            <a:r>
              <a:rPr sz="3200" b="1" spc="-10" dirty="0">
                <a:latin typeface="Calibri"/>
                <a:cs typeface="Calibri"/>
              </a:rPr>
              <a:t>cyanobacteria </a:t>
            </a:r>
            <a:r>
              <a:rPr sz="3200" b="1" dirty="0">
                <a:latin typeface="Calibri"/>
                <a:cs typeface="Calibri"/>
              </a:rPr>
              <a:t>in the  </a:t>
            </a:r>
            <a:r>
              <a:rPr sz="3200" b="1" spc="-15" dirty="0">
                <a:latin typeface="Calibri"/>
                <a:cs typeface="Calibri"/>
              </a:rPr>
              <a:t>form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5" dirty="0">
                <a:latin typeface="Calibri"/>
                <a:cs typeface="Calibri"/>
              </a:rPr>
              <a:t>electron-dense </a:t>
            </a:r>
            <a:r>
              <a:rPr sz="3200" b="1" spc="-10" dirty="0">
                <a:latin typeface="Calibri"/>
                <a:cs typeface="Calibri"/>
              </a:rPr>
              <a:t>granules, </a:t>
            </a:r>
            <a:r>
              <a:rPr sz="3200" b="1" spc="-5" dirty="0">
                <a:latin typeface="Calibri"/>
                <a:cs typeface="Calibri"/>
              </a:rPr>
              <a:t>called </a:t>
            </a:r>
            <a:r>
              <a:rPr sz="3200" b="1" spc="-10" dirty="0">
                <a:latin typeface="Calibri"/>
                <a:cs typeface="Calibri"/>
              </a:rPr>
              <a:t>structured  granules, containing </a:t>
            </a:r>
            <a:r>
              <a:rPr sz="3200" b="1" spc="-20" dirty="0">
                <a:latin typeface="Calibri"/>
                <a:cs typeface="Calibri"/>
              </a:rPr>
              <a:t>cyanophycin </a:t>
            </a:r>
            <a:r>
              <a:rPr sz="3200" b="1" spc="-10" dirty="0">
                <a:latin typeface="Calibri"/>
                <a:cs typeface="Calibri"/>
              </a:rPr>
              <a:t>granule  </a:t>
            </a:r>
            <a:r>
              <a:rPr sz="3200" b="1" spc="-5" dirty="0">
                <a:latin typeface="Calibri"/>
                <a:cs typeface="Calibri"/>
              </a:rPr>
              <a:t>polypeptide </a:t>
            </a:r>
            <a:r>
              <a:rPr sz="3200" b="1" spc="-10" dirty="0">
                <a:latin typeface="Calibri"/>
                <a:cs typeface="Calibri"/>
              </a:rPr>
              <a:t>(CGP)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ts val="346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latin typeface="Calibri"/>
                <a:cs typeface="Calibri"/>
              </a:rPr>
              <a:t>CGP </a:t>
            </a:r>
            <a:r>
              <a:rPr sz="3200" b="1" spc="-5" dirty="0">
                <a:latin typeface="Calibri"/>
                <a:cs typeface="Calibri"/>
              </a:rPr>
              <a:t>consists </a:t>
            </a:r>
            <a:r>
              <a:rPr sz="3200" b="1" dirty="0">
                <a:latin typeface="Calibri"/>
                <a:cs typeface="Calibri"/>
              </a:rPr>
              <a:t>of a simple </a:t>
            </a:r>
            <a:r>
              <a:rPr sz="3200" b="1" spc="-5" dirty="0">
                <a:latin typeface="Calibri"/>
                <a:cs typeface="Calibri"/>
              </a:rPr>
              <a:t>polypeptide, composed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10" dirty="0">
                <a:latin typeface="Calibri"/>
                <a:cs typeface="Calibri"/>
              </a:rPr>
              <a:t>arginine </a:t>
            </a:r>
            <a:r>
              <a:rPr sz="3200" b="1" dirty="0">
                <a:latin typeface="Calibri"/>
                <a:cs typeface="Calibri"/>
              </a:rPr>
              <a:t>and aspartic acid in a 1 : 1 </a:t>
            </a:r>
            <a:r>
              <a:rPr sz="3200" b="1" spc="-5" dirty="0">
                <a:latin typeface="Calibri"/>
                <a:cs typeface="Calibri"/>
              </a:rPr>
              <a:t>molar </a:t>
            </a:r>
            <a:r>
              <a:rPr sz="3200" b="1" spc="-20" dirty="0">
                <a:latin typeface="Calibri"/>
                <a:cs typeface="Calibri"/>
              </a:rPr>
              <a:t>ratio </a:t>
            </a:r>
            <a:r>
              <a:rPr sz="3200" b="1" dirty="0">
                <a:latin typeface="Calibri"/>
                <a:cs typeface="Calibri"/>
              </a:rPr>
              <a:t>and  is </a:t>
            </a:r>
            <a:r>
              <a:rPr sz="3200" b="1" spc="-5" dirty="0">
                <a:latin typeface="Calibri"/>
                <a:cs typeface="Calibri"/>
              </a:rPr>
              <a:t>called multi-L-arginil-poly(L-aspartic </a:t>
            </a:r>
            <a:r>
              <a:rPr sz="3200" b="1" dirty="0">
                <a:latin typeface="Calibri"/>
                <a:cs typeface="Calibri"/>
              </a:rPr>
              <a:t>acid), or  </a:t>
            </a:r>
            <a:r>
              <a:rPr sz="3200" b="1" spc="-15" dirty="0">
                <a:latin typeface="Calibri"/>
                <a:cs typeface="Calibri"/>
              </a:rPr>
              <a:t>cyanophycin.</a:t>
            </a:r>
            <a:endParaRPr sz="3200">
              <a:latin typeface="Calibri"/>
              <a:cs typeface="Calibri"/>
            </a:endParaRPr>
          </a:p>
          <a:p>
            <a:pPr marL="355600" marR="85725" indent="-342900">
              <a:lnSpc>
                <a:spcPts val="3460"/>
              </a:lnSpc>
              <a:spcBef>
                <a:spcPts val="7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latin typeface="Calibri"/>
                <a:cs typeface="Calibri"/>
              </a:rPr>
              <a:t>Cyanophycin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unique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cyanobacteria </a:t>
            </a:r>
            <a:r>
              <a:rPr sz="3200" b="1" dirty="0">
                <a:latin typeface="Calibri"/>
                <a:cs typeface="Calibri"/>
              </a:rPr>
              <a:t>,but is not  </a:t>
            </a:r>
            <a:r>
              <a:rPr sz="3200" b="1" spc="-10" dirty="0">
                <a:latin typeface="Calibri"/>
                <a:cs typeface="Calibri"/>
              </a:rPr>
              <a:t>found </a:t>
            </a:r>
            <a:r>
              <a:rPr sz="3200" b="1" dirty="0">
                <a:latin typeface="Calibri"/>
                <a:cs typeface="Calibri"/>
              </a:rPr>
              <a:t>in all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species.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96111"/>
            <a:ext cx="4200525" cy="836930"/>
            <a:chOff x="0" y="896111"/>
            <a:chExt cx="4200525" cy="8369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52819"/>
              <a:ext cx="370600" cy="4563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96111"/>
              <a:ext cx="914400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023" y="896111"/>
              <a:ext cx="4008120" cy="83667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3152" y="2962604"/>
            <a:ext cx="8273415" cy="1010919"/>
            <a:chOff x="73152" y="2962604"/>
            <a:chExt cx="8273415" cy="1010919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645" y="2962604"/>
              <a:ext cx="7903637" cy="54193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152" y="3136392"/>
              <a:ext cx="3852672" cy="836675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78739" y="1060450"/>
            <a:ext cx="8870315" cy="54216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  <a:tabLst>
                <a:tab pos="474345" algn="l"/>
              </a:tabLst>
            </a:pPr>
            <a:r>
              <a:rPr sz="3000" b="1" dirty="0">
                <a:latin typeface="Calibri"/>
                <a:cs typeface="Calibri"/>
              </a:rPr>
              <a:t>3</a:t>
            </a:r>
            <a:r>
              <a:rPr sz="3000" dirty="0">
                <a:latin typeface="Calibri"/>
                <a:cs typeface="Calibri"/>
              </a:rPr>
              <a:t>.	</a:t>
            </a:r>
            <a:r>
              <a:rPr sz="3000" b="1" spc="-15" dirty="0">
                <a:latin typeface="Calibri"/>
                <a:cs typeface="Calibri"/>
              </a:rPr>
              <a:t>Phycobilin</a:t>
            </a:r>
            <a:r>
              <a:rPr sz="3000" b="1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pigments:</a:t>
            </a:r>
            <a:endParaRPr sz="3000">
              <a:latin typeface="Calibri"/>
              <a:cs typeface="Calibri"/>
            </a:endParaRPr>
          </a:p>
          <a:p>
            <a:pPr marL="355600" marR="483234" indent="-342900">
              <a:lnSpc>
                <a:spcPct val="9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latin typeface="Calibri"/>
                <a:cs typeface="Calibri"/>
              </a:rPr>
              <a:t>Phycobilisomes are </a:t>
            </a:r>
            <a:r>
              <a:rPr sz="3000" b="1" spc="-5" dirty="0">
                <a:latin typeface="Calibri"/>
                <a:cs typeface="Calibri"/>
              </a:rPr>
              <a:t>composed </a:t>
            </a:r>
            <a:r>
              <a:rPr sz="3000" b="1" dirty="0">
                <a:latin typeface="Calibri"/>
                <a:cs typeface="Calibri"/>
              </a:rPr>
              <a:t>of </a:t>
            </a:r>
            <a:r>
              <a:rPr sz="3000" b="1" spc="-10" dirty="0">
                <a:latin typeface="Calibri"/>
                <a:cs typeface="Calibri"/>
              </a:rPr>
              <a:t>light-harvesting  </a:t>
            </a:r>
            <a:r>
              <a:rPr sz="3000" b="1" spc="-15" dirty="0">
                <a:latin typeface="Calibri"/>
                <a:cs typeface="Calibri"/>
              </a:rPr>
              <a:t>phycobilin </a:t>
            </a:r>
            <a:r>
              <a:rPr sz="3000" b="1" spc="-10" dirty="0">
                <a:latin typeface="Calibri"/>
                <a:cs typeface="Calibri"/>
              </a:rPr>
              <a:t>pigments that </a:t>
            </a:r>
            <a:r>
              <a:rPr sz="3000" b="1" spc="-20" dirty="0">
                <a:latin typeface="Calibri"/>
                <a:cs typeface="Calibri"/>
              </a:rPr>
              <a:t>transfer </a:t>
            </a:r>
            <a:r>
              <a:rPr sz="3000" b="1" spc="-5" dirty="0">
                <a:latin typeface="Calibri"/>
                <a:cs typeface="Calibri"/>
              </a:rPr>
              <a:t>absorbed </a:t>
            </a:r>
            <a:r>
              <a:rPr sz="3000" b="1" spc="-10" dirty="0">
                <a:latin typeface="Calibri"/>
                <a:cs typeface="Calibri"/>
              </a:rPr>
              <a:t>light </a:t>
            </a:r>
            <a:r>
              <a:rPr sz="3000" b="1" spc="-15" dirty="0">
                <a:latin typeface="Calibri"/>
                <a:cs typeface="Calibri"/>
              </a:rPr>
              <a:t>to  </a:t>
            </a:r>
            <a:r>
              <a:rPr sz="3000" b="1" spc="-20" dirty="0">
                <a:latin typeface="Calibri"/>
                <a:cs typeface="Calibri"/>
              </a:rPr>
              <a:t>photosystem </a:t>
            </a:r>
            <a:r>
              <a:rPr sz="3000" b="1" dirty="0">
                <a:latin typeface="Calibri"/>
                <a:cs typeface="Calibri"/>
              </a:rPr>
              <a:t>II </a:t>
            </a:r>
            <a:r>
              <a:rPr sz="3000" b="1" spc="-10" dirty="0">
                <a:latin typeface="Calibri"/>
                <a:cs typeface="Calibri"/>
              </a:rPr>
              <a:t>reaction</a:t>
            </a:r>
            <a:r>
              <a:rPr sz="3000" b="1" spc="-2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centres.</a:t>
            </a:r>
            <a:endParaRPr sz="3000">
              <a:latin typeface="Calibri"/>
              <a:cs typeface="Calibri"/>
            </a:endParaRPr>
          </a:p>
          <a:p>
            <a:pPr marL="355600" marR="679450" indent="-342900">
              <a:lnSpc>
                <a:spcPts val="3240"/>
              </a:lnSpc>
              <a:spcBef>
                <a:spcPts val="765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3000" b="1" spc="-20" dirty="0">
                <a:latin typeface="Calibri"/>
                <a:cs typeface="Calibri"/>
              </a:rPr>
              <a:t>Phycocyanin </a:t>
            </a:r>
            <a:r>
              <a:rPr sz="3000" b="1" dirty="0">
                <a:latin typeface="Calibri"/>
                <a:cs typeface="Calibri"/>
              </a:rPr>
              <a:t>is </a:t>
            </a:r>
            <a:r>
              <a:rPr sz="3000" b="1" spc="-5" dirty="0">
                <a:latin typeface="Calibri"/>
                <a:cs typeface="Calibri"/>
              </a:rPr>
              <a:t>sometimes </a:t>
            </a:r>
            <a:r>
              <a:rPr sz="3000" b="1" spc="-15" dirty="0">
                <a:latin typeface="Calibri"/>
                <a:cs typeface="Calibri"/>
              </a:rPr>
              <a:t>regarded </a:t>
            </a:r>
            <a:r>
              <a:rPr sz="3000" b="1" dirty="0">
                <a:latin typeface="Calibri"/>
                <a:cs typeface="Calibri"/>
              </a:rPr>
              <a:t>as a </a:t>
            </a:r>
            <a:r>
              <a:rPr sz="3000" b="1" spc="-15" dirty="0">
                <a:latin typeface="Calibri"/>
                <a:cs typeface="Calibri"/>
              </a:rPr>
              <a:t>nitrogen  </a:t>
            </a:r>
            <a:r>
              <a:rPr sz="3000" b="1" spc="-25" dirty="0">
                <a:latin typeface="Calibri"/>
                <a:cs typeface="Calibri"/>
              </a:rPr>
              <a:t>storage</a:t>
            </a:r>
            <a:r>
              <a:rPr sz="3000" b="1" spc="-3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compound.</a:t>
            </a:r>
            <a:endParaRPr sz="3000">
              <a:latin typeface="Calibri"/>
              <a:cs typeface="Calibri"/>
            </a:endParaRPr>
          </a:p>
          <a:p>
            <a:pPr marL="355600" marR="760730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dirty="0">
                <a:latin typeface="Calibri"/>
                <a:cs typeface="Calibri"/>
              </a:rPr>
              <a:t>It is </a:t>
            </a:r>
            <a:r>
              <a:rPr sz="3000" b="1" spc="-15" dirty="0">
                <a:latin typeface="Calibri"/>
                <a:cs typeface="Calibri"/>
              </a:rPr>
              <a:t>rapidly </a:t>
            </a:r>
            <a:r>
              <a:rPr sz="3000" b="1" spc="-10" dirty="0">
                <a:latin typeface="Calibri"/>
                <a:cs typeface="Calibri"/>
              </a:rPr>
              <a:t>degraded </a:t>
            </a:r>
            <a:r>
              <a:rPr sz="3000" b="1" spc="-5" dirty="0">
                <a:latin typeface="Calibri"/>
                <a:cs typeface="Calibri"/>
              </a:rPr>
              <a:t>during </a:t>
            </a:r>
            <a:r>
              <a:rPr sz="3000" b="1" dirty="0">
                <a:latin typeface="Calibri"/>
                <a:cs typeface="Calibri"/>
              </a:rPr>
              <a:t>N </a:t>
            </a:r>
            <a:r>
              <a:rPr sz="3000" b="1" spc="-15" dirty="0">
                <a:latin typeface="Calibri"/>
                <a:cs typeface="Calibri"/>
              </a:rPr>
              <a:t>starvation </a:t>
            </a:r>
            <a:r>
              <a:rPr sz="3000" b="1" spc="-5" dirty="0">
                <a:latin typeface="Calibri"/>
                <a:cs typeface="Calibri"/>
              </a:rPr>
              <a:t>and </a:t>
            </a:r>
            <a:r>
              <a:rPr sz="3000" b="1" dirty="0">
                <a:latin typeface="Calibri"/>
                <a:cs typeface="Calibri"/>
              </a:rPr>
              <a:t>the  </a:t>
            </a:r>
            <a:r>
              <a:rPr sz="3000" b="1" spc="-15" dirty="0">
                <a:latin typeface="Calibri"/>
                <a:cs typeface="Calibri"/>
              </a:rPr>
              <a:t>apoprotein </a:t>
            </a:r>
            <a:r>
              <a:rPr sz="3000" b="1" spc="-10" dirty="0">
                <a:latin typeface="Calibri"/>
                <a:cs typeface="Calibri"/>
              </a:rPr>
              <a:t>synthesis </a:t>
            </a:r>
            <a:r>
              <a:rPr sz="3000" b="1" dirty="0">
                <a:latin typeface="Calibri"/>
                <a:cs typeface="Calibri"/>
              </a:rPr>
              <a:t>is </a:t>
            </a:r>
            <a:r>
              <a:rPr sz="3000" b="1" spc="-5" dirty="0">
                <a:latin typeface="Calibri"/>
                <a:cs typeface="Calibri"/>
              </a:rPr>
              <a:t>specifically</a:t>
            </a:r>
            <a:r>
              <a:rPr sz="3000" b="1" spc="30" dirty="0">
                <a:latin typeface="Calibri"/>
                <a:cs typeface="Calibri"/>
              </a:rPr>
              <a:t> </a:t>
            </a:r>
            <a:r>
              <a:rPr sz="3000" b="1" spc="-15" dirty="0">
                <a:latin typeface="Calibri"/>
                <a:cs typeface="Calibri"/>
              </a:rPr>
              <a:t>repressed.</a:t>
            </a:r>
            <a:endParaRPr sz="30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spcBef>
                <a:spcPts val="670"/>
              </a:spcBef>
              <a:buFont typeface="Arial"/>
              <a:buChar char="•"/>
              <a:tabLst>
                <a:tab pos="438784" algn="l"/>
                <a:tab pos="439420" algn="l"/>
              </a:tabLst>
            </a:pPr>
            <a:r>
              <a:rPr dirty="0"/>
              <a:t>	</a:t>
            </a:r>
            <a:r>
              <a:rPr sz="3000" b="1" spc="-40" dirty="0">
                <a:latin typeface="Calibri"/>
                <a:cs typeface="Calibri"/>
              </a:rPr>
              <a:t>However, </a:t>
            </a:r>
            <a:r>
              <a:rPr sz="3000" b="1" spc="-5" dirty="0">
                <a:latin typeface="Calibri"/>
                <a:cs typeface="Calibri"/>
              </a:rPr>
              <a:t>kinetic </a:t>
            </a:r>
            <a:r>
              <a:rPr sz="3000" b="1" spc="-10" dirty="0">
                <a:latin typeface="Calibri"/>
                <a:cs typeface="Calibri"/>
              </a:rPr>
              <a:t>analyses </a:t>
            </a:r>
            <a:r>
              <a:rPr sz="3000" b="1" spc="-25" dirty="0">
                <a:latin typeface="Calibri"/>
                <a:cs typeface="Calibri"/>
              </a:rPr>
              <a:t>have </a:t>
            </a:r>
            <a:r>
              <a:rPr sz="3000" b="1" spc="-5" dirty="0">
                <a:latin typeface="Calibri"/>
                <a:cs typeface="Calibri"/>
              </a:rPr>
              <a:t>shown </a:t>
            </a:r>
            <a:r>
              <a:rPr sz="3000" b="1" spc="-10" dirty="0">
                <a:latin typeface="Calibri"/>
                <a:cs typeface="Calibri"/>
              </a:rPr>
              <a:t>that </a:t>
            </a:r>
            <a:r>
              <a:rPr sz="3000" b="1" spc="-5" dirty="0">
                <a:latin typeface="Calibri"/>
                <a:cs typeface="Calibri"/>
              </a:rPr>
              <a:t>when </a:t>
            </a:r>
            <a:r>
              <a:rPr sz="3000" b="1" dirty="0">
                <a:latin typeface="Calibri"/>
                <a:cs typeface="Calibri"/>
              </a:rPr>
              <a:t>N </a:t>
            </a:r>
            <a:r>
              <a:rPr sz="3000" b="1" spc="-5" dirty="0">
                <a:latin typeface="Calibri"/>
                <a:cs typeface="Calibri"/>
              </a:rPr>
              <a:t>is  </a:t>
            </a:r>
            <a:r>
              <a:rPr sz="3000" b="1" spc="-15" dirty="0">
                <a:latin typeface="Calibri"/>
                <a:cs typeface="Calibri"/>
              </a:rPr>
              <a:t>available, </a:t>
            </a:r>
            <a:r>
              <a:rPr sz="3000" b="1" spc="-20" dirty="0">
                <a:latin typeface="Calibri"/>
                <a:cs typeface="Calibri"/>
              </a:rPr>
              <a:t>phycocyanin </a:t>
            </a:r>
            <a:r>
              <a:rPr sz="3000" b="1" dirty="0">
                <a:latin typeface="Calibri"/>
                <a:cs typeface="Calibri"/>
              </a:rPr>
              <a:t>is </a:t>
            </a:r>
            <a:r>
              <a:rPr sz="3000" b="1" spc="-25" dirty="0">
                <a:latin typeface="Calibri"/>
                <a:cs typeface="Calibri"/>
              </a:rPr>
              <a:t>always </a:t>
            </a:r>
            <a:r>
              <a:rPr sz="3000" b="1" spc="-10" dirty="0">
                <a:latin typeface="Calibri"/>
                <a:cs typeface="Calibri"/>
              </a:rPr>
              <a:t>synthesised </a:t>
            </a:r>
            <a:r>
              <a:rPr sz="3000" b="1" spc="-15" dirty="0">
                <a:latin typeface="Calibri"/>
                <a:cs typeface="Calibri"/>
              </a:rPr>
              <a:t>after </a:t>
            </a:r>
            <a:r>
              <a:rPr sz="3000" b="1" dirty="0">
                <a:latin typeface="Calibri"/>
                <a:cs typeface="Calibri"/>
              </a:rPr>
              <a:t>the  </a:t>
            </a:r>
            <a:r>
              <a:rPr sz="3000" b="1" spc="-15" dirty="0">
                <a:latin typeface="Calibri"/>
                <a:cs typeface="Calibri"/>
              </a:rPr>
              <a:t>formation </a:t>
            </a:r>
            <a:r>
              <a:rPr sz="3000" b="1" dirty="0">
                <a:latin typeface="Calibri"/>
                <a:cs typeface="Calibri"/>
              </a:rPr>
              <a:t>of </a:t>
            </a:r>
            <a:r>
              <a:rPr sz="3000" b="1" spc="-20" dirty="0">
                <a:latin typeface="Calibri"/>
                <a:cs typeface="Calibri"/>
              </a:rPr>
              <a:t>cyanophycin </a:t>
            </a:r>
            <a:r>
              <a:rPr sz="3000" b="1" spc="-5" dirty="0">
                <a:latin typeface="Calibri"/>
                <a:cs typeface="Calibri"/>
              </a:rPr>
              <a:t>and when </a:t>
            </a:r>
            <a:r>
              <a:rPr sz="3000" b="1" dirty="0">
                <a:latin typeface="Calibri"/>
                <a:cs typeface="Calibri"/>
              </a:rPr>
              <a:t>N is limiting,  </a:t>
            </a:r>
            <a:r>
              <a:rPr sz="3000" b="1" spc="-20" dirty="0">
                <a:latin typeface="Calibri"/>
                <a:cs typeface="Calibri"/>
              </a:rPr>
              <a:t>phycocyanin </a:t>
            </a:r>
            <a:r>
              <a:rPr sz="3000" b="1" dirty="0">
                <a:latin typeface="Calibri"/>
                <a:cs typeface="Calibri"/>
              </a:rPr>
              <a:t>is </a:t>
            </a:r>
            <a:r>
              <a:rPr sz="3000" b="1" spc="-10" dirty="0">
                <a:latin typeface="Calibri"/>
                <a:cs typeface="Calibri"/>
              </a:rPr>
              <a:t>degraded </a:t>
            </a:r>
            <a:r>
              <a:rPr sz="3000" b="1" spc="-15" dirty="0">
                <a:latin typeface="Calibri"/>
                <a:cs typeface="Calibri"/>
              </a:rPr>
              <a:t>after</a:t>
            </a:r>
            <a:r>
              <a:rPr sz="3000" b="1" spc="-5" dirty="0">
                <a:latin typeface="Calibri"/>
                <a:cs typeface="Calibri"/>
              </a:rPr>
              <a:t> </a:t>
            </a:r>
            <a:r>
              <a:rPr sz="3000" b="1" spc="-95" dirty="0">
                <a:latin typeface="Calibri"/>
                <a:cs typeface="Calibri"/>
              </a:rPr>
              <a:t>CGP.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228725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Storage</a:t>
            </a:r>
            <a:r>
              <a:rPr spc="-100" dirty="0"/>
              <a:t> </a:t>
            </a:r>
            <a:r>
              <a:rPr spc="-10" dirty="0"/>
              <a:t>products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574"/>
            <a:ext cx="9144000" cy="6829425"/>
            <a:chOff x="0" y="28574"/>
            <a:chExt cx="9144000" cy="68294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8574"/>
              <a:ext cx="4762500" cy="682942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6300" y="352424"/>
              <a:ext cx="4457700" cy="617220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990338" y="475869"/>
            <a:ext cx="3966210" cy="5879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6375" marR="200025" indent="-83820" algn="ctr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C-Phycocyanins  </a:t>
            </a:r>
            <a:r>
              <a:rPr sz="3200" b="1" dirty="0">
                <a:latin typeface="Calibri"/>
                <a:cs typeface="Calibri"/>
              </a:rPr>
              <a:t>Absorb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30" dirty="0">
                <a:latin typeface="Calibri"/>
                <a:cs typeface="Calibri"/>
              </a:rPr>
              <a:t>Green-Yellow  </a:t>
            </a:r>
            <a:r>
              <a:rPr sz="3200" b="1" spc="-5" dirty="0">
                <a:latin typeface="Calibri"/>
                <a:cs typeface="Calibri"/>
              </a:rPr>
              <a:t>Light</a:t>
            </a:r>
            <a:endParaRPr sz="3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(615-620A).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565785" marR="464184"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Calibri"/>
                <a:cs typeface="Calibri"/>
              </a:rPr>
              <a:t>Al</a:t>
            </a:r>
            <a:r>
              <a:rPr sz="3200" b="1" spc="5" dirty="0">
                <a:latin typeface="Calibri"/>
                <a:cs typeface="Calibri"/>
              </a:rPr>
              <a:t>l</a:t>
            </a:r>
            <a:r>
              <a:rPr sz="3200" b="1" dirty="0">
                <a:latin typeface="Calibri"/>
                <a:cs typeface="Calibri"/>
              </a:rPr>
              <a:t>op</a:t>
            </a:r>
            <a:r>
              <a:rPr sz="3200" b="1" spc="-60" dirty="0">
                <a:latin typeface="Calibri"/>
                <a:cs typeface="Calibri"/>
              </a:rPr>
              <a:t>h</a:t>
            </a:r>
            <a:r>
              <a:rPr sz="3200" b="1" spc="-45" dirty="0">
                <a:latin typeface="Calibri"/>
                <a:cs typeface="Calibri"/>
              </a:rPr>
              <a:t>y</a:t>
            </a:r>
            <a:r>
              <a:rPr sz="3200" b="1" spc="-5" dirty="0">
                <a:latin typeface="Calibri"/>
                <a:cs typeface="Calibri"/>
              </a:rPr>
              <a:t>coc</a:t>
            </a:r>
            <a:r>
              <a:rPr sz="3200" b="1" spc="-50" dirty="0">
                <a:latin typeface="Calibri"/>
                <a:cs typeface="Calibri"/>
              </a:rPr>
              <a:t>y</a:t>
            </a:r>
            <a:r>
              <a:rPr sz="3200" b="1" dirty="0">
                <a:latin typeface="Calibri"/>
                <a:cs typeface="Calibri"/>
              </a:rPr>
              <a:t>a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i</a:t>
            </a:r>
            <a:r>
              <a:rPr sz="3200" b="1" spc="-1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s  Absorb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b="1" spc="-15" dirty="0">
                <a:latin typeface="Calibri"/>
                <a:cs typeface="Calibri"/>
              </a:rPr>
              <a:t>Orange-Red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(650-670A)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675640" marR="618490" indent="-137160" algn="just">
              <a:lnSpc>
                <a:spcPct val="100000"/>
              </a:lnSpc>
            </a:pPr>
            <a:r>
              <a:rPr sz="3200" b="1" spc="-5" dirty="0">
                <a:latin typeface="Calibri"/>
                <a:cs typeface="Calibri"/>
              </a:rPr>
              <a:t>C-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Phycoerythrin  </a:t>
            </a:r>
            <a:r>
              <a:rPr sz="3200" b="1" dirty="0">
                <a:latin typeface="Calibri"/>
                <a:cs typeface="Calibri"/>
              </a:rPr>
              <a:t>Absorbs </a:t>
            </a:r>
            <a:r>
              <a:rPr sz="3200" b="1" spc="-10" dirty="0">
                <a:latin typeface="Calibri"/>
                <a:cs typeface="Calibri"/>
              </a:rPr>
              <a:t>Green  </a:t>
            </a:r>
            <a:r>
              <a:rPr sz="3200" b="1" spc="-5" dirty="0">
                <a:latin typeface="Calibri"/>
                <a:cs typeface="Calibri"/>
              </a:rPr>
              <a:t>Light</a:t>
            </a:r>
            <a:r>
              <a:rPr sz="3200" b="1" spc="63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(495-570)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9700" y="0"/>
            <a:ext cx="9004300" cy="6858000"/>
            <a:chOff x="139700" y="0"/>
            <a:chExt cx="90043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" y="150876"/>
              <a:ext cx="4117848" cy="648004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9700" y="63499"/>
              <a:ext cx="4292600" cy="6654800"/>
            </a:xfrm>
            <a:custGeom>
              <a:avLst/>
              <a:gdLst/>
              <a:ahLst/>
              <a:cxnLst/>
              <a:rect l="l" t="t" r="r" b="b"/>
              <a:pathLst>
                <a:path w="4292600" h="6654800">
                  <a:moveTo>
                    <a:pt x="4221480" y="71120"/>
                  </a:moveTo>
                  <a:lnTo>
                    <a:pt x="4203700" y="71120"/>
                  </a:lnTo>
                  <a:lnTo>
                    <a:pt x="4203700" y="88900"/>
                  </a:lnTo>
                  <a:lnTo>
                    <a:pt x="4203700" y="6565900"/>
                  </a:lnTo>
                  <a:lnTo>
                    <a:pt x="88900" y="6565900"/>
                  </a:lnTo>
                  <a:lnTo>
                    <a:pt x="88900" y="88900"/>
                  </a:lnTo>
                  <a:lnTo>
                    <a:pt x="4203700" y="88900"/>
                  </a:lnTo>
                  <a:lnTo>
                    <a:pt x="4203700" y="71120"/>
                  </a:lnTo>
                  <a:lnTo>
                    <a:pt x="71120" y="71120"/>
                  </a:lnTo>
                  <a:lnTo>
                    <a:pt x="71120" y="88900"/>
                  </a:lnTo>
                  <a:lnTo>
                    <a:pt x="71120" y="6565900"/>
                  </a:lnTo>
                  <a:lnTo>
                    <a:pt x="71120" y="6583680"/>
                  </a:lnTo>
                  <a:lnTo>
                    <a:pt x="4221480" y="6583680"/>
                  </a:lnTo>
                  <a:lnTo>
                    <a:pt x="4221480" y="6565900"/>
                  </a:lnTo>
                  <a:lnTo>
                    <a:pt x="4221480" y="88900"/>
                  </a:lnTo>
                  <a:lnTo>
                    <a:pt x="4221480" y="71120"/>
                  </a:lnTo>
                  <a:close/>
                </a:path>
                <a:path w="4292600" h="6654800">
                  <a:moveTo>
                    <a:pt x="4292600" y="0"/>
                  </a:moveTo>
                  <a:lnTo>
                    <a:pt x="4239260" y="0"/>
                  </a:lnTo>
                  <a:lnTo>
                    <a:pt x="4239260" y="53340"/>
                  </a:lnTo>
                  <a:lnTo>
                    <a:pt x="4239260" y="6601460"/>
                  </a:lnTo>
                  <a:lnTo>
                    <a:pt x="53340" y="6601460"/>
                  </a:lnTo>
                  <a:lnTo>
                    <a:pt x="53340" y="53340"/>
                  </a:lnTo>
                  <a:lnTo>
                    <a:pt x="4239260" y="53340"/>
                  </a:lnTo>
                  <a:lnTo>
                    <a:pt x="4239260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6601460"/>
                  </a:lnTo>
                  <a:lnTo>
                    <a:pt x="0" y="6654800"/>
                  </a:lnTo>
                  <a:lnTo>
                    <a:pt x="4292600" y="6654800"/>
                  </a:lnTo>
                  <a:lnTo>
                    <a:pt x="4292600" y="6601460"/>
                  </a:lnTo>
                  <a:lnTo>
                    <a:pt x="4292600" y="53340"/>
                  </a:lnTo>
                  <a:lnTo>
                    <a:pt x="4292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3879" y="0"/>
              <a:ext cx="4770120" cy="6355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32732" y="275843"/>
              <a:ext cx="4811268" cy="7863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7823" y="702563"/>
              <a:ext cx="4360164" cy="7863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0555" y="1129283"/>
              <a:ext cx="3314700" cy="7863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4252" y="1556003"/>
              <a:ext cx="3608832" cy="7863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92752" y="1982723"/>
              <a:ext cx="798576" cy="7863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1623" y="1982723"/>
              <a:ext cx="1054608" cy="7863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6528" y="1982723"/>
              <a:ext cx="4157472" cy="78638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57571" y="2409444"/>
              <a:ext cx="1251203" cy="7863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29071" y="2409444"/>
              <a:ext cx="3031235" cy="7863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80604" y="2409444"/>
              <a:ext cx="798576" cy="78638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49367" y="2836164"/>
              <a:ext cx="4140708" cy="7863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98464" y="3262884"/>
              <a:ext cx="1746504" cy="78638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52771" y="3689603"/>
              <a:ext cx="4436364" cy="7863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92396" y="4116323"/>
              <a:ext cx="798576" cy="78638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11267" y="4116323"/>
              <a:ext cx="1109472" cy="7863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241035" y="4116323"/>
              <a:ext cx="900684" cy="7863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62015" y="4116323"/>
              <a:ext cx="3364991" cy="78638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147304" y="4116323"/>
              <a:ext cx="903731" cy="78638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224271" y="4543044"/>
              <a:ext cx="1272539" cy="78638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817108" y="4543044"/>
              <a:ext cx="2476499" cy="7863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613904" y="4543044"/>
              <a:ext cx="900683" cy="78638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669279" y="4969764"/>
              <a:ext cx="1251203" cy="78638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240779" y="4969764"/>
              <a:ext cx="1609344" cy="78638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170419" y="4969764"/>
              <a:ext cx="899159" cy="7863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384547" y="5396484"/>
              <a:ext cx="4759452" cy="7863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422647" y="5823203"/>
              <a:ext cx="4721352" cy="7863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757671" y="6249923"/>
              <a:ext cx="2121407" cy="608076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661153" y="59817"/>
            <a:ext cx="4316095" cy="685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Structural drawing of the  fine structural features of  a cyanobacterial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cell.</a:t>
            </a:r>
            <a:endParaRPr sz="2800">
              <a:latin typeface="Arial"/>
              <a:cs typeface="Arial"/>
            </a:endParaRPr>
          </a:p>
          <a:p>
            <a:pPr marL="890269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(D) DNA</a:t>
            </a:r>
            <a:r>
              <a:rPr sz="28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fibrils;</a:t>
            </a:r>
            <a:endParaRPr sz="2800">
              <a:latin typeface="Arial"/>
              <a:cs typeface="Arial"/>
            </a:endParaRPr>
          </a:p>
          <a:p>
            <a:pPr marL="172720" marR="165735" indent="57150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(G) gas </a:t>
            </a: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vesicles; 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(Gl) glycogen</a:t>
            </a: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granules;</a:t>
            </a:r>
            <a:endParaRPr sz="2800">
              <a:latin typeface="Arial"/>
              <a:cs typeface="Arial"/>
            </a:endParaRPr>
          </a:p>
          <a:p>
            <a:pPr marL="529590" marR="424180" indent="107950">
              <a:lnSpc>
                <a:spcPct val="100000"/>
              </a:lnSpc>
              <a:spcBef>
                <a:spcPts val="5"/>
              </a:spcBef>
              <a:buAutoNum type="alphaUcParenBoth" startAt="16"/>
              <a:tabLst>
                <a:tab pos="1209675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plasmalemma;  (PB)</a:t>
            </a:r>
            <a:r>
              <a:rPr sz="28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polyphosphate</a:t>
            </a:r>
            <a:endParaRPr sz="2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body;</a:t>
            </a:r>
            <a:endParaRPr sz="2800">
              <a:latin typeface="Arial"/>
              <a:cs typeface="Arial"/>
            </a:endParaRPr>
          </a:p>
          <a:p>
            <a:pPr marL="332740" marR="32512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(Ph) polyhedral</a:t>
            </a:r>
            <a:r>
              <a:rPr sz="2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body;  </a:t>
            </a:r>
            <a:r>
              <a:rPr sz="2800" b="1" spc="-15" dirty="0">
                <a:solidFill>
                  <a:srgbClr val="FFFFFF"/>
                </a:solidFill>
                <a:latin typeface="Arial"/>
                <a:cs typeface="Arial"/>
              </a:rPr>
              <a:t>(Py)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phycobilisomes;</a:t>
            </a:r>
            <a:endParaRPr sz="2800">
              <a:latin typeface="Arial"/>
              <a:cs typeface="Arial"/>
            </a:endParaRPr>
          </a:p>
          <a:p>
            <a:pPr marL="1497330" lvl="1" indent="-593090">
              <a:lnSpc>
                <a:spcPct val="100000"/>
              </a:lnSpc>
              <a:buAutoNum type="alphaUcParenBoth" startAt="18"/>
              <a:tabLst>
                <a:tab pos="1497330" algn="l"/>
              </a:tabLst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ribosomes;</a:t>
            </a:r>
            <a:endParaRPr sz="2800">
              <a:latin typeface="Arial"/>
              <a:cs typeface="Arial"/>
            </a:endParaRPr>
          </a:p>
          <a:p>
            <a:pPr marL="1920875" lvl="1" indent="-572135">
              <a:lnSpc>
                <a:spcPct val="100000"/>
              </a:lnSpc>
              <a:buAutoNum type="alphaUcParenBoth" startAt="18"/>
              <a:tabLst>
                <a:tab pos="1921510" algn="l"/>
              </a:tabLst>
            </a:pPr>
            <a:r>
              <a:rPr sz="2800" b="1" dirty="0">
                <a:solidFill>
                  <a:srgbClr val="FFFFFF"/>
                </a:solidFill>
                <a:latin typeface="Arial"/>
                <a:cs typeface="Arial"/>
              </a:rPr>
              <a:t>sheat;</a:t>
            </a:r>
            <a:endParaRPr sz="2800">
              <a:latin typeface="Arial"/>
              <a:cs typeface="Arial"/>
            </a:endParaRPr>
          </a:p>
          <a:p>
            <a:pPr marL="102235" marR="55880" indent="-381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(SG) structured granules  (cyanophycin</a:t>
            </a:r>
            <a:r>
              <a:rPr sz="2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granules);</a:t>
            </a:r>
            <a:endParaRPr sz="2800">
              <a:latin typeface="Arial"/>
              <a:cs typeface="Arial"/>
            </a:endParaRPr>
          </a:p>
          <a:p>
            <a:pPr marL="1437640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(W)</a:t>
            </a: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wall.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06" y="0"/>
            <a:ext cx="3132944" cy="1981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6140" y="2286000"/>
            <a:ext cx="1990044" cy="1676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998662"/>
            <a:ext cx="3257550" cy="21113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19600" y="65942"/>
            <a:ext cx="4580890" cy="6792595"/>
            <a:chOff x="4419600" y="65942"/>
            <a:chExt cx="4580890" cy="679259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0400" y="65942"/>
              <a:ext cx="1990084" cy="672611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0" y="685799"/>
              <a:ext cx="842962" cy="61721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9600" y="457200"/>
              <a:ext cx="3038475" cy="33337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6800" y="4786542"/>
            <a:ext cx="1380930" cy="206190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454778"/>
            <a:ext cx="3429000" cy="12191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19600" y="1371730"/>
            <a:ext cx="762000" cy="548626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743200" y="990561"/>
            <a:ext cx="3690874" cy="22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412594" cy="24981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048000" cy="21336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927" y="0"/>
              <a:ext cx="3864864" cy="25267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8000" y="0"/>
              <a:ext cx="3276600" cy="21336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9528" y="0"/>
              <a:ext cx="3014472" cy="252679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24600" y="0"/>
              <a:ext cx="2819399" cy="2133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2243327"/>
              <a:ext cx="3441191" cy="26365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2438400"/>
              <a:ext cx="3048000" cy="20478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05327" y="4300726"/>
              <a:ext cx="3712464" cy="25572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00400" y="4495800"/>
              <a:ext cx="3124200" cy="2057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05728" y="2395727"/>
              <a:ext cx="2938272" cy="21122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00800" y="2590800"/>
              <a:ext cx="2743200" cy="15240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0" y="4300726"/>
              <a:ext cx="3517391" cy="25572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0" y="4495800"/>
              <a:ext cx="3124200" cy="236219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05728" y="4300726"/>
              <a:ext cx="2938272" cy="255727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00800" y="4495800"/>
              <a:ext cx="2743199" cy="19812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86125" y="2590800"/>
              <a:ext cx="2638425" cy="15621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800094" y="2744850"/>
            <a:ext cx="16205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latin typeface="Calibri"/>
                <a:cs typeface="Calibri"/>
              </a:rPr>
              <a:t>G</a:t>
            </a:r>
            <a:r>
              <a:rPr sz="4000" b="1" spc="-60" dirty="0">
                <a:latin typeface="Calibri"/>
                <a:cs typeface="Calibri"/>
              </a:rPr>
              <a:t>r</a:t>
            </a:r>
            <a:r>
              <a:rPr sz="4000" b="1" spc="-20" dirty="0">
                <a:latin typeface="Calibri"/>
                <a:cs typeface="Calibri"/>
              </a:rPr>
              <a:t>o</a:t>
            </a:r>
            <a:r>
              <a:rPr sz="4000" b="1" spc="-10" dirty="0">
                <a:latin typeface="Calibri"/>
                <a:cs typeface="Calibri"/>
              </a:rPr>
              <a:t>wth  </a:t>
            </a:r>
            <a:r>
              <a:rPr sz="4000" b="1" spc="-15" dirty="0">
                <a:latin typeface="Calibri"/>
                <a:cs typeface="Calibri"/>
              </a:rPr>
              <a:t>Forms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739" y="2067297"/>
            <a:ext cx="17145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i="1" spc="-65" dirty="0">
                <a:latin typeface="Comic Sans MS"/>
                <a:cs typeface="Comic Sans MS"/>
              </a:rPr>
              <a:t>Synec</a:t>
            </a:r>
            <a:r>
              <a:rPr sz="2000" b="1" i="1" spc="-60" dirty="0">
                <a:latin typeface="Comic Sans MS"/>
                <a:cs typeface="Comic Sans MS"/>
              </a:rPr>
              <a:t>h</a:t>
            </a:r>
            <a:r>
              <a:rPr sz="2000" b="1" i="1" spc="-65" dirty="0">
                <a:latin typeface="Comic Sans MS"/>
                <a:cs typeface="Comic Sans MS"/>
              </a:rPr>
              <a:t>o</a:t>
            </a:r>
            <a:r>
              <a:rPr sz="2000" b="1" i="1" spc="-55" dirty="0">
                <a:latin typeface="Comic Sans MS"/>
                <a:cs typeface="Comic Sans MS"/>
              </a:rPr>
              <a:t>c</a:t>
            </a:r>
            <a:r>
              <a:rPr sz="2000" b="1" i="1" spc="-65" dirty="0">
                <a:latin typeface="Comic Sans MS"/>
                <a:cs typeface="Comic Sans MS"/>
              </a:rPr>
              <a:t>o</a:t>
            </a:r>
            <a:r>
              <a:rPr sz="2000" b="1" i="1" spc="-55" dirty="0">
                <a:latin typeface="Comic Sans MS"/>
                <a:cs typeface="Comic Sans MS"/>
              </a:rPr>
              <a:t>c</a:t>
            </a:r>
            <a:r>
              <a:rPr sz="2000" b="1" i="1" spc="-65" dirty="0">
                <a:latin typeface="Comic Sans MS"/>
                <a:cs typeface="Comic Sans MS"/>
              </a:rPr>
              <a:t>c</a:t>
            </a:r>
            <a:r>
              <a:rPr sz="2000" b="1" i="1" spc="-55" dirty="0">
                <a:latin typeface="Comic Sans MS"/>
                <a:cs typeface="Comic Sans MS"/>
              </a:rPr>
              <a:t>us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813175" y="2070938"/>
            <a:ext cx="1260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Cr</a:t>
            </a:r>
            <a:r>
              <a:rPr sz="2400" i="1" spc="-10" dirty="0">
                <a:latin typeface="Calibri"/>
                <a:cs typeface="Calibri"/>
              </a:rPr>
              <a:t>o</a:t>
            </a:r>
            <a:r>
              <a:rPr sz="2400" i="1" spc="-30" dirty="0">
                <a:latin typeface="Calibri"/>
                <a:cs typeface="Calibri"/>
              </a:rPr>
              <a:t>c</a:t>
            </a:r>
            <a:r>
              <a:rPr sz="2400" i="1" spc="-5" dirty="0">
                <a:latin typeface="Calibri"/>
                <a:cs typeface="Calibri"/>
              </a:rPr>
              <a:t>o</a:t>
            </a:r>
            <a:r>
              <a:rPr sz="2400" i="1" spc="-40" dirty="0">
                <a:latin typeface="Calibri"/>
                <a:cs typeface="Calibri"/>
              </a:rPr>
              <a:t>c</a:t>
            </a:r>
            <a:r>
              <a:rPr sz="2400" i="1" dirty="0">
                <a:latin typeface="Calibri"/>
                <a:cs typeface="Calibri"/>
              </a:rPr>
              <a:t>c</a:t>
            </a:r>
            <a:r>
              <a:rPr sz="2400" i="1" spc="-15" dirty="0">
                <a:latin typeface="Calibri"/>
                <a:cs typeface="Calibri"/>
              </a:rPr>
              <a:t>u</a:t>
            </a:r>
            <a:r>
              <a:rPr sz="2400" i="1" dirty="0"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2829" y="2147138"/>
            <a:ext cx="22009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Cells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Anacystis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19009" y="4125399"/>
            <a:ext cx="13474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55" dirty="0">
                <a:latin typeface="Comic Sans MS"/>
                <a:cs typeface="Comic Sans MS"/>
              </a:rPr>
              <a:t>Oscillatoria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166608" y="6410959"/>
            <a:ext cx="197739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smtClean="0">
                <a:latin typeface="Calibri"/>
                <a:cs typeface="Calibri"/>
              </a:rPr>
              <a:t>Spir</a:t>
            </a:r>
            <a:r>
              <a:rPr lang="en-US" sz="2400" b="1" i="1" spc="-5" dirty="0" smtClean="0">
                <a:latin typeface="Calibri"/>
                <a:cs typeface="Calibri"/>
              </a:rPr>
              <a:t>u</a:t>
            </a:r>
            <a:r>
              <a:rPr sz="2400" b="1" i="1" spc="-5" smtClean="0">
                <a:latin typeface="Calibri"/>
                <a:cs typeface="Calibri"/>
              </a:rPr>
              <a:t>lina</a:t>
            </a:r>
            <a:r>
              <a:rPr sz="2400" b="1" i="1" spc="-90" smtClean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spp.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41775" y="6484196"/>
            <a:ext cx="113347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i="1" spc="-65" dirty="0">
                <a:latin typeface="Comic Sans MS"/>
                <a:cs typeface="Comic Sans MS"/>
              </a:rPr>
              <a:t>Anabaena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29400" y="304800"/>
            <a:ext cx="1981200" cy="1752600"/>
          </a:xfrm>
          <a:custGeom>
            <a:avLst/>
            <a:gdLst/>
            <a:ahLst/>
            <a:cxnLst/>
            <a:rect l="l" t="t" r="r" b="b"/>
            <a:pathLst>
              <a:path w="1981200" h="1752600">
                <a:moveTo>
                  <a:pt x="1981200" y="0"/>
                </a:moveTo>
                <a:lnTo>
                  <a:pt x="0" y="0"/>
                </a:lnTo>
                <a:lnTo>
                  <a:pt x="0" y="1752600"/>
                </a:lnTo>
                <a:lnTo>
                  <a:pt x="990600" y="1752600"/>
                </a:lnTo>
                <a:lnTo>
                  <a:pt x="1981200" y="1752600"/>
                </a:lnTo>
                <a:lnTo>
                  <a:pt x="1981200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97200" y="332740"/>
            <a:ext cx="3150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5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por</a:t>
            </a:r>
            <a:r>
              <a:rPr sz="5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</a:t>
            </a:r>
            <a:r>
              <a:rPr sz="54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sz="54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" y="1887220"/>
            <a:ext cx="7467600" cy="3664336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81000" marR="272415" indent="-342900">
              <a:lnSpc>
                <a:spcPct val="87000"/>
              </a:lnSpc>
              <a:spcBef>
                <a:spcPts val="660"/>
              </a:spcBef>
            </a:pPr>
            <a:r>
              <a:rPr sz="3600" dirty="0">
                <a:latin typeface="Times New Roman"/>
                <a:cs typeface="Times New Roman"/>
              </a:rPr>
              <a:t>1) </a:t>
            </a:r>
            <a:r>
              <a:rPr sz="3600" spc="-5" dirty="0">
                <a:latin typeface="Times New Roman"/>
                <a:cs typeface="Times New Roman"/>
              </a:rPr>
              <a:t>First organisms </a:t>
            </a:r>
            <a:r>
              <a:rPr sz="3600" spc="-10" dirty="0">
                <a:latin typeface="Times New Roman"/>
                <a:cs typeface="Times New Roman"/>
              </a:rPr>
              <a:t>to </a:t>
            </a:r>
            <a:r>
              <a:rPr sz="3600" dirty="0">
                <a:latin typeface="Times New Roman"/>
                <a:cs typeface="Times New Roman"/>
              </a:rPr>
              <a:t>have 2  </a:t>
            </a:r>
            <a:r>
              <a:rPr sz="3600" spc="-5" dirty="0">
                <a:latin typeface="Times New Roman"/>
                <a:cs typeface="Times New Roman"/>
              </a:rPr>
              <a:t>photosystems and </a:t>
            </a:r>
            <a:r>
              <a:rPr sz="3600" dirty="0">
                <a:latin typeface="Times New Roman"/>
                <a:cs typeface="Times New Roman"/>
              </a:rPr>
              <a:t>to </a:t>
            </a:r>
            <a:r>
              <a:rPr sz="3600" spc="-5" dirty="0">
                <a:latin typeface="Times New Roman"/>
                <a:cs typeface="Times New Roman"/>
              </a:rPr>
              <a:t>produce organic  material </a:t>
            </a:r>
            <a:r>
              <a:rPr sz="3600" dirty="0">
                <a:latin typeface="Times New Roman"/>
                <a:cs typeface="Times New Roman"/>
              </a:rPr>
              <a:t>and </a:t>
            </a:r>
            <a:r>
              <a:rPr sz="3600" spc="-5" dirty="0">
                <a:latin typeface="Times New Roman"/>
                <a:cs typeface="Times New Roman"/>
              </a:rPr>
              <a:t>give </a:t>
            </a:r>
            <a:r>
              <a:rPr sz="3600" dirty="0">
                <a:latin typeface="Times New Roman"/>
                <a:cs typeface="Times New Roman"/>
              </a:rPr>
              <a:t>off </a:t>
            </a:r>
            <a:r>
              <a:rPr sz="3600" spc="-5" dirty="0">
                <a:latin typeface="Times New Roman"/>
                <a:cs typeface="Times New Roman"/>
              </a:rPr>
              <a:t>O</a:t>
            </a:r>
            <a:r>
              <a:rPr sz="3150" spc="-7" baseline="-23809" dirty="0">
                <a:latin typeface="Times New Roman"/>
                <a:cs typeface="Times New Roman"/>
              </a:rPr>
              <a:t>2 </a:t>
            </a:r>
            <a:r>
              <a:rPr sz="3600" spc="-5" dirty="0">
                <a:latin typeface="Times New Roman"/>
                <a:cs typeface="Times New Roman"/>
              </a:rPr>
              <a:t>as </a:t>
            </a:r>
            <a:r>
              <a:rPr sz="3600" dirty="0">
                <a:latin typeface="Times New Roman"/>
                <a:cs typeface="Times New Roman"/>
              </a:rPr>
              <a:t>a bi-  </a:t>
            </a:r>
            <a:r>
              <a:rPr sz="3600" spc="-5" dirty="0">
                <a:latin typeface="Times New Roman"/>
                <a:cs typeface="Times New Roman"/>
              </a:rPr>
              <a:t>product.</a:t>
            </a:r>
            <a:endParaRPr sz="3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650">
              <a:latin typeface="Times New Roman"/>
              <a:cs typeface="Times New Roman"/>
            </a:endParaRPr>
          </a:p>
          <a:p>
            <a:pPr marL="381000" marR="17780" indent="-342900">
              <a:lnSpc>
                <a:spcPts val="3590"/>
              </a:lnSpc>
            </a:pPr>
            <a:r>
              <a:rPr sz="3600" spc="-5" dirty="0">
                <a:latin typeface="Wingdings"/>
                <a:cs typeface="Wingdings"/>
              </a:rPr>
              <a:t></a:t>
            </a:r>
            <a:r>
              <a:rPr sz="3600" spc="-5" dirty="0">
                <a:latin typeface="Times New Roman"/>
                <a:cs typeface="Times New Roman"/>
              </a:rPr>
              <a:t>Very important </a:t>
            </a:r>
            <a:r>
              <a:rPr sz="3600" spc="-10" dirty="0">
                <a:latin typeface="Times New Roman"/>
                <a:cs typeface="Times New Roman"/>
              </a:rPr>
              <a:t>to </a:t>
            </a:r>
            <a:r>
              <a:rPr sz="3600" spc="-5" dirty="0">
                <a:latin typeface="Times New Roman"/>
                <a:cs typeface="Times New Roman"/>
              </a:rPr>
              <a:t>the evolution </a:t>
            </a:r>
            <a:r>
              <a:rPr sz="3600" dirty="0">
                <a:latin typeface="Times New Roman"/>
                <a:cs typeface="Times New Roman"/>
              </a:rPr>
              <a:t>of the  </a:t>
            </a:r>
            <a:r>
              <a:rPr sz="3600" spc="-5" dirty="0">
                <a:latin typeface="Times New Roman"/>
                <a:cs typeface="Times New Roman"/>
              </a:rPr>
              <a:t>earths’ </a:t>
            </a:r>
            <a:r>
              <a:rPr sz="3600" spc="-5">
                <a:latin typeface="Times New Roman"/>
                <a:cs typeface="Times New Roman"/>
              </a:rPr>
              <a:t>oxidizing </a:t>
            </a:r>
            <a:r>
              <a:rPr sz="3600" spc="-5" smtClean="0">
                <a:latin typeface="Times New Roman"/>
                <a:cs typeface="Times New Roman"/>
              </a:rPr>
              <a:t>atmosphere</a:t>
            </a:r>
            <a:r>
              <a:rPr sz="3600" smtClean="0">
                <a:latin typeface="Times New Roman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629400" y="304800"/>
            <a:ext cx="1981200" cy="17526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0675">
              <a:lnSpc>
                <a:spcPts val="12819"/>
              </a:lnSpc>
            </a:pPr>
            <a:r>
              <a:rPr sz="11000" b="0" u="none" spc="-5" dirty="0">
                <a:solidFill>
                  <a:srgbClr val="66FF33"/>
                </a:solidFill>
                <a:latin typeface="Times New Roman"/>
                <a:cs typeface="Times New Roman"/>
              </a:rPr>
              <a:t>!!!</a:t>
            </a:r>
            <a:endParaRPr sz="11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200" y="256540"/>
            <a:ext cx="31502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latin typeface="Times New Roman"/>
                <a:cs typeface="Times New Roman"/>
              </a:rPr>
              <a:t>I</a:t>
            </a:r>
            <a:r>
              <a:rPr sz="5400" b="0" spc="5" dirty="0">
                <a:latin typeface="Times New Roman"/>
                <a:cs typeface="Times New Roman"/>
              </a:rPr>
              <a:t>m</a:t>
            </a:r>
            <a:r>
              <a:rPr sz="5400" b="0" dirty="0">
                <a:latin typeface="Times New Roman"/>
                <a:cs typeface="Times New Roman"/>
              </a:rPr>
              <a:t>por</a:t>
            </a:r>
            <a:r>
              <a:rPr sz="5400" b="0" spc="5" dirty="0">
                <a:latin typeface="Times New Roman"/>
                <a:cs typeface="Times New Roman"/>
              </a:rPr>
              <a:t>t</a:t>
            </a:r>
            <a:r>
              <a:rPr sz="5400" b="0" dirty="0">
                <a:latin typeface="Times New Roman"/>
                <a:cs typeface="Times New Roman"/>
              </a:rPr>
              <a:t>an</a:t>
            </a:r>
            <a:r>
              <a:rPr sz="5400" b="0" spc="5" dirty="0">
                <a:latin typeface="Times New Roman"/>
                <a:cs typeface="Times New Roman"/>
              </a:rPr>
              <a:t>c</a:t>
            </a:r>
            <a:r>
              <a:rPr sz="5400" b="0" dirty="0">
                <a:latin typeface="Times New Roman"/>
                <a:cs typeface="Times New Roman"/>
              </a:rPr>
              <a:t>e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3740" y="1361440"/>
            <a:ext cx="7646670" cy="471805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406400" marR="17780" indent="-342900">
              <a:lnSpc>
                <a:spcPct val="92600"/>
              </a:lnSpc>
              <a:spcBef>
                <a:spcPts val="384"/>
              </a:spcBef>
            </a:pPr>
            <a:r>
              <a:rPr sz="3200" b="1" dirty="0">
                <a:latin typeface="Times New Roman"/>
                <a:cs typeface="Times New Roman"/>
              </a:rPr>
              <a:t>2) Many </a:t>
            </a:r>
            <a:r>
              <a:rPr sz="3200" dirty="0">
                <a:latin typeface="Times New Roman"/>
                <a:cs typeface="Times New Roman"/>
              </a:rPr>
              <a:t>– </a:t>
            </a:r>
            <a:r>
              <a:rPr sz="3200" spc="-5" dirty="0">
                <a:latin typeface="Times New Roman"/>
                <a:cs typeface="Times New Roman"/>
              </a:rPr>
              <a:t>fix </a:t>
            </a:r>
            <a:r>
              <a:rPr sz="3200" dirty="0">
                <a:latin typeface="Times New Roman"/>
                <a:cs typeface="Times New Roman"/>
              </a:rPr>
              <a:t>or convert atmospheric  nitrogen </a:t>
            </a:r>
            <a:r>
              <a:rPr sz="3200" spc="-5" dirty="0">
                <a:latin typeface="Times New Roman"/>
                <a:cs typeface="Times New Roman"/>
              </a:rPr>
              <a:t>into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usable forms</a:t>
            </a:r>
            <a:r>
              <a:rPr sz="3200" dirty="0">
                <a:latin typeface="Times New Roman"/>
                <a:cs typeface="Times New Roman"/>
              </a:rPr>
              <a:t> through Nitrogen  Fixation when other </a:t>
            </a:r>
            <a:r>
              <a:rPr sz="3200" spc="-5" dirty="0">
                <a:latin typeface="Times New Roman"/>
                <a:cs typeface="Times New Roman"/>
              </a:rPr>
              <a:t>forms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unavailable.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250">
              <a:latin typeface="Times New Roman"/>
              <a:cs typeface="Times New Roman"/>
            </a:endParaRPr>
          </a:p>
          <a:p>
            <a:pPr marL="406400" marR="140970" indent="-342900">
              <a:lnSpc>
                <a:spcPct val="99200"/>
              </a:lnSpc>
            </a:pPr>
            <a:r>
              <a:rPr sz="3200" dirty="0">
                <a:latin typeface="Times New Roman"/>
                <a:cs typeface="Times New Roman"/>
              </a:rPr>
              <a:t>IMPORTANT </a:t>
            </a:r>
            <a:r>
              <a:rPr sz="3200" spc="5" dirty="0">
                <a:latin typeface="Times New Roman"/>
                <a:cs typeface="Times New Roman"/>
              </a:rPr>
              <a:t>because </a:t>
            </a:r>
            <a:r>
              <a:rPr sz="3200" dirty="0">
                <a:latin typeface="Times New Roman"/>
                <a:cs typeface="Times New Roman"/>
              </a:rPr>
              <a:t>atmospheric N</a:t>
            </a:r>
            <a:r>
              <a:rPr sz="2775" baseline="-24024" dirty="0">
                <a:latin typeface="Times New Roman"/>
                <a:cs typeface="Times New Roman"/>
              </a:rPr>
              <a:t>2 </a:t>
            </a:r>
            <a:r>
              <a:rPr sz="3200" spc="-5" dirty="0">
                <a:latin typeface="Times New Roman"/>
                <a:cs typeface="Times New Roman"/>
              </a:rPr>
              <a:t>is  </a:t>
            </a:r>
            <a:r>
              <a:rPr sz="3200" dirty="0">
                <a:latin typeface="Times New Roman"/>
                <a:cs typeface="Times New Roman"/>
              </a:rPr>
              <a:t>unavailable to most </a:t>
            </a:r>
            <a:r>
              <a:rPr sz="3200" spc="-5" dirty="0">
                <a:latin typeface="Times New Roman"/>
                <a:cs typeface="Times New Roman"/>
              </a:rPr>
              <a:t>living </a:t>
            </a:r>
            <a:r>
              <a:rPr sz="3200" dirty="0">
                <a:latin typeface="Times New Roman"/>
                <a:cs typeface="Times New Roman"/>
              </a:rPr>
              <a:t>organisms  </a:t>
            </a:r>
            <a:r>
              <a:rPr sz="3200" spc="5" dirty="0">
                <a:latin typeface="Times New Roman"/>
                <a:cs typeface="Times New Roman"/>
              </a:rPr>
              <a:t>because </a:t>
            </a:r>
            <a:r>
              <a:rPr sz="3200" dirty="0">
                <a:latin typeface="Times New Roman"/>
                <a:cs typeface="Times New Roman"/>
              </a:rPr>
              <a:t>breaking </a:t>
            </a:r>
            <a:r>
              <a:rPr sz="3200" spc="-5" dirty="0">
                <a:latin typeface="Times New Roman"/>
                <a:cs typeface="Times New Roman"/>
              </a:rPr>
              <a:t>the triple </a:t>
            </a:r>
            <a:r>
              <a:rPr sz="3200" dirty="0">
                <a:latin typeface="Times New Roman"/>
                <a:cs typeface="Times New Roman"/>
              </a:rPr>
              <a:t>bond is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difficult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00">
              <a:latin typeface="Times New Roman"/>
              <a:cs typeface="Times New Roman"/>
            </a:endParaRPr>
          </a:p>
          <a:p>
            <a:pPr marL="2258060">
              <a:lnSpc>
                <a:spcPct val="100000"/>
              </a:lnSpc>
              <a:tabLst>
                <a:tab pos="3170555" algn="l"/>
              </a:tabLst>
            </a:pPr>
            <a:r>
              <a:rPr sz="4000" b="1" dirty="0">
                <a:latin typeface="Times New Roman"/>
                <a:cs typeface="Times New Roman"/>
              </a:rPr>
              <a:t>N	N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56388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57912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59436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38100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1269</Words>
  <PresentationFormat>On-screen Show (4:3)</PresentationFormat>
  <Paragraphs>196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Times New Roman</vt:lpstr>
      <vt:lpstr>Nyala</vt:lpstr>
      <vt:lpstr>Aharoni</vt:lpstr>
      <vt:lpstr>Comic Sans MS</vt:lpstr>
      <vt:lpstr>Wingdings</vt:lpstr>
      <vt:lpstr>Verdana</vt:lpstr>
      <vt:lpstr>Office Theme</vt:lpstr>
      <vt:lpstr>Cyanobacteria</vt:lpstr>
      <vt:lpstr>Cyanobacteria terminology</vt:lpstr>
      <vt:lpstr>Habitat</vt:lpstr>
      <vt:lpstr>Basic Morphology of  Bacteria</vt:lpstr>
      <vt:lpstr>Slide 5</vt:lpstr>
      <vt:lpstr>Slide 6</vt:lpstr>
      <vt:lpstr>Crococcus</vt:lpstr>
      <vt:lpstr>!!!</vt:lpstr>
      <vt:lpstr>Importance</vt:lpstr>
      <vt:lpstr>Cyanobacteria Characteristics</vt:lpstr>
      <vt:lpstr>Forms</vt:lpstr>
      <vt:lpstr>Features</vt:lpstr>
      <vt:lpstr>Features</vt:lpstr>
      <vt:lpstr>Features</vt:lpstr>
      <vt:lpstr>Slide 15</vt:lpstr>
      <vt:lpstr>Movement</vt:lpstr>
      <vt:lpstr>Spirulina</vt:lpstr>
      <vt:lpstr>Slide 18</vt:lpstr>
      <vt:lpstr>Slide 19</vt:lpstr>
      <vt:lpstr>Fossil  Cyanobacteria</vt:lpstr>
      <vt:lpstr>Slide 21</vt:lpstr>
      <vt:lpstr>Slide 22</vt:lpstr>
      <vt:lpstr>Reproduction</vt:lpstr>
      <vt:lpstr>Asexual Reproduction</vt:lpstr>
      <vt:lpstr>Asexual Reproduction</vt:lpstr>
      <vt:lpstr>Slide 26</vt:lpstr>
      <vt:lpstr>Slide 27</vt:lpstr>
      <vt:lpstr>Asexual Reproduction Akinete – thick walled resting spore</vt:lpstr>
      <vt:lpstr>Slide 29</vt:lpstr>
      <vt:lpstr>Slide 30</vt:lpstr>
      <vt:lpstr>Slide 31</vt:lpstr>
      <vt:lpstr>Slide 32</vt:lpstr>
      <vt:lpstr>Cyanobacteria</vt:lpstr>
      <vt:lpstr>CULTIVATION STOCK CULTURE</vt:lpstr>
      <vt:lpstr>CULTIVATION SHAKE CULTURE</vt:lpstr>
      <vt:lpstr>Slide 36</vt:lpstr>
      <vt:lpstr>Slide 37</vt:lpstr>
      <vt:lpstr>Life cycle of  Cyanobacteria</vt:lpstr>
      <vt:lpstr>Slide 39</vt:lpstr>
      <vt:lpstr>Slide 40</vt:lpstr>
      <vt:lpstr>Slide 41</vt:lpstr>
      <vt:lpstr>Slide 42</vt:lpstr>
      <vt:lpstr>Slide 43</vt:lpstr>
      <vt:lpstr>Storage products</vt:lpstr>
      <vt:lpstr>Storage products</vt:lpstr>
      <vt:lpstr>Storage products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Presented by:  Shraddha Bhatt  PhD (Microbiology)  AAU,Anand</dc:title>
  <dc:creator>Daddy</dc:creator>
  <cp:lastModifiedBy>dell</cp:lastModifiedBy>
  <cp:revision>11</cp:revision>
  <dcterms:created xsi:type="dcterms:W3CDTF">2020-10-06T18:53:30Z</dcterms:created>
  <dcterms:modified xsi:type="dcterms:W3CDTF">2020-11-26T06:21:06Z</dcterms:modified>
</cp:coreProperties>
</file>