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31" r:id="rId2"/>
    <p:sldId id="332" r:id="rId3"/>
    <p:sldId id="336" r:id="rId4"/>
    <p:sldId id="337" r:id="rId5"/>
    <p:sldId id="333" r:id="rId6"/>
    <p:sldId id="338" r:id="rId7"/>
    <p:sldId id="339" r:id="rId8"/>
    <p:sldId id="334" r:id="rId9"/>
    <p:sldId id="340" r:id="rId10"/>
    <p:sldId id="341" r:id="rId11"/>
    <p:sldId id="335" r:id="rId12"/>
    <p:sldId id="342" r:id="rId13"/>
    <p:sldId id="343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2DEEF"/>
    <a:srgbClr val="B8089F"/>
    <a:srgbClr val="E6E6E6"/>
    <a:srgbClr val="E7D6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485" autoAdjust="0"/>
    <p:restoredTop sz="94660"/>
  </p:normalViewPr>
  <p:slideViewPr>
    <p:cSldViewPr snapToGrid="0">
      <p:cViewPr varScale="1">
        <p:scale>
          <a:sx n="74" d="100"/>
          <a:sy n="74" d="100"/>
        </p:scale>
        <p:origin x="-588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D9C48-8C64-4F1A-8FFB-0CDBC5062BE9}" type="datetimeFigureOut">
              <a:rPr lang="en-IN" smtClean="0"/>
              <a:t>06-04-2023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E3526-48A7-4FF5-ACC1-FB2FD41DFEA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924942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D9C48-8C64-4F1A-8FFB-0CDBC5062BE9}" type="datetimeFigureOut">
              <a:rPr lang="en-IN" smtClean="0"/>
              <a:t>06-04-2023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E3526-48A7-4FF5-ACC1-FB2FD41DFEA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403229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D9C48-8C64-4F1A-8FFB-0CDBC5062BE9}" type="datetimeFigureOut">
              <a:rPr lang="en-IN" smtClean="0"/>
              <a:t>06-04-2023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E3526-48A7-4FF5-ACC1-FB2FD41DFEA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129443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D9C48-8C64-4F1A-8FFB-0CDBC5062BE9}" type="datetimeFigureOut">
              <a:rPr lang="en-IN" smtClean="0"/>
              <a:t>06-04-2023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E3526-48A7-4FF5-ACC1-FB2FD41DFEA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167055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D9C48-8C64-4F1A-8FFB-0CDBC5062BE9}" type="datetimeFigureOut">
              <a:rPr lang="en-IN" smtClean="0"/>
              <a:t>06-04-2023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E3526-48A7-4FF5-ACC1-FB2FD41DFEA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55816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D9C48-8C64-4F1A-8FFB-0CDBC5062BE9}" type="datetimeFigureOut">
              <a:rPr lang="en-IN" smtClean="0"/>
              <a:t>06-04-2023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E3526-48A7-4FF5-ACC1-FB2FD41DFEA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210296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D9C48-8C64-4F1A-8FFB-0CDBC5062BE9}" type="datetimeFigureOut">
              <a:rPr lang="en-IN" smtClean="0"/>
              <a:t>06-04-2023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E3526-48A7-4FF5-ACC1-FB2FD41DFEA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89363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D9C48-8C64-4F1A-8FFB-0CDBC5062BE9}" type="datetimeFigureOut">
              <a:rPr lang="en-IN" smtClean="0"/>
              <a:t>06-04-2023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E3526-48A7-4FF5-ACC1-FB2FD41DFEA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88250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D9C48-8C64-4F1A-8FFB-0CDBC5062BE9}" type="datetimeFigureOut">
              <a:rPr lang="en-IN" smtClean="0"/>
              <a:t>06-04-2023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E3526-48A7-4FF5-ACC1-FB2FD41DFEA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859620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D9C48-8C64-4F1A-8FFB-0CDBC5062BE9}" type="datetimeFigureOut">
              <a:rPr lang="en-IN" smtClean="0"/>
              <a:t>06-04-2023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E3526-48A7-4FF5-ACC1-FB2FD41DFEA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386104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D9C48-8C64-4F1A-8FFB-0CDBC5062BE9}" type="datetimeFigureOut">
              <a:rPr lang="en-IN" smtClean="0"/>
              <a:t>06-04-2023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E3526-48A7-4FF5-ACC1-FB2FD41DFEA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879887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59000"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0D9C48-8C64-4F1A-8FFB-0CDBC5062BE9}" type="datetimeFigureOut">
              <a:rPr lang="en-IN" smtClean="0"/>
              <a:t>06-04-2023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1E3526-48A7-4FF5-ACC1-FB2FD41DFEA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65070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384662" y="4656533"/>
            <a:ext cx="966216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3600" b="1">
                <a:solidFill>
                  <a:srgbClr val="C00000"/>
                </a:solidFill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முனைவர் த.செல்வராசு</a:t>
            </a:r>
          </a:p>
          <a:p>
            <a:pPr algn="ctr">
              <a:spcAft>
                <a:spcPts val="600"/>
              </a:spcAft>
            </a:pPr>
            <a:r>
              <a:rPr lang="en-US" sz="280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இணைப்பேராசிரியர், முதுகலைத் தமிழாய்வுத்துறை</a:t>
            </a:r>
          </a:p>
          <a:p>
            <a:pPr algn="ctr">
              <a:spcAft>
                <a:spcPts val="600"/>
              </a:spcAft>
            </a:pPr>
            <a:r>
              <a:rPr lang="en-US" sz="280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ஜமால் முகமது கல்லூரி (த), திருச்சிராப்பள்ளி </a:t>
            </a:r>
            <a:r>
              <a:rPr lang="en-US" sz="280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– 620 020</a:t>
            </a:r>
          </a:p>
        </p:txBody>
      </p:sp>
      <p:sp>
        <p:nvSpPr>
          <p:cNvPr id="5" name="Rectangle 4"/>
          <p:cNvSpPr/>
          <p:nvPr/>
        </p:nvSpPr>
        <p:spPr>
          <a:xfrm>
            <a:off x="195943" y="376320"/>
            <a:ext cx="11996057" cy="18270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600"/>
              </a:spcAft>
            </a:pPr>
            <a:r>
              <a:rPr lang="en-US" sz="3200" b="1" smtClean="0">
                <a:solidFill>
                  <a:srgbClr val="002060"/>
                </a:solidFill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முதுகலை </a:t>
            </a:r>
            <a:r>
              <a:rPr lang="en-US" sz="3200" b="1">
                <a:solidFill>
                  <a:srgbClr val="002060"/>
                </a:solidFill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முதலாமாண்டு முதல் பருவம்</a:t>
            </a:r>
          </a:p>
          <a:p>
            <a:pPr algn="ctr">
              <a:lnSpc>
                <a:spcPct val="107000"/>
              </a:lnSpc>
              <a:spcAft>
                <a:spcPts val="600"/>
              </a:spcAft>
            </a:pPr>
            <a:r>
              <a:rPr lang="en-US" sz="3200" b="1">
                <a:solidFill>
                  <a:srgbClr val="002060"/>
                </a:solidFill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குறியீடு: </a:t>
            </a:r>
            <a:r>
              <a:rPr lang="en-US" sz="3200" b="1" smtClean="0">
                <a:solidFill>
                  <a:srgbClr val="FF0000"/>
                </a:solidFill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20MPTA1C3</a:t>
            </a:r>
          </a:p>
          <a:p>
            <a:pPr algn="ctr">
              <a:lnSpc>
                <a:spcPct val="107000"/>
              </a:lnSpc>
              <a:spcAft>
                <a:spcPts val="600"/>
              </a:spcAft>
            </a:pPr>
            <a:r>
              <a:rPr lang="en-US" sz="3200" b="1" smtClean="0">
                <a:solidFill>
                  <a:srgbClr val="002060"/>
                </a:solidFill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தாள்-</a:t>
            </a:r>
            <a:r>
              <a:rPr lang="en-US" sz="2800" b="1">
                <a:solidFill>
                  <a:srgbClr val="002060"/>
                </a:solidFill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en-US" sz="3200" b="1" smtClean="0">
                <a:solidFill>
                  <a:srgbClr val="002060"/>
                </a:solidFill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sz="3200" b="1" smtClean="0">
                <a:solidFill>
                  <a:srgbClr val="FF0000"/>
                </a:solidFill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பக்தி இலக்கியம்</a:t>
            </a:r>
            <a:endParaRPr lang="en-US" sz="3200" b="1">
              <a:solidFill>
                <a:srgbClr val="FF0000"/>
              </a:solidFill>
              <a:latin typeface="Arial Unicode MS" panose="020B0604020202020204" pitchFamily="34" charset="-128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341119" y="2676945"/>
            <a:ext cx="9705703" cy="13451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600"/>
              </a:spcAft>
            </a:pPr>
            <a:r>
              <a:rPr lang="en-US" sz="3600" b="1">
                <a:solidFill>
                  <a:srgbClr val="002060"/>
                </a:solidFill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அலகு – </a:t>
            </a:r>
            <a:r>
              <a:rPr lang="en-US" sz="3600" b="1" smtClean="0">
                <a:solidFill>
                  <a:srgbClr val="002060"/>
                </a:solidFill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1 பன்னிரு திருமுறைகள்</a:t>
            </a:r>
            <a:endParaRPr lang="en-US" sz="3600" b="1">
              <a:solidFill>
                <a:srgbClr val="002060"/>
              </a:solidFill>
              <a:latin typeface="Arial Unicode MS" panose="020B0604020202020204" pitchFamily="34" charset="-128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600"/>
              </a:spcAft>
            </a:pPr>
            <a:r>
              <a:rPr lang="en-US" sz="3600" b="1" smtClean="0">
                <a:solidFill>
                  <a:srgbClr val="FF0000"/>
                </a:solidFill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நாயன்மார் நால்வரின் சிறப்புகள்</a:t>
            </a:r>
            <a:endParaRPr lang="en-US" sz="3600" b="1">
              <a:solidFill>
                <a:srgbClr val="FF0000"/>
              </a:solidFill>
              <a:latin typeface="Arial Unicode MS" panose="020B0604020202020204" pitchFamily="34" charset="-128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116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95943" y="404949"/>
            <a:ext cx="11996057" cy="7162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lnSpc>
                <a:spcPct val="107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 err="1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தலைக்கு</a:t>
            </a:r>
            <a:r>
              <a:rPr lang="en-US" sz="2800" dirty="0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வைத்துத்</a:t>
            </a:r>
            <a:r>
              <a:rPr lang="en-US" sz="2800" dirty="0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தூங்கிய</a:t>
            </a:r>
            <a:r>
              <a:rPr lang="en-US" sz="2800" dirty="0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செங்கல்</a:t>
            </a:r>
            <a:r>
              <a:rPr lang="en-US" sz="2800" dirty="0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தங்கக்</a:t>
            </a:r>
            <a:r>
              <a:rPr lang="en-US" sz="2800" dirty="0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கல்லாகியது</a:t>
            </a:r>
            <a:r>
              <a:rPr lang="en-US" sz="2800" dirty="0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457200" indent="-457200" algn="just">
              <a:lnSpc>
                <a:spcPct val="107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 err="1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மணிமுத்தாற்றில்</a:t>
            </a:r>
            <a:r>
              <a:rPr lang="en-US" sz="2800" dirty="0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கொட்டிய</a:t>
            </a:r>
            <a:r>
              <a:rPr lang="en-US" sz="2800" dirty="0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பன்னீராயிரப்</a:t>
            </a:r>
            <a:r>
              <a:rPr lang="en-US" sz="2800" dirty="0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பொன்னைக்</a:t>
            </a:r>
            <a:r>
              <a:rPr lang="en-US" sz="2800" dirty="0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கமலாலயத்தில்</a:t>
            </a:r>
            <a:r>
              <a:rPr lang="en-US" sz="2800" dirty="0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எடுத்தது</a:t>
            </a:r>
            <a:r>
              <a:rPr lang="en-US" sz="2800" dirty="0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457200" indent="-457200" algn="just">
              <a:lnSpc>
                <a:spcPct val="107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 err="1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காவிரி</a:t>
            </a:r>
            <a:r>
              <a:rPr lang="en-US" sz="2800" dirty="0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ஆறு</a:t>
            </a:r>
            <a:r>
              <a:rPr lang="en-US" sz="2800" dirty="0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இவருக்காக</a:t>
            </a:r>
            <a:r>
              <a:rPr lang="en-US" sz="2800" dirty="0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இரண்டாகப்</a:t>
            </a:r>
            <a:r>
              <a:rPr lang="en-US" sz="2800" dirty="0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பிளந்தது</a:t>
            </a:r>
            <a:r>
              <a:rPr lang="en-US" sz="2800" dirty="0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457200" indent="-457200" algn="just">
              <a:lnSpc>
                <a:spcPct val="107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 err="1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முதலையால்</a:t>
            </a:r>
            <a:r>
              <a:rPr lang="en-US" sz="2800" dirty="0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விழுங்கப்பட்ட</a:t>
            </a:r>
            <a:r>
              <a:rPr lang="en-US" sz="2800" dirty="0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குழந்தையை</a:t>
            </a:r>
            <a:r>
              <a:rPr lang="en-US" sz="2800" dirty="0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அவிநாசியில்</a:t>
            </a:r>
            <a:r>
              <a:rPr lang="en-US" sz="2800" dirty="0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மீட்டது</a:t>
            </a:r>
            <a:r>
              <a:rPr lang="en-US" sz="2800" dirty="0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457200" indent="-457200" algn="just">
              <a:lnSpc>
                <a:spcPct val="107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 err="1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இரு</a:t>
            </a:r>
            <a:r>
              <a:rPr lang="en-US" sz="2800" dirty="0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கண்</a:t>
            </a:r>
            <a:r>
              <a:rPr lang="en-US" sz="2800" dirty="0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பார்வையையும்</a:t>
            </a:r>
            <a:r>
              <a:rPr lang="en-US" sz="2800" dirty="0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இழந்து</a:t>
            </a:r>
            <a:r>
              <a:rPr lang="en-US" sz="2800" dirty="0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800" dirty="0" err="1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காஞ்சிபுரத்தில்</a:t>
            </a:r>
            <a:r>
              <a:rPr lang="en-US" sz="2800" dirty="0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ஒரு</a:t>
            </a:r>
            <a:r>
              <a:rPr lang="en-US" sz="2800" dirty="0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கண்ணையும்</a:t>
            </a:r>
            <a:r>
              <a:rPr lang="en-US" sz="2800" dirty="0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800" dirty="0" err="1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ஆரூரில்</a:t>
            </a:r>
            <a:r>
              <a:rPr lang="en-US" sz="2800" dirty="0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ஒரு</a:t>
            </a:r>
            <a:r>
              <a:rPr lang="en-US" sz="2800" dirty="0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கண்ணையும்</a:t>
            </a:r>
            <a:r>
              <a:rPr lang="en-US" sz="2800" dirty="0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பெற்றது</a:t>
            </a:r>
            <a:r>
              <a:rPr lang="en-US" sz="2800" dirty="0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457200" indent="-457200" algn="just">
              <a:lnSpc>
                <a:spcPct val="107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 err="1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இவருக்காகப்</a:t>
            </a:r>
            <a:r>
              <a:rPr lang="en-US" sz="2800" dirty="0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பரவை</a:t>
            </a:r>
            <a:r>
              <a:rPr lang="en-US" sz="2800" dirty="0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நாச்சியாரிடம்</a:t>
            </a:r>
            <a:r>
              <a:rPr lang="en-US" sz="2800" dirty="0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இறைவன்</a:t>
            </a:r>
            <a:r>
              <a:rPr lang="en-US" sz="2800" dirty="0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தூதாகச்</a:t>
            </a:r>
            <a:r>
              <a:rPr lang="en-US" sz="2800" dirty="0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சென்றது</a:t>
            </a:r>
            <a:r>
              <a:rPr lang="en-US" sz="2800" dirty="0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457200" indent="-457200" algn="just">
              <a:lnSpc>
                <a:spcPct val="107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 err="1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திருமணத்தைத்</a:t>
            </a:r>
            <a:r>
              <a:rPr lang="en-US" sz="2800" dirty="0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தடுத்த</a:t>
            </a:r>
            <a:r>
              <a:rPr lang="en-US" sz="2800" dirty="0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இறைவனைப்</a:t>
            </a:r>
            <a:r>
              <a:rPr lang="en-US" sz="2800" dirty="0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 ‘</a:t>
            </a:r>
            <a:r>
              <a:rPr lang="en-US" sz="2800" dirty="0" err="1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பித்தனே</a:t>
            </a:r>
            <a:r>
              <a:rPr lang="en-US" sz="2800" dirty="0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’, ‘</a:t>
            </a:r>
            <a:r>
              <a:rPr lang="en-US" sz="2800" dirty="0" err="1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பேயனே</a:t>
            </a:r>
            <a:r>
              <a:rPr lang="en-US" sz="2800" dirty="0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’ </a:t>
            </a:r>
            <a:r>
              <a:rPr lang="en-US" sz="2800" dirty="0" err="1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என்றவர்</a:t>
            </a:r>
            <a:r>
              <a:rPr lang="en-US" sz="2800" dirty="0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457200" indent="-457200" algn="just">
              <a:lnSpc>
                <a:spcPct val="107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800" dirty="0" smtClean="0">
              <a:latin typeface="Arial Unicode MS" panose="020B0604020202020204" pitchFamily="34" charset="-128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 algn="just">
              <a:lnSpc>
                <a:spcPct val="107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800" dirty="0" smtClean="0">
              <a:latin typeface="Arial Unicode MS" panose="020B0604020202020204" pitchFamily="34" charset="-128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6209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95941" y="0"/>
            <a:ext cx="11996057" cy="6106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600"/>
              </a:spcAft>
            </a:pPr>
            <a:r>
              <a:rPr lang="en-US" sz="3200" b="1" smtClean="0">
                <a:solidFill>
                  <a:srgbClr val="FF0000"/>
                </a:solidFill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IV. மாணிக்கவாசகர்</a:t>
            </a:r>
            <a:endParaRPr lang="en-US" sz="3200" b="1">
              <a:solidFill>
                <a:srgbClr val="FF0000"/>
              </a:solidFill>
              <a:latin typeface="Arial Unicode MS" panose="020B0604020202020204" pitchFamily="34" charset="-128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7886643"/>
              </p:ext>
            </p:extLst>
          </p:nvPr>
        </p:nvGraphicFramePr>
        <p:xfrm>
          <a:off x="923107" y="950314"/>
          <a:ext cx="10829108" cy="65113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18411">
                  <a:extLst>
                    <a:ext uri="{9D8B030D-6E8A-4147-A177-3AD203B41FA5}">
                      <a16:colId xmlns:a16="http://schemas.microsoft.com/office/drawing/2014/main" xmlns="" val="2099935009"/>
                    </a:ext>
                  </a:extLst>
                </a:gridCol>
                <a:gridCol w="7210697">
                  <a:extLst>
                    <a:ext uri="{9D8B030D-6E8A-4147-A177-3AD203B41FA5}">
                      <a16:colId xmlns:a16="http://schemas.microsoft.com/office/drawing/2014/main" xmlns="" val="4156515738"/>
                    </a:ext>
                  </a:extLst>
                </a:gridCol>
              </a:tblGrid>
              <a:tr h="394956">
                <a:tc>
                  <a:txBody>
                    <a:bodyPr/>
                    <a:lstStyle/>
                    <a:p>
                      <a:pPr algn="l"/>
                      <a:r>
                        <a:rPr lang="en-US" sz="2250" b="0" smtClean="0">
                          <a:solidFill>
                            <a:schemeClr val="tx1"/>
                          </a:solidFill>
                        </a:rPr>
                        <a:t>பெற்றோர்</a:t>
                      </a:r>
                      <a:endParaRPr lang="en-IN" sz="225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50" smtClean="0">
                          <a:solidFill>
                            <a:schemeClr val="tx1"/>
                          </a:solidFill>
                        </a:rPr>
                        <a:t>சம்பு</a:t>
                      </a:r>
                      <a:r>
                        <a:rPr lang="en-US" sz="2250" baseline="0" smtClean="0">
                          <a:solidFill>
                            <a:schemeClr val="tx1"/>
                          </a:solidFill>
                        </a:rPr>
                        <a:t> பாதசாரியார் - சிவஞானவதியார்</a:t>
                      </a:r>
                      <a:endParaRPr lang="en-IN" sz="225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563128990"/>
                  </a:ext>
                </a:extLst>
              </a:tr>
              <a:tr h="394956">
                <a:tc>
                  <a:txBody>
                    <a:bodyPr/>
                    <a:lstStyle/>
                    <a:p>
                      <a:pPr algn="l"/>
                      <a:r>
                        <a:rPr lang="en-US" sz="2250" b="0" smtClean="0"/>
                        <a:t>பிறந்த ஊர்</a:t>
                      </a:r>
                      <a:endParaRPr lang="en-IN" sz="2250" b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250" smtClean="0"/>
                        <a:t>பாண்டி</a:t>
                      </a:r>
                      <a:r>
                        <a:rPr lang="en-US" sz="2250" baseline="0" smtClean="0"/>
                        <a:t> நாட்டு திருவாதவூர்</a:t>
                      </a:r>
                      <a:endParaRPr lang="en-IN" sz="22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70360950"/>
                  </a:ext>
                </a:extLst>
              </a:tr>
              <a:tr h="394956">
                <a:tc>
                  <a:txBody>
                    <a:bodyPr/>
                    <a:lstStyle/>
                    <a:p>
                      <a:pPr algn="l"/>
                      <a:r>
                        <a:rPr lang="en-US" sz="2250" b="0" smtClean="0"/>
                        <a:t>பாடிய</a:t>
                      </a:r>
                      <a:r>
                        <a:rPr lang="en-US" sz="2250" b="0" baseline="0" smtClean="0"/>
                        <a:t> திருமுறைகள்</a:t>
                      </a:r>
                      <a:endParaRPr lang="en-IN" sz="2250" b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250" smtClean="0"/>
                        <a:t>8 ஆம்</a:t>
                      </a:r>
                      <a:r>
                        <a:rPr lang="en-US" sz="2250" baseline="0" smtClean="0"/>
                        <a:t> திருமுறை (திருவாசம், திருக்கோவையார்)</a:t>
                      </a:r>
                      <a:endParaRPr lang="en-IN" sz="22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325445034"/>
                  </a:ext>
                </a:extLst>
              </a:tr>
              <a:tr h="706764">
                <a:tc>
                  <a:txBody>
                    <a:bodyPr/>
                    <a:lstStyle/>
                    <a:p>
                      <a:pPr algn="l"/>
                      <a:r>
                        <a:rPr lang="en-US" sz="2250" b="0" smtClean="0"/>
                        <a:t>வாழ்ந்த</a:t>
                      </a:r>
                      <a:r>
                        <a:rPr lang="en-US" sz="2250" b="0" baseline="0" smtClean="0"/>
                        <a:t> காலம்</a:t>
                      </a:r>
                      <a:endParaRPr lang="en-IN" sz="2250" b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250" smtClean="0"/>
                        <a:t>32 ஆண்டுகள்</a:t>
                      </a:r>
                      <a:endParaRPr lang="en-IN" sz="22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610665583"/>
                  </a:ext>
                </a:extLst>
              </a:tr>
              <a:tr h="394956">
                <a:tc>
                  <a:txBody>
                    <a:bodyPr/>
                    <a:lstStyle/>
                    <a:p>
                      <a:pPr algn="l"/>
                      <a:r>
                        <a:rPr lang="en-US" sz="2250" b="0" smtClean="0"/>
                        <a:t>பின்பற்றிய</a:t>
                      </a:r>
                      <a:r>
                        <a:rPr lang="en-US" sz="2250" b="0" baseline="0" smtClean="0"/>
                        <a:t> நெறி</a:t>
                      </a:r>
                      <a:endParaRPr lang="en-IN" sz="2250" b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250" smtClean="0"/>
                        <a:t>ஞானம்</a:t>
                      </a:r>
                      <a:r>
                        <a:rPr lang="en-US" sz="2250" baseline="0" smtClean="0"/>
                        <a:t> என்னும் சன் மார்க்கம் (ஞான நெறி)</a:t>
                      </a:r>
                      <a:endParaRPr lang="en-IN" sz="22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61596170"/>
                  </a:ext>
                </a:extLst>
              </a:tr>
              <a:tr h="394956">
                <a:tc>
                  <a:txBody>
                    <a:bodyPr/>
                    <a:lstStyle/>
                    <a:p>
                      <a:pPr algn="l"/>
                      <a:r>
                        <a:rPr lang="en-US" sz="2250" b="0" smtClean="0"/>
                        <a:t>மறைந்த</a:t>
                      </a:r>
                      <a:r>
                        <a:rPr lang="en-US" sz="2250" b="0" baseline="0" smtClean="0"/>
                        <a:t> ஊர்</a:t>
                      </a:r>
                      <a:endParaRPr lang="en-IN" sz="2250" b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250" smtClean="0"/>
                        <a:t>சிதம்பரம்</a:t>
                      </a:r>
                      <a:endParaRPr lang="en-IN" sz="22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976284687"/>
                  </a:ext>
                </a:extLst>
              </a:tr>
              <a:tr h="394956">
                <a:tc>
                  <a:txBody>
                    <a:bodyPr/>
                    <a:lstStyle/>
                    <a:p>
                      <a:pPr algn="l"/>
                      <a:r>
                        <a:rPr lang="en-US" sz="2250" b="0" smtClean="0"/>
                        <a:t>இறைவனால்</a:t>
                      </a:r>
                      <a:r>
                        <a:rPr lang="en-US" sz="2250" b="0" baseline="0" smtClean="0"/>
                        <a:t> ஆட்கொள்ளப்பட்ட இடம்</a:t>
                      </a:r>
                      <a:endParaRPr lang="en-IN" sz="2250" b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250" smtClean="0"/>
                        <a:t>திருப்பெருந்துறை</a:t>
                      </a:r>
                      <a:endParaRPr lang="en-IN" sz="22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889119919"/>
                  </a:ext>
                </a:extLst>
              </a:tr>
              <a:tr h="706764">
                <a:tc>
                  <a:txBody>
                    <a:bodyPr/>
                    <a:lstStyle/>
                    <a:p>
                      <a:pPr algn="l"/>
                      <a:r>
                        <a:rPr lang="en-US" sz="2250" b="0" smtClean="0"/>
                        <a:t>உறவு</a:t>
                      </a:r>
                      <a:r>
                        <a:rPr lang="en-US" sz="2250" b="0" baseline="0" smtClean="0"/>
                        <a:t> முறைகள்</a:t>
                      </a:r>
                      <a:endParaRPr lang="en-IN" sz="2250" b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250" smtClean="0"/>
                        <a:t>ஆளுடைய</a:t>
                      </a:r>
                      <a:r>
                        <a:rPr lang="en-US" sz="2250" baseline="0" smtClean="0"/>
                        <a:t> அடிகள்</a:t>
                      </a:r>
                      <a:endParaRPr lang="en-IN" sz="22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965620972"/>
                  </a:ext>
                </a:extLst>
              </a:tr>
              <a:tr h="394956">
                <a:tc>
                  <a:txBody>
                    <a:bodyPr/>
                    <a:lstStyle/>
                    <a:p>
                      <a:pPr algn="l"/>
                      <a:r>
                        <a:rPr lang="en-US" sz="2250" b="0" smtClean="0"/>
                        <a:t>வேறு</a:t>
                      </a:r>
                      <a:r>
                        <a:rPr lang="en-US" sz="2250" b="0" baseline="0" smtClean="0"/>
                        <a:t> பெயர்கள் </a:t>
                      </a:r>
                      <a:endParaRPr lang="en-IN" sz="2250" b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250" smtClean="0"/>
                        <a:t>திருவாதவூரர்,</a:t>
                      </a:r>
                      <a:r>
                        <a:rPr lang="en-US" sz="2250" baseline="0" smtClean="0"/>
                        <a:t> பெருந்துறைப் பிள்ளை, மணிவாசகர், அருள் வாசகர், தென்னவன் பிரம்மராயன், அழுது அடியடைந்த அன்பர், வாதவூரடிகள்</a:t>
                      </a:r>
                      <a:endParaRPr lang="en-IN" sz="22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867773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6136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95943" y="404949"/>
            <a:ext cx="11996057" cy="60093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lnSpc>
                <a:spcPct val="107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 err="1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மாணிக்கம்</a:t>
            </a:r>
            <a:r>
              <a:rPr lang="en-US" sz="2800" dirty="0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போன்ற</a:t>
            </a:r>
            <a:r>
              <a:rPr lang="en-US" sz="2800" dirty="0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வாசகங்கள்</a:t>
            </a:r>
            <a:r>
              <a:rPr lang="en-US" sz="2800" dirty="0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நிறைந்த</a:t>
            </a:r>
            <a:r>
              <a:rPr lang="en-US" sz="2800" dirty="0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திருவாசகத்தை</a:t>
            </a:r>
            <a:r>
              <a:rPr lang="en-US" sz="2800" dirty="0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எழுதியதால்</a:t>
            </a:r>
            <a:r>
              <a:rPr lang="en-US" sz="2800" dirty="0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 ‘</a:t>
            </a:r>
            <a:r>
              <a:rPr lang="en-US" sz="2800" dirty="0" err="1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மாணிக்க</a:t>
            </a:r>
            <a:r>
              <a:rPr lang="en-US" sz="2800" dirty="0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வாசகர்</a:t>
            </a:r>
            <a:r>
              <a:rPr lang="en-US" sz="2800" dirty="0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’ </a:t>
            </a:r>
            <a:r>
              <a:rPr lang="en-US" sz="2800" dirty="0" err="1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எனப்பட்டார்</a:t>
            </a:r>
            <a:r>
              <a:rPr lang="en-US" sz="2800" dirty="0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457200" indent="-457200" algn="just">
              <a:lnSpc>
                <a:spcPct val="107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 err="1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இவரது</a:t>
            </a:r>
            <a:r>
              <a:rPr lang="en-US" sz="2800" dirty="0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கல்வித்</a:t>
            </a:r>
            <a:r>
              <a:rPr lang="en-US" sz="2800" dirty="0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திறத்தைக்</a:t>
            </a:r>
            <a:r>
              <a:rPr lang="en-US" sz="2800" dirty="0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கண்டு</a:t>
            </a:r>
            <a:r>
              <a:rPr lang="en-US" sz="2800" dirty="0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 ‘</a:t>
            </a:r>
            <a:r>
              <a:rPr lang="en-US" sz="2800" dirty="0" err="1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தென்னவன்</a:t>
            </a:r>
            <a:r>
              <a:rPr lang="en-US" sz="2800" dirty="0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பிரம்மராயன்</a:t>
            </a:r>
            <a:r>
              <a:rPr lang="en-US" sz="2800" dirty="0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’ </a:t>
            </a:r>
            <a:r>
              <a:rPr lang="en-US" sz="2800" dirty="0" err="1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என்னும்</a:t>
            </a:r>
            <a:r>
              <a:rPr lang="en-US" sz="2800" dirty="0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பட்டத்தை</a:t>
            </a:r>
            <a:r>
              <a:rPr lang="en-US" sz="2800" dirty="0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அரிமர்த்தன</a:t>
            </a:r>
            <a:r>
              <a:rPr lang="en-US" sz="2800" dirty="0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பாண்டியன்</a:t>
            </a:r>
            <a:r>
              <a:rPr lang="en-US" sz="2800" dirty="0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வழங்கினான்</a:t>
            </a:r>
            <a:r>
              <a:rPr lang="en-US" sz="2800" dirty="0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457200" indent="-457200" algn="just">
              <a:lnSpc>
                <a:spcPct val="107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 err="1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அம்மன்னனின்</a:t>
            </a:r>
            <a:r>
              <a:rPr lang="en-US" sz="2800" dirty="0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அரசவையில்</a:t>
            </a:r>
            <a:r>
              <a:rPr lang="en-US" sz="2800" dirty="0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அமைச்சராக</a:t>
            </a:r>
            <a:r>
              <a:rPr lang="en-US" sz="2800" dirty="0" err="1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ப்</a:t>
            </a:r>
            <a:r>
              <a:rPr lang="en-US" sz="2800" dirty="0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பணியாற்றியவர்</a:t>
            </a:r>
            <a:r>
              <a:rPr lang="en-US" sz="2800" dirty="0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457200" indent="-457200" algn="just">
              <a:lnSpc>
                <a:spcPct val="107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 err="1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மன்னனுக்காகத்</a:t>
            </a:r>
            <a:r>
              <a:rPr lang="en-US" sz="2800" dirty="0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திருப்பெருந்துறைக்குக்</a:t>
            </a:r>
            <a:r>
              <a:rPr lang="en-US" sz="2800" dirty="0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குதிரை</a:t>
            </a:r>
            <a:r>
              <a:rPr lang="en-US" sz="2800" dirty="0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வாங்கச்</a:t>
            </a:r>
            <a:r>
              <a:rPr lang="en-US" sz="2800" dirty="0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சென்றவர்</a:t>
            </a:r>
            <a:endParaRPr lang="en-US" sz="2800" dirty="0" smtClean="0">
              <a:latin typeface="Arial Unicode MS" panose="020B0604020202020204" pitchFamily="34" charset="-128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 algn="just">
              <a:lnSpc>
                <a:spcPct val="107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 err="1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குதிரை</a:t>
            </a:r>
            <a:r>
              <a:rPr lang="en-US" sz="2800" dirty="0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வாங்குவதற்கான</a:t>
            </a:r>
            <a:r>
              <a:rPr lang="en-US" sz="2800" dirty="0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காசை</a:t>
            </a:r>
            <a:r>
              <a:rPr lang="en-US" sz="2800" dirty="0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இறைப்பணியில்</a:t>
            </a:r>
            <a:r>
              <a:rPr lang="en-US" sz="2800" dirty="0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செலவிட்டு</a:t>
            </a:r>
            <a:r>
              <a:rPr lang="en-US" sz="2800" dirty="0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மன்னனால்</a:t>
            </a:r>
            <a:r>
              <a:rPr lang="en-US" sz="2800" dirty="0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தண்டிக்கப்</a:t>
            </a:r>
            <a:r>
              <a:rPr lang="en-US" sz="2800" dirty="0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பெற்றவர்</a:t>
            </a:r>
            <a:r>
              <a:rPr lang="en-US" sz="2800" dirty="0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07000"/>
              </a:lnSpc>
              <a:spcAft>
                <a:spcPts val="600"/>
              </a:spcAft>
            </a:pPr>
            <a:endParaRPr lang="en-US" sz="2800" dirty="0" smtClean="0">
              <a:latin typeface="Arial Unicode MS" panose="020B0604020202020204" pitchFamily="34" charset="-128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4195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95943" y="404949"/>
            <a:ext cx="11996057" cy="5548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lnSpc>
                <a:spcPct val="107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 err="1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மாணிக்கவாசகர்</a:t>
            </a:r>
            <a:r>
              <a:rPr lang="en-US" sz="2800" dirty="0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சிவபெருமான</a:t>
            </a:r>
            <a:r>
              <a:rPr lang="en-US" sz="2800" dirty="0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எண்ணிப்</a:t>
            </a:r>
            <a:r>
              <a:rPr lang="en-US" sz="2800" dirty="0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பாடிய</a:t>
            </a:r>
            <a:r>
              <a:rPr lang="en-US" sz="2800" dirty="0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பாடல்களின்</a:t>
            </a:r>
            <a:r>
              <a:rPr lang="en-US" sz="2800" dirty="0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தொகுப்பு</a:t>
            </a:r>
            <a:r>
              <a:rPr lang="en-US" sz="2800" dirty="0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திருவாசகமாகும்</a:t>
            </a:r>
            <a:r>
              <a:rPr lang="en-US" sz="2800" dirty="0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457200" indent="-457200" algn="just">
              <a:lnSpc>
                <a:spcPct val="107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 err="1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சிவபுராணம்</a:t>
            </a:r>
            <a:r>
              <a:rPr lang="en-US" sz="2800" dirty="0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தொடங்கி</a:t>
            </a:r>
            <a:r>
              <a:rPr lang="en-US" sz="2800" dirty="0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அச்சோ</a:t>
            </a:r>
            <a:r>
              <a:rPr lang="en-US" sz="2800" dirty="0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பதிகம்</a:t>
            </a:r>
            <a:r>
              <a:rPr lang="en-US" sz="2800" dirty="0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ஈறாக</a:t>
            </a:r>
            <a:r>
              <a:rPr lang="en-US" sz="2800" dirty="0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 51 </a:t>
            </a:r>
            <a:r>
              <a:rPr lang="en-US" sz="2800" dirty="0" err="1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தலைப்புகளில்</a:t>
            </a:r>
            <a:r>
              <a:rPr lang="en-US" sz="2800" dirty="0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 4 </a:t>
            </a:r>
            <a:r>
              <a:rPr lang="en-US" sz="2800" dirty="0" err="1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அகவல்களும்</a:t>
            </a:r>
            <a:r>
              <a:rPr lang="en-US" sz="2800" dirty="0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, 652 </a:t>
            </a:r>
            <a:r>
              <a:rPr lang="en-US" sz="2800" dirty="0" err="1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விருத்தங்களுமாக</a:t>
            </a:r>
            <a:r>
              <a:rPr lang="en-US" sz="2800" dirty="0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 656 </a:t>
            </a:r>
            <a:r>
              <a:rPr lang="en-US" sz="2800" dirty="0" err="1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பாடல்களைக்</a:t>
            </a:r>
            <a:r>
              <a:rPr lang="en-US" sz="2800" dirty="0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கொண்டுள்ளது</a:t>
            </a:r>
            <a:r>
              <a:rPr lang="en-US" sz="2800" dirty="0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457200" indent="-457200" algn="just">
              <a:lnSpc>
                <a:spcPct val="107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 err="1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இந்நூலைச்</a:t>
            </a:r>
            <a:r>
              <a:rPr lang="en-US" sz="2800" dirty="0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சிறப்பித்து</a:t>
            </a:r>
            <a:r>
              <a:rPr lang="en-US" sz="2800" dirty="0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</a:p>
          <a:p>
            <a:pPr marL="914400" lvl="1" indent="-457200" algn="just">
              <a:lnSpc>
                <a:spcPct val="107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“</a:t>
            </a:r>
            <a:r>
              <a:rPr lang="en-US" sz="2800" dirty="0" err="1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திருவாசகத்திற்கு</a:t>
            </a:r>
            <a:r>
              <a:rPr lang="en-US" sz="2800" dirty="0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உருகார்</a:t>
            </a:r>
            <a:r>
              <a:rPr lang="en-US" sz="2800" dirty="0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ஒரு</a:t>
            </a:r>
            <a:r>
              <a:rPr lang="en-US" sz="2800" dirty="0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வாசகத்திற்கு</a:t>
            </a:r>
            <a:r>
              <a:rPr lang="en-US" sz="2800" dirty="0" err="1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ம்</a:t>
            </a:r>
            <a:r>
              <a:rPr lang="en-US" sz="2800" dirty="0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உருகார்</a:t>
            </a:r>
            <a:r>
              <a:rPr lang="en-US" sz="2800" dirty="0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”</a:t>
            </a:r>
          </a:p>
          <a:p>
            <a:pPr marL="914400" lvl="1" indent="-457200" algn="just">
              <a:lnSpc>
                <a:spcPct val="107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“</a:t>
            </a:r>
            <a:r>
              <a:rPr lang="en-US" sz="2800" dirty="0" err="1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என்</a:t>
            </a:r>
            <a:r>
              <a:rPr lang="en-US" sz="2800" dirty="0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ஊன்</a:t>
            </a:r>
            <a:r>
              <a:rPr lang="en-US" sz="2800" dirty="0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கலந்து</a:t>
            </a:r>
            <a:r>
              <a:rPr lang="en-US" sz="2800" dirty="0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உயிர்</a:t>
            </a:r>
            <a:r>
              <a:rPr lang="en-US" sz="2800" dirty="0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கலந்து</a:t>
            </a:r>
            <a:r>
              <a:rPr lang="en-US" sz="2800" dirty="0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இனிப்பதுவே</a:t>
            </a:r>
            <a:r>
              <a:rPr lang="en-US" sz="2800" dirty="0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” – </a:t>
            </a:r>
            <a:r>
              <a:rPr lang="en-US" sz="2800" dirty="0" err="1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இராமலிங்க</a:t>
            </a:r>
            <a:r>
              <a:rPr lang="en-US" sz="2800" dirty="0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அடிகள்</a:t>
            </a:r>
            <a:endParaRPr lang="en-US" sz="2800" dirty="0">
              <a:latin typeface="Arial Unicode MS" panose="020B0604020202020204" pitchFamily="34" charset="-128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14400" lvl="1" indent="-457200" algn="just">
              <a:lnSpc>
                <a:spcPct val="107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“</a:t>
            </a:r>
            <a:r>
              <a:rPr lang="en-US" sz="2800" dirty="0" err="1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திருவாசகம்</a:t>
            </a:r>
            <a:r>
              <a:rPr lang="en-US" sz="2800" dirty="0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இங்கொருகால்</a:t>
            </a:r>
            <a:r>
              <a:rPr lang="en-US" sz="2800" dirty="0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ஓதின்</a:t>
            </a:r>
            <a:r>
              <a:rPr lang="en-US" sz="2800" dirty="0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கருங்கல்</a:t>
            </a:r>
            <a:r>
              <a:rPr lang="en-US" sz="2800" dirty="0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மனமும்</a:t>
            </a:r>
            <a:r>
              <a:rPr lang="en-US" sz="2800" dirty="0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கசிந்துருகும்</a:t>
            </a:r>
            <a:r>
              <a:rPr lang="en-US" sz="2800" dirty="0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” – </a:t>
            </a:r>
            <a:r>
              <a:rPr lang="en-US" sz="2800" dirty="0" err="1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சிவப்பிரகாச</a:t>
            </a:r>
            <a:r>
              <a:rPr lang="en-US" sz="2800" dirty="0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அடிகளார்</a:t>
            </a:r>
            <a:r>
              <a:rPr lang="en-US" sz="2800" dirty="0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2" name="Rectangle 1"/>
          <p:cNvSpPr/>
          <p:nvPr/>
        </p:nvSpPr>
        <p:spPr>
          <a:xfrm>
            <a:off x="195942" y="5838859"/>
            <a:ext cx="1199605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400" dirty="0" err="1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இந்நூல்</a:t>
            </a:r>
            <a:r>
              <a:rPr lang="en-US" sz="2400" dirty="0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ஜி.யூ.போப்</a:t>
            </a:r>
            <a:r>
              <a:rPr lang="en-US" sz="2400" dirty="0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அவர்களால்</a:t>
            </a:r>
            <a:r>
              <a:rPr lang="en-US" sz="2400" dirty="0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ஆங்கிலத்தில்</a:t>
            </a:r>
            <a:r>
              <a:rPr lang="en-US" sz="2400" dirty="0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மொழிபெயர்க்கப்பட்டுள்ளது</a:t>
            </a:r>
            <a:r>
              <a:rPr lang="en-US" sz="2400" dirty="0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63351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95941" y="0"/>
            <a:ext cx="11996057" cy="6106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600"/>
              </a:spcAft>
            </a:pPr>
            <a:r>
              <a:rPr lang="en-US" sz="3200" b="1" smtClean="0">
                <a:solidFill>
                  <a:srgbClr val="FF0000"/>
                </a:solidFill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I. திருஞானசம்பந்தர்</a:t>
            </a:r>
            <a:endParaRPr lang="en-US" sz="3200" b="1">
              <a:solidFill>
                <a:srgbClr val="FF0000"/>
              </a:solidFill>
              <a:latin typeface="Arial Unicode MS" panose="020B0604020202020204" pitchFamily="34" charset="-128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8722560"/>
              </p:ext>
            </p:extLst>
          </p:nvPr>
        </p:nvGraphicFramePr>
        <p:xfrm>
          <a:off x="779415" y="610681"/>
          <a:ext cx="10829108" cy="7193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75911">
                  <a:extLst>
                    <a:ext uri="{9D8B030D-6E8A-4147-A177-3AD203B41FA5}">
                      <a16:colId xmlns:a16="http://schemas.microsoft.com/office/drawing/2014/main" xmlns="" val="2099935009"/>
                    </a:ext>
                  </a:extLst>
                </a:gridCol>
                <a:gridCol w="6553197">
                  <a:extLst>
                    <a:ext uri="{9D8B030D-6E8A-4147-A177-3AD203B41FA5}">
                      <a16:colId xmlns:a16="http://schemas.microsoft.com/office/drawing/2014/main" xmlns="" val="4156515738"/>
                    </a:ext>
                  </a:extLst>
                </a:gridCol>
              </a:tblGrid>
              <a:tr h="317165">
                <a:tc>
                  <a:txBody>
                    <a:bodyPr/>
                    <a:lstStyle/>
                    <a:p>
                      <a:pPr algn="l"/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</a:rPr>
                        <a:t>இயற்பெயர்</a:t>
                      </a:r>
                      <a:endParaRPr lang="en-IN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smtClean="0">
                          <a:solidFill>
                            <a:schemeClr val="tx1"/>
                          </a:solidFill>
                        </a:rPr>
                        <a:t>ஆளுடையபிள்ளை</a:t>
                      </a:r>
                      <a:endParaRPr lang="en-IN" sz="2000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563128990"/>
                  </a:ext>
                </a:extLst>
              </a:tr>
              <a:tr h="317165">
                <a:tc>
                  <a:txBody>
                    <a:bodyPr/>
                    <a:lstStyle/>
                    <a:p>
                      <a:pPr algn="l"/>
                      <a:r>
                        <a:rPr lang="en-US" sz="2000" b="1" smtClean="0"/>
                        <a:t>பெற்றோர்</a:t>
                      </a:r>
                      <a:endParaRPr lang="en-IN" sz="2000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smtClean="0"/>
                        <a:t>சிவபாத</a:t>
                      </a:r>
                      <a:r>
                        <a:rPr lang="en-US" sz="2000" b="1" baseline="0" smtClean="0"/>
                        <a:t> இருதயார் – பகவதி அம்மையார்</a:t>
                      </a:r>
                      <a:endParaRPr lang="en-IN" sz="2000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70360950"/>
                  </a:ext>
                </a:extLst>
              </a:tr>
              <a:tr h="317165">
                <a:tc>
                  <a:txBody>
                    <a:bodyPr/>
                    <a:lstStyle/>
                    <a:p>
                      <a:pPr algn="l"/>
                      <a:r>
                        <a:rPr lang="en-US" sz="2000" b="1" smtClean="0"/>
                        <a:t>பிறந்த ஊர்</a:t>
                      </a:r>
                      <a:endParaRPr lang="en-IN" sz="2000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smtClean="0"/>
                        <a:t>சீர்காழி</a:t>
                      </a:r>
                      <a:endParaRPr lang="en-IN" sz="2000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325445034"/>
                  </a:ext>
                </a:extLst>
              </a:tr>
              <a:tr h="317165">
                <a:tc>
                  <a:txBody>
                    <a:bodyPr/>
                    <a:lstStyle/>
                    <a:p>
                      <a:pPr algn="l"/>
                      <a:r>
                        <a:rPr lang="en-US" sz="2000" b="1" smtClean="0"/>
                        <a:t>பாடிய</a:t>
                      </a:r>
                      <a:r>
                        <a:rPr lang="en-US" sz="2000" b="1" baseline="0" smtClean="0"/>
                        <a:t> திருமுறைகள்</a:t>
                      </a:r>
                      <a:endParaRPr lang="en-IN" sz="2000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err="1" smtClean="0"/>
                        <a:t>முதல்</a:t>
                      </a:r>
                      <a:r>
                        <a:rPr lang="en-US" sz="2000" b="1" baseline="0" dirty="0" smtClean="0"/>
                        <a:t> </a:t>
                      </a:r>
                      <a:r>
                        <a:rPr lang="en-US" sz="2000" b="1" baseline="0" dirty="0" err="1" smtClean="0"/>
                        <a:t>மூன்று</a:t>
                      </a:r>
                      <a:r>
                        <a:rPr lang="en-US" sz="2000" b="1" baseline="0" dirty="0" smtClean="0"/>
                        <a:t> </a:t>
                      </a:r>
                      <a:r>
                        <a:rPr lang="en-US" sz="2000" b="1" baseline="0" dirty="0" err="1" smtClean="0"/>
                        <a:t>திருமுறை</a:t>
                      </a:r>
                      <a:r>
                        <a:rPr lang="en-US" sz="2000" b="1" baseline="0" dirty="0" smtClean="0"/>
                        <a:t> </a:t>
                      </a:r>
                      <a:r>
                        <a:rPr lang="en-US" sz="2000" b="1" baseline="0" dirty="0" smtClean="0"/>
                        <a:t>(</a:t>
                      </a:r>
                      <a:r>
                        <a:rPr lang="en-US" sz="2000" b="1" baseline="0" dirty="0" err="1" smtClean="0"/>
                        <a:t>திருக்கடைக்காப்பு</a:t>
                      </a:r>
                      <a:r>
                        <a:rPr lang="en-US" sz="2000" b="1" baseline="0" dirty="0" smtClean="0"/>
                        <a:t>)</a:t>
                      </a:r>
                      <a:endParaRPr lang="en-IN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610665583"/>
                  </a:ext>
                </a:extLst>
              </a:tr>
              <a:tr h="317165">
                <a:tc>
                  <a:txBody>
                    <a:bodyPr/>
                    <a:lstStyle/>
                    <a:p>
                      <a:pPr algn="l"/>
                      <a:r>
                        <a:rPr lang="en-US" sz="2000" b="1" smtClean="0"/>
                        <a:t>வாழ்ந்த</a:t>
                      </a:r>
                      <a:r>
                        <a:rPr lang="en-US" sz="2000" b="1" baseline="0" smtClean="0"/>
                        <a:t> காலம்</a:t>
                      </a:r>
                      <a:endParaRPr lang="en-IN" sz="2000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16 </a:t>
                      </a:r>
                      <a:r>
                        <a:rPr lang="en-US" sz="2000" b="1" dirty="0" err="1" smtClean="0"/>
                        <a:t>ஆண்டுகள்</a:t>
                      </a:r>
                      <a:endParaRPr lang="en-IN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61596170"/>
                  </a:ext>
                </a:extLst>
              </a:tr>
              <a:tr h="317165">
                <a:tc>
                  <a:txBody>
                    <a:bodyPr/>
                    <a:lstStyle/>
                    <a:p>
                      <a:pPr algn="l"/>
                      <a:r>
                        <a:rPr lang="en-US" sz="2000" b="1" smtClean="0"/>
                        <a:t>பின்பற்றிய</a:t>
                      </a:r>
                      <a:r>
                        <a:rPr lang="en-US" sz="2000" b="1" baseline="0" smtClean="0"/>
                        <a:t> நெறி</a:t>
                      </a:r>
                      <a:endParaRPr lang="en-IN" sz="2000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err="1" smtClean="0"/>
                        <a:t>கிரியை</a:t>
                      </a:r>
                      <a:r>
                        <a:rPr lang="en-US" sz="2000" b="1" baseline="0" dirty="0" smtClean="0"/>
                        <a:t> </a:t>
                      </a:r>
                      <a:r>
                        <a:rPr lang="en-US" sz="2000" b="1" baseline="0" dirty="0" err="1" smtClean="0"/>
                        <a:t>என்னும்</a:t>
                      </a:r>
                      <a:r>
                        <a:rPr lang="en-US" sz="2000" b="1" baseline="0" dirty="0" smtClean="0"/>
                        <a:t> </a:t>
                      </a:r>
                      <a:r>
                        <a:rPr lang="en-US" sz="2000" b="1" baseline="0" dirty="0" err="1" smtClean="0"/>
                        <a:t>சத்புத்திர</a:t>
                      </a:r>
                      <a:r>
                        <a:rPr lang="en-US" sz="2000" b="1" baseline="0" dirty="0" smtClean="0"/>
                        <a:t> </a:t>
                      </a:r>
                      <a:r>
                        <a:rPr lang="en-US" sz="2000" b="1" baseline="0" dirty="0" err="1" smtClean="0"/>
                        <a:t>நெறி</a:t>
                      </a:r>
                      <a:r>
                        <a:rPr lang="en-US" sz="2000" b="1" baseline="0" dirty="0" smtClean="0"/>
                        <a:t> (</a:t>
                      </a:r>
                      <a:r>
                        <a:rPr lang="en-US" sz="2000" b="1" baseline="0" dirty="0" err="1" smtClean="0"/>
                        <a:t>மகன்மை</a:t>
                      </a:r>
                      <a:r>
                        <a:rPr lang="en-US" sz="2000" b="1" baseline="0" dirty="0" smtClean="0"/>
                        <a:t> </a:t>
                      </a:r>
                      <a:r>
                        <a:rPr lang="en-US" sz="2000" b="1" baseline="0" dirty="0" err="1" smtClean="0"/>
                        <a:t>நெறி</a:t>
                      </a:r>
                      <a:r>
                        <a:rPr lang="en-US" sz="2000" b="1" baseline="0" dirty="0" smtClean="0"/>
                        <a:t>)</a:t>
                      </a:r>
                      <a:endParaRPr lang="en-IN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976284687"/>
                  </a:ext>
                </a:extLst>
              </a:tr>
              <a:tr h="317165">
                <a:tc>
                  <a:txBody>
                    <a:bodyPr/>
                    <a:lstStyle/>
                    <a:p>
                      <a:pPr algn="l"/>
                      <a:r>
                        <a:rPr lang="en-US" sz="2000" b="1" smtClean="0"/>
                        <a:t>மறைந்த</a:t>
                      </a:r>
                      <a:r>
                        <a:rPr lang="en-US" sz="2000" b="1" baseline="0" smtClean="0"/>
                        <a:t> ஊர்</a:t>
                      </a:r>
                      <a:endParaRPr lang="en-IN" sz="2000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err="1" smtClean="0"/>
                        <a:t>பெருமண</a:t>
                      </a:r>
                      <a:r>
                        <a:rPr lang="en-US" sz="2000" b="1" baseline="0" dirty="0" smtClean="0"/>
                        <a:t> </a:t>
                      </a:r>
                      <a:r>
                        <a:rPr lang="en-US" sz="2000" b="1" baseline="0" dirty="0" err="1" smtClean="0"/>
                        <a:t>நல்லூர்</a:t>
                      </a:r>
                      <a:endParaRPr lang="en-IN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889119919"/>
                  </a:ext>
                </a:extLst>
              </a:tr>
              <a:tr h="317165">
                <a:tc>
                  <a:txBody>
                    <a:bodyPr/>
                    <a:lstStyle/>
                    <a:p>
                      <a:pPr algn="l"/>
                      <a:r>
                        <a:rPr lang="en-US" sz="2000" b="1" smtClean="0"/>
                        <a:t>இறைவனால்</a:t>
                      </a:r>
                      <a:r>
                        <a:rPr lang="en-US" sz="2000" b="1" baseline="0" smtClean="0"/>
                        <a:t> ஆட்கொள்ளப்பட்ட இடம்</a:t>
                      </a:r>
                      <a:endParaRPr lang="en-IN" sz="2000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err="1" smtClean="0"/>
                        <a:t>சீர்காழி</a:t>
                      </a:r>
                      <a:endParaRPr lang="en-IN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965620972"/>
                  </a:ext>
                </a:extLst>
              </a:tr>
              <a:tr h="317165">
                <a:tc>
                  <a:txBody>
                    <a:bodyPr/>
                    <a:lstStyle/>
                    <a:p>
                      <a:pPr algn="l"/>
                      <a:r>
                        <a:rPr lang="en-US" sz="2000" b="1" smtClean="0"/>
                        <a:t>பேசிய</a:t>
                      </a:r>
                      <a:r>
                        <a:rPr lang="en-US" sz="2000" b="1" baseline="0" smtClean="0"/>
                        <a:t> தமிழ்</a:t>
                      </a:r>
                      <a:endParaRPr lang="en-IN" sz="2000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err="1" smtClean="0"/>
                        <a:t>கொஞ்சு</a:t>
                      </a:r>
                      <a:r>
                        <a:rPr lang="en-US" sz="2000" b="1" baseline="0" dirty="0" smtClean="0"/>
                        <a:t> </a:t>
                      </a:r>
                      <a:r>
                        <a:rPr lang="en-US" sz="2000" b="1" baseline="0" dirty="0" err="1" smtClean="0"/>
                        <a:t>தமிழ்</a:t>
                      </a:r>
                      <a:endParaRPr lang="en-IN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816266534"/>
                  </a:ext>
                </a:extLst>
              </a:tr>
              <a:tr h="317165">
                <a:tc>
                  <a:txBody>
                    <a:bodyPr/>
                    <a:lstStyle/>
                    <a:p>
                      <a:pPr algn="l"/>
                      <a:r>
                        <a:rPr lang="en-US" sz="2000" b="1" smtClean="0"/>
                        <a:t>உறவு</a:t>
                      </a:r>
                      <a:r>
                        <a:rPr lang="en-US" sz="2000" b="1" baseline="0" smtClean="0"/>
                        <a:t> முறைகள்</a:t>
                      </a:r>
                      <a:endParaRPr lang="en-IN" sz="2000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err="1" smtClean="0"/>
                        <a:t>ஆளுடையப்</a:t>
                      </a:r>
                      <a:r>
                        <a:rPr lang="en-US" sz="2000" b="1" baseline="0" dirty="0" smtClean="0"/>
                        <a:t> </a:t>
                      </a:r>
                      <a:r>
                        <a:rPr lang="en-US" sz="2000" b="1" baseline="0" dirty="0" err="1" smtClean="0"/>
                        <a:t>பிள்ளை</a:t>
                      </a:r>
                      <a:endParaRPr lang="en-IN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86777362"/>
                  </a:ext>
                </a:extLst>
              </a:tr>
              <a:tr h="1049085">
                <a:tc>
                  <a:txBody>
                    <a:bodyPr/>
                    <a:lstStyle/>
                    <a:p>
                      <a:pPr algn="l"/>
                      <a:r>
                        <a:rPr lang="en-US" sz="2000" b="1" smtClean="0"/>
                        <a:t>வேறு</a:t>
                      </a:r>
                      <a:r>
                        <a:rPr lang="en-US" sz="2000" b="1" baseline="0" smtClean="0"/>
                        <a:t> பெயர்கள் </a:t>
                      </a:r>
                      <a:endParaRPr lang="en-IN" sz="2000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2000" b="1" dirty="0" err="1" smtClean="0"/>
                        <a:t>திருஞானம்</a:t>
                      </a:r>
                      <a:r>
                        <a:rPr lang="en-US" sz="2000" b="1" baseline="0" dirty="0" smtClean="0"/>
                        <a:t> </a:t>
                      </a:r>
                      <a:r>
                        <a:rPr lang="en-US" sz="2000" b="1" baseline="0" dirty="0" err="1" smtClean="0"/>
                        <a:t>பெற்ற</a:t>
                      </a:r>
                      <a:r>
                        <a:rPr lang="en-US" sz="2000" b="1" baseline="0" dirty="0" smtClean="0"/>
                        <a:t> </a:t>
                      </a:r>
                      <a:r>
                        <a:rPr lang="en-US" sz="2000" b="1" baseline="0" dirty="0" err="1" smtClean="0"/>
                        <a:t>பிள்ளை</a:t>
                      </a:r>
                      <a:r>
                        <a:rPr lang="en-US" sz="2000" b="1" baseline="0" dirty="0" smtClean="0"/>
                        <a:t>, </a:t>
                      </a:r>
                      <a:r>
                        <a:rPr lang="en-US" sz="2000" b="1" baseline="0" dirty="0" err="1" smtClean="0"/>
                        <a:t>காழி</a:t>
                      </a:r>
                      <a:r>
                        <a:rPr lang="en-US" sz="2000" b="1" baseline="0" dirty="0" smtClean="0"/>
                        <a:t> </a:t>
                      </a:r>
                      <a:r>
                        <a:rPr lang="en-US" sz="2000" b="1" baseline="0" dirty="0" err="1" smtClean="0"/>
                        <a:t>நாடுடைய</a:t>
                      </a:r>
                      <a:r>
                        <a:rPr lang="en-US" sz="2000" b="1" baseline="0" dirty="0" smtClean="0"/>
                        <a:t> </a:t>
                      </a:r>
                      <a:r>
                        <a:rPr lang="en-US" sz="2000" b="1" baseline="0" dirty="0" err="1" smtClean="0"/>
                        <a:t>பிள்ளை</a:t>
                      </a:r>
                      <a:r>
                        <a:rPr lang="en-US" sz="2000" b="1" baseline="0" dirty="0" smtClean="0"/>
                        <a:t>, </a:t>
                      </a:r>
                      <a:r>
                        <a:rPr lang="en-US" sz="2000" b="1" baseline="0" dirty="0" err="1" smtClean="0"/>
                        <a:t>பரசமயகோளரி</a:t>
                      </a:r>
                      <a:r>
                        <a:rPr lang="en-US" sz="2000" b="1" baseline="0" dirty="0" smtClean="0"/>
                        <a:t>, </a:t>
                      </a:r>
                      <a:r>
                        <a:rPr lang="en-US" sz="2000" b="1" baseline="0" dirty="0" err="1" smtClean="0"/>
                        <a:t>இன்தமிழ்</a:t>
                      </a:r>
                      <a:r>
                        <a:rPr lang="en-US" sz="2000" b="1" baseline="0" dirty="0" smtClean="0"/>
                        <a:t> </a:t>
                      </a:r>
                      <a:r>
                        <a:rPr lang="en-US" sz="2000" b="1" baseline="0" dirty="0" err="1" smtClean="0"/>
                        <a:t>ஏசுநாதர்</a:t>
                      </a:r>
                      <a:r>
                        <a:rPr lang="en-US" sz="2000" b="1" baseline="0" dirty="0" smtClean="0"/>
                        <a:t>, </a:t>
                      </a:r>
                      <a:r>
                        <a:rPr lang="en-US" sz="2000" b="1" baseline="0" dirty="0" err="1" smtClean="0"/>
                        <a:t>ஞானத்தின்</a:t>
                      </a:r>
                      <a:r>
                        <a:rPr lang="en-US" sz="2000" b="1" baseline="0" dirty="0" smtClean="0"/>
                        <a:t> </a:t>
                      </a:r>
                      <a:r>
                        <a:rPr lang="en-US" sz="2000" b="1" baseline="0" dirty="0" err="1" smtClean="0"/>
                        <a:t>திருவுறு</a:t>
                      </a:r>
                      <a:r>
                        <a:rPr lang="en-US" sz="2000" b="1" baseline="0" dirty="0" smtClean="0"/>
                        <a:t>, </a:t>
                      </a:r>
                      <a:r>
                        <a:rPr lang="en-US" sz="2000" b="1" baseline="0" dirty="0" err="1" smtClean="0"/>
                        <a:t>சந்தத்தின்</a:t>
                      </a:r>
                      <a:r>
                        <a:rPr lang="en-US" sz="2000" b="1" baseline="0" dirty="0" smtClean="0"/>
                        <a:t> </a:t>
                      </a:r>
                      <a:r>
                        <a:rPr lang="en-US" sz="2000" b="1" baseline="0" dirty="0" err="1" smtClean="0"/>
                        <a:t>தந்தை</a:t>
                      </a:r>
                      <a:r>
                        <a:rPr lang="en-US" sz="2000" b="1" baseline="0" dirty="0" smtClean="0"/>
                        <a:t>, </a:t>
                      </a:r>
                      <a:r>
                        <a:rPr lang="en-US" sz="2000" b="1" baseline="0" dirty="0" err="1" smtClean="0"/>
                        <a:t>சத்புத்திரன்</a:t>
                      </a:r>
                      <a:r>
                        <a:rPr lang="en-US" sz="2000" b="1" baseline="0" dirty="0" smtClean="0"/>
                        <a:t>, </a:t>
                      </a:r>
                      <a:r>
                        <a:rPr lang="en-US" sz="2000" b="1" baseline="0" dirty="0" err="1" smtClean="0"/>
                        <a:t>ஆணைநமதென்ற</a:t>
                      </a:r>
                      <a:r>
                        <a:rPr lang="en-US" sz="2000" b="1" baseline="0" dirty="0" smtClean="0"/>
                        <a:t> </a:t>
                      </a:r>
                      <a:r>
                        <a:rPr lang="en-US" sz="2000" b="1" baseline="0" dirty="0" err="1" smtClean="0"/>
                        <a:t>பெருமான்</a:t>
                      </a:r>
                      <a:r>
                        <a:rPr lang="en-US" sz="2000" b="1" baseline="0" dirty="0" smtClean="0"/>
                        <a:t>, </a:t>
                      </a:r>
                      <a:r>
                        <a:rPr lang="en-US" sz="2000" b="1" baseline="0" dirty="0" err="1" smtClean="0"/>
                        <a:t>கவுணியர்</a:t>
                      </a:r>
                      <a:endParaRPr lang="en-IN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142902969"/>
                  </a:ext>
                </a:extLst>
              </a:tr>
              <a:tr h="929301">
                <a:tc>
                  <a:txBody>
                    <a:bodyPr/>
                    <a:lstStyle/>
                    <a:p>
                      <a:pPr algn="l"/>
                      <a:r>
                        <a:rPr lang="en-US" sz="2000" b="1" smtClean="0"/>
                        <a:t>பாடிய</a:t>
                      </a:r>
                      <a:r>
                        <a:rPr lang="en-US" sz="2000" b="1" baseline="0" smtClean="0"/>
                        <a:t> பதிகங்கள்</a:t>
                      </a:r>
                      <a:endParaRPr lang="en-IN" sz="2000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2000" b="1" dirty="0" smtClean="0"/>
                        <a:t>16000</a:t>
                      </a:r>
                      <a:r>
                        <a:rPr lang="en-US" sz="2000" b="1" baseline="0" dirty="0" smtClean="0"/>
                        <a:t> </a:t>
                      </a:r>
                      <a:r>
                        <a:rPr lang="en-US" sz="2000" b="1" baseline="0" dirty="0" err="1" smtClean="0"/>
                        <a:t>பதிகங்கள்</a:t>
                      </a:r>
                      <a:r>
                        <a:rPr lang="en-US" sz="2000" b="1" baseline="0" dirty="0" smtClean="0"/>
                        <a:t> (</a:t>
                      </a:r>
                      <a:r>
                        <a:rPr lang="en-US" sz="2000" b="1" baseline="0" dirty="0" err="1" smtClean="0"/>
                        <a:t>நம்பியாண்டார்</a:t>
                      </a:r>
                      <a:r>
                        <a:rPr lang="en-US" sz="2000" b="1" baseline="0" dirty="0" smtClean="0"/>
                        <a:t> </a:t>
                      </a:r>
                      <a:r>
                        <a:rPr lang="en-US" sz="2000" b="1" baseline="0" dirty="0" err="1" smtClean="0"/>
                        <a:t>நம்பி</a:t>
                      </a:r>
                      <a:r>
                        <a:rPr lang="en-US" sz="2000" b="1" baseline="0" dirty="0" smtClean="0"/>
                        <a:t> </a:t>
                      </a:r>
                      <a:r>
                        <a:rPr lang="en-US" sz="2000" b="1" baseline="0" dirty="0" err="1" smtClean="0"/>
                        <a:t>கூற்று</a:t>
                      </a:r>
                      <a:r>
                        <a:rPr lang="en-US" sz="2000" b="1" baseline="0" dirty="0" smtClean="0"/>
                        <a:t>)</a:t>
                      </a:r>
                    </a:p>
                    <a:p>
                      <a:pPr algn="just"/>
                      <a:r>
                        <a:rPr lang="en-US" sz="2000" b="1" baseline="0" dirty="0" err="1" smtClean="0"/>
                        <a:t>கிடைத்த</a:t>
                      </a:r>
                      <a:r>
                        <a:rPr lang="en-US" sz="2000" b="1" baseline="0" dirty="0" smtClean="0"/>
                        <a:t> </a:t>
                      </a:r>
                      <a:r>
                        <a:rPr lang="en-US" sz="2000" b="1" baseline="0" dirty="0" err="1" smtClean="0"/>
                        <a:t>பாடல்கள்</a:t>
                      </a:r>
                      <a:r>
                        <a:rPr lang="en-US" sz="2000" b="1" baseline="0" dirty="0" smtClean="0"/>
                        <a:t> </a:t>
                      </a:r>
                      <a:r>
                        <a:rPr lang="en-US" sz="2000" b="1" baseline="0" dirty="0" smtClean="0"/>
                        <a:t>– </a:t>
                      </a:r>
                      <a:r>
                        <a:rPr lang="en-US" sz="2000" b="1" baseline="0" dirty="0" smtClean="0"/>
                        <a:t>4181</a:t>
                      </a:r>
                      <a:endParaRPr lang="en-IN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9841137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46085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95943" y="404949"/>
            <a:ext cx="11996057" cy="7922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lnSpc>
                <a:spcPct val="107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 err="1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மூன்று</a:t>
            </a:r>
            <a:r>
              <a:rPr lang="en-US" sz="2800" dirty="0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வயதில்</a:t>
            </a:r>
            <a:r>
              <a:rPr lang="en-US" sz="2800" dirty="0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உமையம்மையால்</a:t>
            </a:r>
            <a:r>
              <a:rPr lang="en-US" sz="2800" dirty="0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ஞானப்பால்</a:t>
            </a:r>
            <a:r>
              <a:rPr lang="en-US" sz="2800" dirty="0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ஊட்டப்பட்டவர்</a:t>
            </a:r>
            <a:r>
              <a:rPr lang="en-US" sz="2800" dirty="0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457200" indent="-457200" algn="just">
              <a:lnSpc>
                <a:spcPct val="107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220 </a:t>
            </a:r>
            <a:r>
              <a:rPr lang="en-US" sz="2800" dirty="0" err="1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திருத்தலங்களுக்குச்</a:t>
            </a:r>
            <a:r>
              <a:rPr lang="en-US" sz="2800" dirty="0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சென்று</a:t>
            </a:r>
            <a:r>
              <a:rPr lang="en-US" sz="2800" dirty="0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பாடல்கள்</a:t>
            </a:r>
            <a:r>
              <a:rPr lang="en-US" sz="2800" dirty="0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பாடியுள்ளார்</a:t>
            </a:r>
            <a:r>
              <a:rPr lang="en-US" sz="2800" dirty="0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457200" indent="-457200" algn="just">
              <a:lnSpc>
                <a:spcPct val="107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 err="1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இவர்</a:t>
            </a:r>
            <a:r>
              <a:rPr lang="en-US" sz="2800" dirty="0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8ஆம் </a:t>
            </a:r>
            <a:r>
              <a:rPr lang="en-US" sz="2800" dirty="0" err="1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பாடலில்</a:t>
            </a:r>
            <a:r>
              <a:rPr lang="en-US" sz="2800" dirty="0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இராவணன்</a:t>
            </a:r>
            <a:r>
              <a:rPr lang="en-US" sz="2800" dirty="0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குறித்தும்</a:t>
            </a:r>
            <a:r>
              <a:rPr lang="en-US" sz="2800" dirty="0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, 9ஆம் </a:t>
            </a:r>
            <a:r>
              <a:rPr lang="en-US" sz="2800" dirty="0" err="1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பாடல்</a:t>
            </a:r>
            <a:r>
              <a:rPr lang="en-US" sz="2800" dirty="0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சிவபெருமானின்</a:t>
            </a:r>
            <a:r>
              <a:rPr lang="en-US" sz="2800" dirty="0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சிறப்புகள்</a:t>
            </a:r>
            <a:r>
              <a:rPr lang="en-US" sz="2800" dirty="0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குறித்தும்</a:t>
            </a:r>
            <a:r>
              <a:rPr lang="en-US" sz="2800" dirty="0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, 10ஆம் </a:t>
            </a:r>
            <a:r>
              <a:rPr lang="en-US" sz="2800" dirty="0" err="1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பாடலில்</a:t>
            </a:r>
            <a:r>
              <a:rPr lang="en-US" sz="2800" dirty="0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சமண</a:t>
            </a:r>
            <a:r>
              <a:rPr lang="en-US" sz="2800" dirty="0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பௌத்த</a:t>
            </a:r>
            <a:r>
              <a:rPr lang="en-US" sz="2800" dirty="0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சமயங்களைத்</a:t>
            </a:r>
            <a:r>
              <a:rPr lang="en-US" sz="2800" dirty="0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தாக்கியும்</a:t>
            </a:r>
            <a:r>
              <a:rPr lang="en-US" sz="2800" dirty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பாடியுள்ளார்</a:t>
            </a:r>
            <a:r>
              <a:rPr lang="en-US" sz="2800" dirty="0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457200" indent="-457200" algn="just">
              <a:lnSpc>
                <a:spcPct val="107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23 </a:t>
            </a:r>
            <a:r>
              <a:rPr lang="en-US" sz="2800" dirty="0" err="1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பண்களும்</a:t>
            </a:r>
            <a:r>
              <a:rPr lang="en-US" sz="2800" dirty="0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, 110 </a:t>
            </a:r>
            <a:r>
              <a:rPr lang="en-US" sz="2800" dirty="0" err="1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சந்தங்களும்</a:t>
            </a:r>
            <a:r>
              <a:rPr lang="en-US" sz="2800" dirty="0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அமையப்</a:t>
            </a:r>
            <a:r>
              <a:rPr lang="en-US" sz="2800" dirty="0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பாடியுள்ளார்</a:t>
            </a:r>
            <a:r>
              <a:rPr lang="en-US" sz="2800" dirty="0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457200" indent="-457200" algn="just">
              <a:lnSpc>
                <a:spcPct val="107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 err="1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ஆதிசங்கரரால்</a:t>
            </a:r>
            <a:r>
              <a:rPr lang="en-US" sz="2800" dirty="0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 ‘</a:t>
            </a:r>
            <a:r>
              <a:rPr lang="en-US" sz="2800" dirty="0" err="1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திராவிட</a:t>
            </a:r>
            <a:r>
              <a:rPr lang="en-US" sz="2800" dirty="0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சிசு</a:t>
            </a:r>
            <a:r>
              <a:rPr lang="en-US" sz="2800" dirty="0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’ </a:t>
            </a:r>
            <a:r>
              <a:rPr lang="en-US" sz="2800" dirty="0" err="1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என்றும்</a:t>
            </a:r>
            <a:r>
              <a:rPr lang="en-US" sz="2800" dirty="0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800" dirty="0" err="1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சுந்தரரால்</a:t>
            </a:r>
            <a:r>
              <a:rPr lang="en-US" sz="2800" dirty="0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 ‘</a:t>
            </a:r>
            <a:r>
              <a:rPr lang="en-US" sz="2800" dirty="0" err="1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கல்லாமல்</a:t>
            </a:r>
            <a:r>
              <a:rPr lang="en-US" sz="2800" dirty="0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கற்றவன்</a:t>
            </a:r>
            <a:r>
              <a:rPr lang="en-US" sz="2800" dirty="0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’, ‘</a:t>
            </a:r>
            <a:r>
              <a:rPr lang="en-US" sz="2800" dirty="0" err="1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நாளும்</a:t>
            </a:r>
            <a:r>
              <a:rPr lang="en-US" sz="2800" dirty="0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இன்னிசையால்</a:t>
            </a:r>
            <a:r>
              <a:rPr lang="en-US" sz="2800" dirty="0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தமிழ்</a:t>
            </a:r>
            <a:r>
              <a:rPr lang="en-US" sz="2800" dirty="0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பரப்பும்</a:t>
            </a:r>
            <a:r>
              <a:rPr lang="en-US" sz="2800" dirty="0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ஞானசம்பந்தன்</a:t>
            </a:r>
            <a:r>
              <a:rPr lang="en-US" sz="2800" dirty="0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’ </a:t>
            </a:r>
            <a:r>
              <a:rPr lang="en-US" sz="2800" dirty="0" err="1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என்றும்</a:t>
            </a:r>
            <a:r>
              <a:rPr lang="en-US" sz="2800" dirty="0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அழைக்கப்பட்டவர்</a:t>
            </a:r>
            <a:r>
              <a:rPr lang="en-US" sz="2800" dirty="0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457200" indent="-457200" algn="just">
              <a:lnSpc>
                <a:spcPct val="107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 err="1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திருக்கோலக்காவில்</a:t>
            </a:r>
            <a:r>
              <a:rPr lang="en-US" sz="2800" dirty="0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பொற்றாளமும்</a:t>
            </a:r>
            <a:r>
              <a:rPr lang="en-US" sz="2800" dirty="0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800" dirty="0" err="1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பட்டீஸ்வரத்தில்</a:t>
            </a:r>
            <a:r>
              <a:rPr lang="en-US" sz="2800" dirty="0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முத்துப்பந்தலும்</a:t>
            </a:r>
            <a:r>
              <a:rPr lang="en-US" sz="2800" dirty="0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800" dirty="0" err="1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திருவாடுதுறையில்</a:t>
            </a:r>
            <a:r>
              <a:rPr lang="en-US" sz="2800" dirty="0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பொற்கிழியும்</a:t>
            </a:r>
            <a:r>
              <a:rPr lang="en-US" sz="2800" dirty="0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800" dirty="0" err="1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திருவாயிலறத்துறையில்</a:t>
            </a:r>
            <a:r>
              <a:rPr lang="en-US" sz="2800" dirty="0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முத்துச்சிவிகையும்</a:t>
            </a:r>
            <a:r>
              <a:rPr lang="en-US" sz="2800" dirty="0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800" dirty="0" err="1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திருவீழிமிழல்லையில்</a:t>
            </a:r>
            <a:r>
              <a:rPr lang="en-US" sz="2800" dirty="0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படிக்காசும்</a:t>
            </a:r>
            <a:r>
              <a:rPr lang="en-US" sz="2800" dirty="0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பெற்றவர்</a:t>
            </a:r>
            <a:r>
              <a:rPr lang="en-US" sz="2800" dirty="0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457200" indent="-457200" algn="just">
              <a:lnSpc>
                <a:spcPct val="107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 err="1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திருப்பூந்துருத்தி</a:t>
            </a:r>
            <a:r>
              <a:rPr lang="en-US" sz="2800" dirty="0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என்னும்</a:t>
            </a:r>
            <a:r>
              <a:rPr lang="en-US" sz="2800" dirty="0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ஊரில்</a:t>
            </a:r>
            <a:r>
              <a:rPr lang="en-US" sz="2800" dirty="0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நாவுக்கரசரால்</a:t>
            </a:r>
            <a:r>
              <a:rPr lang="en-US" sz="2800" dirty="0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சுமக்கப்பெற்றவர்</a:t>
            </a:r>
            <a:r>
              <a:rPr lang="en-US" sz="2800" dirty="0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96983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0892" y="648317"/>
            <a:ext cx="11286308" cy="55964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lnSpc>
                <a:spcPct val="107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 err="1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திருவோத்தூரில்</a:t>
            </a:r>
            <a:r>
              <a:rPr lang="en-US" sz="2800" dirty="0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ஆண்பனையை</a:t>
            </a:r>
            <a:r>
              <a:rPr lang="en-US" sz="2800" dirty="0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பெண்</a:t>
            </a:r>
            <a:r>
              <a:rPr lang="en-US" sz="2800" dirty="0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பனையாக்கினார்</a:t>
            </a:r>
            <a:r>
              <a:rPr lang="en-US" sz="2800" dirty="0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457200" indent="-457200" algn="just">
              <a:lnSpc>
                <a:spcPct val="107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 err="1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திருமறைக்காட்டில்</a:t>
            </a:r>
            <a:r>
              <a:rPr lang="en-US" sz="2800" dirty="0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மூடிய</a:t>
            </a:r>
            <a:r>
              <a:rPr lang="en-US" sz="2800" dirty="0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கதவுகளைப்</a:t>
            </a:r>
            <a:r>
              <a:rPr lang="en-US" sz="2800" dirty="0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பாடித்</a:t>
            </a:r>
            <a:r>
              <a:rPr lang="en-US" sz="2800" dirty="0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திறந்தார்</a:t>
            </a:r>
            <a:r>
              <a:rPr lang="en-US" sz="2800" dirty="0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457200" indent="-457200" algn="just">
              <a:lnSpc>
                <a:spcPct val="107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 err="1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திருமருகலில்</a:t>
            </a:r>
            <a:r>
              <a:rPr lang="en-US" sz="2800" dirty="0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பாம்பு</a:t>
            </a:r>
            <a:r>
              <a:rPr lang="en-US" sz="2800" dirty="0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தீண்டிய</a:t>
            </a:r>
            <a:r>
              <a:rPr lang="en-US" sz="2800" dirty="0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வணிகனின்</a:t>
            </a:r>
            <a:r>
              <a:rPr lang="en-US" sz="2800" dirty="0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விடம்</a:t>
            </a:r>
            <a:r>
              <a:rPr lang="en-US" sz="2800" dirty="0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நீக்கினார்</a:t>
            </a:r>
            <a:r>
              <a:rPr lang="en-US" sz="2800" dirty="0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457200" indent="-457200" algn="just">
              <a:lnSpc>
                <a:spcPct val="107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 err="1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வாதத்துக்கு</a:t>
            </a:r>
            <a:r>
              <a:rPr lang="en-US" sz="2800" dirty="0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அழைத்த</a:t>
            </a:r>
            <a:r>
              <a:rPr lang="en-US" sz="2800" dirty="0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புத்தநந்தியின்</a:t>
            </a:r>
            <a:r>
              <a:rPr lang="en-US" sz="2800" dirty="0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தலையை</a:t>
            </a:r>
            <a:r>
              <a:rPr lang="en-US" sz="2800" dirty="0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துண்டாக்கினார்</a:t>
            </a:r>
            <a:r>
              <a:rPr lang="en-US" sz="2800" dirty="0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457200" indent="-457200" algn="just">
              <a:lnSpc>
                <a:spcPct val="107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 err="1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திருப்பாச்சிலாச்சிரமத்தில்</a:t>
            </a:r>
            <a:r>
              <a:rPr lang="en-US" sz="2800" dirty="0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மழவன்</a:t>
            </a:r>
            <a:r>
              <a:rPr lang="en-US" sz="2800" dirty="0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மகளின்</a:t>
            </a:r>
            <a:r>
              <a:rPr lang="en-US" sz="2800" dirty="0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முயலகன்</a:t>
            </a:r>
            <a:r>
              <a:rPr lang="en-US" sz="2800" dirty="0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நோயை</a:t>
            </a:r>
            <a:r>
              <a:rPr lang="en-US" sz="2800" dirty="0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நீக்கினார்</a:t>
            </a:r>
            <a:r>
              <a:rPr lang="en-US" sz="2800" dirty="0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457200" indent="-457200" algn="just">
              <a:lnSpc>
                <a:spcPct val="107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 err="1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மயிலாப்பூரில்</a:t>
            </a:r>
            <a:r>
              <a:rPr lang="en-US" sz="2800" dirty="0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குடத்தில்</a:t>
            </a:r>
            <a:r>
              <a:rPr lang="en-US" sz="2800" dirty="0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சாம்பலாக</a:t>
            </a:r>
            <a:r>
              <a:rPr lang="en-US" sz="2800" dirty="0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இருந்த</a:t>
            </a:r>
            <a:r>
              <a:rPr lang="en-US" sz="2800" dirty="0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பூம்பாவை</a:t>
            </a:r>
            <a:r>
              <a:rPr lang="en-US" sz="2800" dirty="0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என்னும்</a:t>
            </a:r>
            <a:r>
              <a:rPr lang="en-US" sz="2800" dirty="0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பெண்ணை</a:t>
            </a:r>
            <a:r>
              <a:rPr lang="en-US" sz="2800" dirty="0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உயிருடன்</a:t>
            </a:r>
            <a:r>
              <a:rPr lang="en-US" sz="2800" dirty="0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வரச்</a:t>
            </a:r>
            <a:r>
              <a:rPr lang="en-US" sz="2800" dirty="0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செய்தார்</a:t>
            </a:r>
            <a:r>
              <a:rPr lang="en-US" sz="2800" dirty="0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457200" indent="-457200" algn="just">
              <a:lnSpc>
                <a:spcPct val="107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 err="1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வைகை</a:t>
            </a:r>
            <a:r>
              <a:rPr lang="en-US" sz="2800" dirty="0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ஆற்றில்</a:t>
            </a:r>
            <a:r>
              <a:rPr lang="en-US" sz="2800" dirty="0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இவர்</a:t>
            </a:r>
            <a:r>
              <a:rPr lang="en-US" sz="2800" dirty="0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விட்ட</a:t>
            </a:r>
            <a:r>
              <a:rPr lang="en-US" sz="2800" dirty="0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ஏடு</a:t>
            </a:r>
            <a:r>
              <a:rPr lang="en-US" sz="2800" dirty="0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திரு</a:t>
            </a:r>
            <a:r>
              <a:rPr lang="en-US" sz="2800" dirty="0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ஏடகத்தில்</a:t>
            </a:r>
            <a:r>
              <a:rPr lang="en-US" sz="2800" dirty="0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கரையேறியது</a:t>
            </a:r>
            <a:r>
              <a:rPr lang="en-US" sz="2800" dirty="0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457200" indent="-457200" algn="just">
              <a:lnSpc>
                <a:spcPct val="107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 err="1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மதுரையில்</a:t>
            </a:r>
            <a:r>
              <a:rPr lang="en-US" sz="2800" dirty="0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அனல்</a:t>
            </a:r>
            <a:r>
              <a:rPr lang="en-US" sz="2800" dirty="0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வாதம்</a:t>
            </a:r>
            <a:r>
              <a:rPr lang="en-US" sz="2800" dirty="0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800" dirty="0" err="1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புனல்</a:t>
            </a:r>
            <a:r>
              <a:rPr lang="en-US" sz="2800" dirty="0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வாதம்</a:t>
            </a:r>
            <a:r>
              <a:rPr lang="en-US" sz="2800" dirty="0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செய்து</a:t>
            </a:r>
            <a:r>
              <a:rPr lang="en-US" sz="2800" dirty="0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சமணர்களைத்</a:t>
            </a:r>
            <a:r>
              <a:rPr lang="en-US" sz="2800" dirty="0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தோற்கடித்தார்</a:t>
            </a:r>
            <a:r>
              <a:rPr lang="en-US" sz="2800" dirty="0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457200" indent="-457200" algn="just">
              <a:lnSpc>
                <a:spcPct val="107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dirty="0">
              <a:latin typeface="Arial Unicode MS" panose="020B0604020202020204" pitchFamily="34" charset="-128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0521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95941" y="0"/>
            <a:ext cx="11996057" cy="5458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600"/>
              </a:spcAft>
            </a:pPr>
            <a:r>
              <a:rPr lang="en-US" sz="2800" b="1" smtClean="0">
                <a:solidFill>
                  <a:srgbClr val="FF0000"/>
                </a:solidFill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II. திருநாவுக்கரசர்</a:t>
            </a:r>
            <a:endParaRPr lang="en-US" sz="2800" b="1">
              <a:solidFill>
                <a:srgbClr val="FF0000"/>
              </a:solidFill>
              <a:latin typeface="Arial Unicode MS" panose="020B0604020202020204" pitchFamily="34" charset="-128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7147340"/>
              </p:ext>
            </p:extLst>
          </p:nvPr>
        </p:nvGraphicFramePr>
        <p:xfrm>
          <a:off x="779415" y="545856"/>
          <a:ext cx="10829108" cy="67309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18411">
                  <a:extLst>
                    <a:ext uri="{9D8B030D-6E8A-4147-A177-3AD203B41FA5}">
                      <a16:colId xmlns:a16="http://schemas.microsoft.com/office/drawing/2014/main" xmlns="" val="2099935009"/>
                    </a:ext>
                  </a:extLst>
                </a:gridCol>
                <a:gridCol w="7210697">
                  <a:extLst>
                    <a:ext uri="{9D8B030D-6E8A-4147-A177-3AD203B41FA5}">
                      <a16:colId xmlns:a16="http://schemas.microsoft.com/office/drawing/2014/main" xmlns="" val="4156515738"/>
                    </a:ext>
                  </a:extLst>
                </a:gridCol>
              </a:tblGrid>
              <a:tr h="365427">
                <a:tc>
                  <a:txBody>
                    <a:bodyPr/>
                    <a:lstStyle/>
                    <a:p>
                      <a:pPr algn="l"/>
                      <a:r>
                        <a:rPr lang="en-US" sz="2000" b="0" dirty="0" err="1" smtClean="0">
                          <a:solidFill>
                            <a:schemeClr val="tx1"/>
                          </a:solidFill>
                        </a:rPr>
                        <a:t>இயற்பெயர்</a:t>
                      </a:r>
                      <a:endParaRPr lang="en-IN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smtClean="0">
                          <a:solidFill>
                            <a:schemeClr val="tx1"/>
                          </a:solidFill>
                        </a:rPr>
                        <a:t>மருள்நீக்கியார்</a:t>
                      </a:r>
                      <a:endParaRPr lang="en-IN" sz="2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563128990"/>
                  </a:ext>
                </a:extLst>
              </a:tr>
              <a:tr h="365427">
                <a:tc>
                  <a:txBody>
                    <a:bodyPr/>
                    <a:lstStyle/>
                    <a:p>
                      <a:pPr algn="l"/>
                      <a:r>
                        <a:rPr lang="en-US" sz="2000" b="0" smtClean="0"/>
                        <a:t>பெற்றோர்</a:t>
                      </a:r>
                      <a:endParaRPr lang="en-IN" sz="2000" b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smtClean="0"/>
                        <a:t>புகழனார்</a:t>
                      </a:r>
                      <a:r>
                        <a:rPr lang="en-US" sz="2000" baseline="0" smtClean="0"/>
                        <a:t> - மாதினியார்</a:t>
                      </a:r>
                      <a:endParaRPr lang="en-IN" sz="20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70360950"/>
                  </a:ext>
                </a:extLst>
              </a:tr>
              <a:tr h="365427">
                <a:tc>
                  <a:txBody>
                    <a:bodyPr/>
                    <a:lstStyle/>
                    <a:p>
                      <a:pPr algn="l"/>
                      <a:r>
                        <a:rPr lang="en-US" sz="2000" b="0" smtClean="0"/>
                        <a:t>பிறந்த ஊர்</a:t>
                      </a:r>
                      <a:endParaRPr lang="en-IN" sz="2000" b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தென்னாற்காடு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மாவட்டம்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திருவாமூர்</a:t>
                      </a:r>
                      <a:endParaRPr lang="en-IN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325445034"/>
                  </a:ext>
                </a:extLst>
              </a:tr>
              <a:tr h="646524">
                <a:tc>
                  <a:txBody>
                    <a:bodyPr/>
                    <a:lstStyle/>
                    <a:p>
                      <a:pPr algn="l"/>
                      <a:r>
                        <a:rPr lang="en-US" sz="2000" b="0" smtClean="0"/>
                        <a:t>பாடிய</a:t>
                      </a:r>
                      <a:r>
                        <a:rPr lang="en-US" sz="2000" b="0" baseline="0" smtClean="0"/>
                        <a:t> திருமுறைகள்</a:t>
                      </a:r>
                      <a:endParaRPr lang="en-IN" sz="2000" b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smtClean="0"/>
                        <a:t>4ஆம்</a:t>
                      </a:r>
                      <a:r>
                        <a:rPr lang="en-US" sz="2000" baseline="0" smtClean="0"/>
                        <a:t> திருமுறை (திருநேரிசை), 5ஆம் திருமுறை (திருக்குறுந்தொகை), 6ஆம் திருமுறை (திருத்தாண்டகம்)</a:t>
                      </a:r>
                      <a:endParaRPr lang="en-IN" sz="20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610665583"/>
                  </a:ext>
                </a:extLst>
              </a:tr>
              <a:tr h="365427">
                <a:tc>
                  <a:txBody>
                    <a:bodyPr/>
                    <a:lstStyle/>
                    <a:p>
                      <a:pPr algn="l"/>
                      <a:r>
                        <a:rPr lang="en-US" sz="2000" b="0" smtClean="0"/>
                        <a:t>வாழ்ந்த</a:t>
                      </a:r>
                      <a:r>
                        <a:rPr lang="en-US" sz="2000" b="0" baseline="0" smtClean="0"/>
                        <a:t> காலம்</a:t>
                      </a:r>
                      <a:endParaRPr lang="en-IN" sz="2000" b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smtClean="0"/>
                        <a:t>81 ஆண்டுகள்</a:t>
                      </a:r>
                      <a:endParaRPr lang="en-IN" sz="20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61596170"/>
                  </a:ext>
                </a:extLst>
              </a:tr>
              <a:tr h="365427">
                <a:tc>
                  <a:txBody>
                    <a:bodyPr/>
                    <a:lstStyle/>
                    <a:p>
                      <a:pPr algn="l"/>
                      <a:r>
                        <a:rPr lang="en-US" sz="2000" b="0" smtClean="0"/>
                        <a:t>பின்பற்றிய</a:t>
                      </a:r>
                      <a:r>
                        <a:rPr lang="en-US" sz="2000" b="0" baseline="0" smtClean="0"/>
                        <a:t> நெறி</a:t>
                      </a:r>
                      <a:endParaRPr lang="en-IN" sz="2000" b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smtClean="0"/>
                        <a:t>சரியை</a:t>
                      </a:r>
                      <a:r>
                        <a:rPr lang="en-US" sz="2000" baseline="0" smtClean="0"/>
                        <a:t> என்னும் தாச நெறி (தொண்டு நெறி)</a:t>
                      </a:r>
                      <a:endParaRPr lang="en-IN" sz="20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976284687"/>
                  </a:ext>
                </a:extLst>
              </a:tr>
              <a:tr h="365427">
                <a:tc>
                  <a:txBody>
                    <a:bodyPr/>
                    <a:lstStyle/>
                    <a:p>
                      <a:pPr algn="l"/>
                      <a:r>
                        <a:rPr lang="en-US" sz="2000" b="0" smtClean="0"/>
                        <a:t>மறைந்த</a:t>
                      </a:r>
                      <a:r>
                        <a:rPr lang="en-US" sz="2000" b="0" baseline="0" smtClean="0"/>
                        <a:t> ஊர்</a:t>
                      </a:r>
                      <a:endParaRPr lang="en-IN" sz="2000" b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smtClean="0"/>
                        <a:t>திருப்புகலூர்</a:t>
                      </a:r>
                      <a:endParaRPr lang="en-IN" sz="20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889119919"/>
                  </a:ext>
                </a:extLst>
              </a:tr>
              <a:tr h="646524">
                <a:tc>
                  <a:txBody>
                    <a:bodyPr/>
                    <a:lstStyle/>
                    <a:p>
                      <a:pPr algn="l"/>
                      <a:r>
                        <a:rPr lang="en-US" sz="2000" b="0" smtClean="0"/>
                        <a:t>இறைவனால்</a:t>
                      </a:r>
                      <a:r>
                        <a:rPr lang="en-US" sz="2000" b="0" baseline="0" smtClean="0"/>
                        <a:t> ஆட்கொள்ளப்பட்ட இடம்</a:t>
                      </a:r>
                      <a:endParaRPr lang="en-IN" sz="2000" b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smtClean="0"/>
                        <a:t>திருவதிகை</a:t>
                      </a:r>
                      <a:endParaRPr lang="en-IN" sz="20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965620972"/>
                  </a:ext>
                </a:extLst>
              </a:tr>
              <a:tr h="365427">
                <a:tc>
                  <a:txBody>
                    <a:bodyPr/>
                    <a:lstStyle/>
                    <a:p>
                      <a:pPr algn="l"/>
                      <a:r>
                        <a:rPr lang="en-US" sz="2000" b="0" smtClean="0"/>
                        <a:t>பேசிய</a:t>
                      </a:r>
                      <a:r>
                        <a:rPr lang="en-US" sz="2000" b="0" baseline="0" smtClean="0"/>
                        <a:t> தமிழ்</a:t>
                      </a:r>
                      <a:endParaRPr lang="en-IN" sz="2000" b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smtClean="0"/>
                        <a:t>கெஞ்சு</a:t>
                      </a:r>
                      <a:r>
                        <a:rPr lang="en-US" sz="2000" baseline="0" smtClean="0"/>
                        <a:t> தமிழ்</a:t>
                      </a:r>
                      <a:endParaRPr lang="en-IN" sz="20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816266534"/>
                  </a:ext>
                </a:extLst>
              </a:tr>
              <a:tr h="365427">
                <a:tc>
                  <a:txBody>
                    <a:bodyPr/>
                    <a:lstStyle/>
                    <a:p>
                      <a:pPr algn="l"/>
                      <a:r>
                        <a:rPr lang="en-US" sz="2000" b="0" smtClean="0"/>
                        <a:t>உறவு</a:t>
                      </a:r>
                      <a:r>
                        <a:rPr lang="en-US" sz="2000" b="0" baseline="0" smtClean="0"/>
                        <a:t> முறைகள்</a:t>
                      </a:r>
                      <a:endParaRPr lang="en-IN" sz="2000" b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smtClean="0"/>
                        <a:t>ஆளுடைய</a:t>
                      </a:r>
                      <a:r>
                        <a:rPr lang="en-US" sz="2000" baseline="0" smtClean="0"/>
                        <a:t> அரசு</a:t>
                      </a:r>
                      <a:endParaRPr lang="en-IN" sz="20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86777362"/>
                  </a:ext>
                </a:extLst>
              </a:tr>
              <a:tr h="646524">
                <a:tc>
                  <a:txBody>
                    <a:bodyPr/>
                    <a:lstStyle/>
                    <a:p>
                      <a:pPr algn="l"/>
                      <a:r>
                        <a:rPr lang="en-US" sz="2000" b="0" smtClean="0"/>
                        <a:t>வேறு</a:t>
                      </a:r>
                      <a:r>
                        <a:rPr lang="en-US" sz="2000" b="0" baseline="0" smtClean="0"/>
                        <a:t> பெயர்கள் </a:t>
                      </a:r>
                      <a:endParaRPr lang="en-IN" sz="2000" b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2000" smtClean="0"/>
                        <a:t>தருமசேனர்,</a:t>
                      </a:r>
                      <a:r>
                        <a:rPr lang="en-US" sz="2000" baseline="0" smtClean="0"/>
                        <a:t> திருநாவுக்கரசர், சைவ உலகின் செஞ்ஞாயிறு, வாகீசர், அப்பர், தாண்டகவேந்தர், ஆளுடைய அரசு</a:t>
                      </a:r>
                      <a:endParaRPr lang="en-IN" sz="20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142902969"/>
                  </a:ext>
                </a:extLst>
              </a:tr>
              <a:tr h="848268">
                <a:tc>
                  <a:txBody>
                    <a:bodyPr/>
                    <a:lstStyle/>
                    <a:p>
                      <a:pPr algn="l"/>
                      <a:r>
                        <a:rPr lang="en-US" sz="1800" b="1" smtClean="0"/>
                        <a:t>பாடிய</a:t>
                      </a:r>
                      <a:r>
                        <a:rPr lang="en-US" sz="1800" b="1" baseline="0" smtClean="0"/>
                        <a:t> பதிகங்கள்</a:t>
                      </a:r>
                      <a:endParaRPr lang="en-IN" sz="1800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800" b="1" baseline="0" smtClean="0"/>
                        <a:t>4900 பதிகங்கள்  - கிடைத்தவை 313 பதிகங்கள்</a:t>
                      </a:r>
                      <a:endParaRPr lang="en-IN" sz="1800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64117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27882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95943" y="404949"/>
            <a:ext cx="11996057" cy="60862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lnSpc>
                <a:spcPct val="107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 err="1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இளம்</a:t>
            </a:r>
            <a:r>
              <a:rPr lang="en-US" sz="2800" dirty="0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பருவத்திலேயே</a:t>
            </a:r>
            <a:r>
              <a:rPr lang="en-US" sz="2800" dirty="0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பெற்றோரை</a:t>
            </a:r>
            <a:r>
              <a:rPr lang="en-US" sz="2800" dirty="0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இழந்தவர்</a:t>
            </a:r>
            <a:r>
              <a:rPr lang="en-US" sz="2800" dirty="0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457200" indent="-457200" algn="just">
              <a:lnSpc>
                <a:spcPct val="107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 err="1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சமணக்</a:t>
            </a:r>
            <a:r>
              <a:rPr lang="en-US" sz="2800" dirty="0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கொள்கையால்</a:t>
            </a:r>
            <a:r>
              <a:rPr lang="en-US" sz="2800" dirty="0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ஈர்க்கப்பட்டு</a:t>
            </a:r>
            <a:r>
              <a:rPr lang="en-US" sz="2800" dirty="0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2800" dirty="0" err="1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சைவத்தில்</a:t>
            </a:r>
            <a:r>
              <a:rPr lang="en-US" sz="2800" dirty="0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இருந்து</a:t>
            </a:r>
            <a:r>
              <a:rPr lang="en-US" sz="2800" dirty="0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சமணத்திற்கு</a:t>
            </a:r>
            <a:r>
              <a:rPr lang="en-US" sz="2800" dirty="0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மாறியவர்</a:t>
            </a:r>
            <a:r>
              <a:rPr lang="en-US" sz="2800" dirty="0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457200" indent="-457200" algn="just">
              <a:lnSpc>
                <a:spcPct val="107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 err="1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இறைவனால்</a:t>
            </a:r>
            <a:r>
              <a:rPr lang="en-US" sz="2800" dirty="0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ஏற்பட்ட</a:t>
            </a:r>
            <a:r>
              <a:rPr lang="en-US" sz="2800" dirty="0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சூலை</a:t>
            </a:r>
            <a:r>
              <a:rPr lang="en-US" sz="2800" dirty="0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நோயால்</a:t>
            </a:r>
            <a:r>
              <a:rPr lang="en-US" sz="2800" dirty="0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US" sz="2800" dirty="0" err="1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வயிற்று</a:t>
            </a:r>
            <a:r>
              <a:rPr lang="en-US" sz="2800" dirty="0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வலி</a:t>
            </a:r>
            <a:r>
              <a:rPr lang="en-US" sz="2800" dirty="0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en-US" sz="2800" dirty="0" err="1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மீண்டும்</a:t>
            </a:r>
            <a:r>
              <a:rPr lang="en-US" sz="2800" dirty="0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சைவ</a:t>
            </a:r>
            <a:r>
              <a:rPr lang="en-US" sz="2800" dirty="0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சமயம்</a:t>
            </a:r>
            <a:r>
              <a:rPr lang="en-US" sz="2800" dirty="0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திரும்பியவர்</a:t>
            </a:r>
            <a:r>
              <a:rPr lang="en-US" sz="2800" dirty="0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457200" indent="-457200" algn="just">
              <a:lnSpc>
                <a:spcPct val="107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“</a:t>
            </a:r>
            <a:r>
              <a:rPr lang="en-US" sz="2800" dirty="0" err="1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கூற்றுவன</a:t>
            </a:r>
            <a:r>
              <a:rPr lang="en-US" sz="2800" dirty="0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வாறு</a:t>
            </a:r>
            <a:r>
              <a:rPr lang="en-US" sz="2800" dirty="0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விலக்கலீர்</a:t>
            </a:r>
            <a:r>
              <a:rPr lang="en-US" sz="2800" dirty="0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” </a:t>
            </a:r>
            <a:r>
              <a:rPr lang="en-US" sz="2800" dirty="0" err="1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என்பது</a:t>
            </a:r>
            <a:r>
              <a:rPr lang="en-US" sz="2800" dirty="0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திருநாவுக்கரசர்</a:t>
            </a:r>
            <a:r>
              <a:rPr lang="en-US" sz="2800" dirty="0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பாடிய</a:t>
            </a:r>
            <a:r>
              <a:rPr lang="en-US" sz="2800" dirty="0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முதற்</a:t>
            </a:r>
            <a:r>
              <a:rPr lang="en-US" sz="2800" dirty="0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பாடலாகும்</a:t>
            </a:r>
            <a:r>
              <a:rPr lang="en-US" sz="2800" dirty="0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457200" indent="-457200" algn="just">
              <a:lnSpc>
                <a:spcPct val="107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“</a:t>
            </a:r>
            <a:r>
              <a:rPr lang="en-US" sz="2800" dirty="0" err="1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என்கடன்</a:t>
            </a:r>
            <a:r>
              <a:rPr lang="en-US" sz="2800" dirty="0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பணி</a:t>
            </a:r>
            <a:r>
              <a:rPr lang="en-US" sz="2800" dirty="0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செய்து</a:t>
            </a:r>
            <a:r>
              <a:rPr lang="en-US" sz="2800" dirty="0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கிடப்பதே</a:t>
            </a:r>
            <a:r>
              <a:rPr lang="en-US" sz="2800" dirty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”</a:t>
            </a:r>
            <a:r>
              <a:rPr lang="en-US" sz="2800" dirty="0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எனும்</a:t>
            </a:r>
            <a:r>
              <a:rPr lang="en-US" sz="2800" dirty="0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பரந்த</a:t>
            </a:r>
            <a:r>
              <a:rPr lang="en-US" sz="2800" dirty="0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நோக்குடன்</a:t>
            </a:r>
            <a:r>
              <a:rPr lang="en-US" sz="2800" dirty="0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உழவாரப்</a:t>
            </a:r>
            <a:r>
              <a:rPr lang="en-US" sz="2800" dirty="0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பணி</a:t>
            </a:r>
            <a:r>
              <a:rPr lang="en-US" sz="2800" dirty="0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செய்தவர்</a:t>
            </a:r>
            <a:r>
              <a:rPr lang="en-US" sz="2800" dirty="0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457200" indent="-457200" algn="just">
              <a:lnSpc>
                <a:spcPct val="107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 err="1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திருஞானசம்பந்தரால்</a:t>
            </a:r>
            <a:r>
              <a:rPr lang="en-US" sz="2800" dirty="0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 ‘</a:t>
            </a:r>
            <a:r>
              <a:rPr lang="en-US" sz="2800" dirty="0" err="1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அப்பர்</a:t>
            </a:r>
            <a:r>
              <a:rPr lang="en-US" sz="2800" dirty="0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’ </a:t>
            </a:r>
            <a:r>
              <a:rPr lang="en-US" sz="2800" dirty="0" err="1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என</a:t>
            </a:r>
            <a:r>
              <a:rPr lang="en-US" sz="2800" dirty="0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அழைக்கப்பட்டவர்</a:t>
            </a:r>
            <a:r>
              <a:rPr lang="en-US" sz="2800" dirty="0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457200" indent="-457200" algn="just">
              <a:lnSpc>
                <a:spcPct val="107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‘</a:t>
            </a:r>
            <a:r>
              <a:rPr lang="en-US" sz="2800" dirty="0" err="1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சங்கம்</a:t>
            </a:r>
            <a:r>
              <a:rPr lang="en-US" sz="2800" dirty="0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’ </a:t>
            </a:r>
            <a:r>
              <a:rPr lang="en-US" sz="2800" dirty="0" err="1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எனும்</a:t>
            </a:r>
            <a:r>
              <a:rPr lang="en-US" sz="2800" dirty="0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சொல்லை</a:t>
            </a:r>
            <a:r>
              <a:rPr lang="en-US" sz="2800" dirty="0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முதன்முதலில்</a:t>
            </a:r>
            <a:r>
              <a:rPr lang="en-US" sz="2800" dirty="0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இலக்கியத்தில்</a:t>
            </a:r>
            <a:r>
              <a:rPr lang="en-US" sz="2800" dirty="0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கையாண்டவர்</a:t>
            </a:r>
            <a:r>
              <a:rPr lang="en-US" sz="2800" dirty="0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2800" dirty="0" smtClean="0">
              <a:latin typeface="Arial Unicode MS" panose="020B0604020202020204" pitchFamily="34" charset="-128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1814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95943" y="404949"/>
            <a:ext cx="11996057" cy="31662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lnSpc>
                <a:spcPct val="107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 err="1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மகேந்திர</a:t>
            </a:r>
            <a:r>
              <a:rPr lang="en-US" sz="2800" dirty="0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வர்மப்</a:t>
            </a:r>
            <a:r>
              <a:rPr lang="en-US" sz="2800" dirty="0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பல்லவனால்</a:t>
            </a:r>
            <a:r>
              <a:rPr lang="en-US" sz="2800" dirty="0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பல்வேறு</a:t>
            </a:r>
            <a:r>
              <a:rPr lang="en-US" sz="2800" dirty="0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இன்னல்களுக்கு</a:t>
            </a:r>
            <a:r>
              <a:rPr lang="en-US" sz="2800" dirty="0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உள்ளாக்கப்பட்டவர்</a:t>
            </a:r>
            <a:r>
              <a:rPr lang="en-US" sz="2800" dirty="0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1828800" lvl="3" indent="-457200" algn="just">
              <a:lnSpc>
                <a:spcPct val="107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 err="1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சுண்ணாம்புக்</a:t>
            </a:r>
            <a:r>
              <a:rPr lang="en-US" sz="2800" dirty="0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காளவாயிட்டு</a:t>
            </a:r>
            <a:r>
              <a:rPr lang="en-US" sz="2800" dirty="0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அடைத்தல்</a:t>
            </a:r>
            <a:r>
              <a:rPr lang="en-US" sz="2800" dirty="0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1828800" lvl="3" indent="-457200" algn="just">
              <a:lnSpc>
                <a:spcPct val="107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 err="1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நஞ்சு</a:t>
            </a:r>
            <a:r>
              <a:rPr lang="en-US" sz="2800" dirty="0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கலந்த</a:t>
            </a:r>
            <a:r>
              <a:rPr lang="en-US" sz="2800" dirty="0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பாலைக்</a:t>
            </a:r>
            <a:r>
              <a:rPr lang="en-US" sz="2800" dirty="0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கொடுத்து</a:t>
            </a:r>
            <a:r>
              <a:rPr lang="en-US" sz="2800" dirty="0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உண்ணச்</a:t>
            </a:r>
            <a:r>
              <a:rPr lang="en-US" sz="2800" dirty="0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செய்தல்</a:t>
            </a:r>
            <a:r>
              <a:rPr lang="en-US" sz="2800" dirty="0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1828800" lvl="3" indent="-457200" algn="just">
              <a:lnSpc>
                <a:spcPct val="107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 err="1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யானையின்</a:t>
            </a:r>
            <a:r>
              <a:rPr lang="en-US" sz="2800" dirty="0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காலால்</a:t>
            </a:r>
            <a:r>
              <a:rPr lang="en-US" sz="2800" dirty="0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இடரச்</a:t>
            </a:r>
            <a:r>
              <a:rPr lang="en-US" sz="2800" dirty="0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செய்தல்</a:t>
            </a:r>
            <a:r>
              <a:rPr lang="en-US" sz="2800" dirty="0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1828800" lvl="3" indent="-457200" algn="just">
              <a:lnSpc>
                <a:spcPct val="107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 err="1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கல்லோடு</a:t>
            </a:r>
            <a:r>
              <a:rPr lang="en-US" sz="2800" dirty="0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சேர்த்துக்கட்டி</a:t>
            </a:r>
            <a:r>
              <a:rPr lang="en-US" sz="2800" dirty="0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கடலில்</a:t>
            </a:r>
            <a:r>
              <a:rPr lang="en-US" sz="2800" dirty="0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வீசப்படுதல்</a:t>
            </a:r>
            <a:r>
              <a:rPr lang="en-US" sz="2800" dirty="0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2" name="Rectangle 1"/>
          <p:cNvSpPr/>
          <p:nvPr/>
        </p:nvSpPr>
        <p:spPr>
          <a:xfrm>
            <a:off x="394952" y="4000871"/>
            <a:ext cx="11337702" cy="26701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lnSpc>
                <a:spcPct val="107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 err="1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சிவனின்</a:t>
            </a:r>
            <a:r>
              <a:rPr lang="en-US" sz="2400" dirty="0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திருவைந்தெழுத்தினை</a:t>
            </a:r>
            <a:r>
              <a:rPr lang="en-US" sz="2400" dirty="0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US" sz="2400" dirty="0" err="1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நமசிவாய</a:t>
            </a:r>
            <a:r>
              <a:rPr lang="en-US" sz="2400" dirty="0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en-US" sz="2400" dirty="0" err="1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ஓதித்</a:t>
            </a:r>
            <a:r>
              <a:rPr lang="en-US" sz="2400" dirty="0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திருத்தொண்டு</a:t>
            </a:r>
            <a:r>
              <a:rPr lang="en-US" sz="2400" dirty="0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புரிந்த</a:t>
            </a:r>
            <a:r>
              <a:rPr lang="en-US" sz="2400" dirty="0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நாவுக்கரசருக்குக்</a:t>
            </a:r>
            <a:r>
              <a:rPr lang="en-US" sz="2400" dirty="0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கல்லும்</a:t>
            </a:r>
            <a:r>
              <a:rPr lang="en-US" sz="2400" dirty="0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தெப்பமாகக்</a:t>
            </a:r>
            <a:r>
              <a:rPr lang="en-US" sz="2400" dirty="0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கடலில்</a:t>
            </a:r>
            <a:r>
              <a:rPr lang="en-US" sz="2400" dirty="0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மிதந்து</a:t>
            </a:r>
            <a:r>
              <a:rPr lang="en-US" sz="2400" dirty="0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கரை</a:t>
            </a:r>
            <a:r>
              <a:rPr lang="en-US" sz="2400" dirty="0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சேர்ந்ததை</a:t>
            </a:r>
            <a:r>
              <a:rPr lang="en-US" sz="2400" dirty="0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</a:p>
          <a:p>
            <a:pPr lvl="1" algn="just">
              <a:lnSpc>
                <a:spcPct val="107000"/>
              </a:lnSpc>
              <a:spcAft>
                <a:spcPts val="600"/>
              </a:spcAft>
            </a:pPr>
            <a:r>
              <a:rPr lang="en-US" sz="2400" dirty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sz="2400" dirty="0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	“</a:t>
            </a:r>
            <a:r>
              <a:rPr lang="en-US" sz="2400" dirty="0" err="1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சொற்றுணை</a:t>
            </a:r>
            <a:r>
              <a:rPr lang="en-US" sz="2400" dirty="0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வேதியன்</a:t>
            </a:r>
            <a:r>
              <a:rPr lang="en-US" sz="2400" dirty="0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சோதி</a:t>
            </a:r>
            <a:r>
              <a:rPr lang="en-US" sz="2400" dirty="0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வானவன்</a:t>
            </a:r>
            <a:r>
              <a:rPr lang="en-US" sz="2400" dirty="0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”</a:t>
            </a:r>
          </a:p>
          <a:p>
            <a:pPr lvl="1" algn="just">
              <a:lnSpc>
                <a:spcPct val="107000"/>
              </a:lnSpc>
              <a:spcAft>
                <a:spcPts val="600"/>
              </a:spcAft>
            </a:pPr>
            <a:r>
              <a:rPr lang="en-US" sz="2400" dirty="0" err="1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எனத்</a:t>
            </a:r>
            <a:r>
              <a:rPr lang="en-US" sz="2400" dirty="0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தொடங்கும்</a:t>
            </a:r>
            <a:r>
              <a:rPr lang="en-US" sz="2400" dirty="0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பாடலால்</a:t>
            </a:r>
            <a:r>
              <a:rPr lang="en-US" sz="2400" dirty="0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உணர</a:t>
            </a:r>
            <a:r>
              <a:rPr lang="en-US" sz="2400" dirty="0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முடிகின்றது</a:t>
            </a:r>
            <a:r>
              <a:rPr lang="en-US" sz="2400" dirty="0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457200" indent="-457200" algn="just">
              <a:lnSpc>
                <a:spcPct val="107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400" dirty="0">
              <a:latin typeface="Arial Unicode MS" panose="020B0604020202020204" pitchFamily="34" charset="-128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7467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95941" y="0"/>
            <a:ext cx="11996057" cy="6106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600"/>
              </a:spcAft>
            </a:pPr>
            <a:r>
              <a:rPr lang="en-US" sz="3200" b="1" smtClean="0">
                <a:solidFill>
                  <a:srgbClr val="FF0000"/>
                </a:solidFill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III. சுந்தரர்</a:t>
            </a:r>
            <a:endParaRPr lang="en-US" sz="3200" b="1">
              <a:solidFill>
                <a:srgbClr val="FF0000"/>
              </a:solidFill>
              <a:latin typeface="Arial Unicode MS" panose="020B0604020202020204" pitchFamily="34" charset="-128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9582680"/>
              </p:ext>
            </p:extLst>
          </p:nvPr>
        </p:nvGraphicFramePr>
        <p:xfrm>
          <a:off x="779415" y="772816"/>
          <a:ext cx="10829108" cy="63714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18411">
                  <a:extLst>
                    <a:ext uri="{9D8B030D-6E8A-4147-A177-3AD203B41FA5}">
                      <a16:colId xmlns:a16="http://schemas.microsoft.com/office/drawing/2014/main" xmlns="" val="2099935009"/>
                    </a:ext>
                  </a:extLst>
                </a:gridCol>
                <a:gridCol w="7210697">
                  <a:extLst>
                    <a:ext uri="{9D8B030D-6E8A-4147-A177-3AD203B41FA5}">
                      <a16:colId xmlns:a16="http://schemas.microsoft.com/office/drawing/2014/main" xmlns="" val="4156515738"/>
                    </a:ext>
                  </a:extLst>
                </a:gridCol>
              </a:tblGrid>
              <a:tr h="394956">
                <a:tc>
                  <a:txBody>
                    <a:bodyPr/>
                    <a:lstStyle/>
                    <a:p>
                      <a:pPr algn="l"/>
                      <a:r>
                        <a:rPr lang="en-US" sz="2250" b="0" dirty="0" err="1" smtClean="0">
                          <a:solidFill>
                            <a:schemeClr val="tx1"/>
                          </a:solidFill>
                        </a:rPr>
                        <a:t>இயற்பெயர்</a:t>
                      </a:r>
                      <a:endParaRPr lang="en-IN" sz="225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50" smtClean="0">
                          <a:solidFill>
                            <a:schemeClr val="tx1"/>
                          </a:solidFill>
                        </a:rPr>
                        <a:t>நம்பி</a:t>
                      </a:r>
                      <a:r>
                        <a:rPr lang="en-US" sz="2250" baseline="0" smtClean="0">
                          <a:solidFill>
                            <a:schemeClr val="tx1"/>
                          </a:solidFill>
                        </a:rPr>
                        <a:t> ஆரூரர்</a:t>
                      </a:r>
                      <a:endParaRPr lang="en-IN" sz="225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563128990"/>
                  </a:ext>
                </a:extLst>
              </a:tr>
              <a:tr h="394956">
                <a:tc>
                  <a:txBody>
                    <a:bodyPr/>
                    <a:lstStyle/>
                    <a:p>
                      <a:pPr algn="l"/>
                      <a:r>
                        <a:rPr lang="en-US" sz="2250" b="0" smtClean="0"/>
                        <a:t>பெற்றோர்</a:t>
                      </a:r>
                      <a:endParaRPr lang="en-IN" sz="2250" b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250" smtClean="0"/>
                        <a:t>சடையனார்</a:t>
                      </a:r>
                      <a:r>
                        <a:rPr lang="en-US" sz="2250" baseline="0" smtClean="0"/>
                        <a:t> – இசைஞானியார்</a:t>
                      </a:r>
                      <a:endParaRPr lang="en-IN" sz="22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462476768"/>
                  </a:ext>
                </a:extLst>
              </a:tr>
              <a:tr h="394956">
                <a:tc>
                  <a:txBody>
                    <a:bodyPr/>
                    <a:lstStyle/>
                    <a:p>
                      <a:pPr algn="l"/>
                      <a:r>
                        <a:rPr lang="en-US" sz="2250" b="0" smtClean="0"/>
                        <a:t>மனைவிகள்</a:t>
                      </a:r>
                      <a:endParaRPr lang="en-IN" sz="2250" b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250" smtClean="0"/>
                        <a:t>பரவையார்,</a:t>
                      </a:r>
                      <a:r>
                        <a:rPr lang="en-US" sz="2250" baseline="0" smtClean="0"/>
                        <a:t> சங்கிலியார்</a:t>
                      </a:r>
                      <a:endParaRPr lang="en-IN" sz="22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70360950"/>
                  </a:ext>
                </a:extLst>
              </a:tr>
              <a:tr h="394956">
                <a:tc>
                  <a:txBody>
                    <a:bodyPr/>
                    <a:lstStyle/>
                    <a:p>
                      <a:pPr algn="l"/>
                      <a:r>
                        <a:rPr lang="en-US" sz="2250" b="0" smtClean="0"/>
                        <a:t>பிறந்த ஊர்</a:t>
                      </a:r>
                      <a:endParaRPr lang="en-IN" sz="2250" b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250" smtClean="0"/>
                        <a:t>திருமுனைப்பாடி</a:t>
                      </a:r>
                      <a:r>
                        <a:rPr lang="en-US" sz="2250" baseline="0" smtClean="0"/>
                        <a:t> நாடு திருநாவலூர்</a:t>
                      </a:r>
                      <a:endParaRPr lang="en-IN" sz="22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325445034"/>
                  </a:ext>
                </a:extLst>
              </a:tr>
              <a:tr h="473537">
                <a:tc>
                  <a:txBody>
                    <a:bodyPr/>
                    <a:lstStyle/>
                    <a:p>
                      <a:pPr algn="l"/>
                      <a:r>
                        <a:rPr lang="en-US" sz="2250" b="0" smtClean="0"/>
                        <a:t>பாடிய</a:t>
                      </a:r>
                      <a:r>
                        <a:rPr lang="en-US" sz="2250" b="0" baseline="0" smtClean="0"/>
                        <a:t> திருமுறைகள்</a:t>
                      </a:r>
                      <a:endParaRPr lang="en-IN" sz="2250" b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250" smtClean="0"/>
                        <a:t>7ஆம் திருமுறை</a:t>
                      </a:r>
                      <a:r>
                        <a:rPr lang="en-US" sz="2250" baseline="0" smtClean="0"/>
                        <a:t> (திருப்பாட்டு)</a:t>
                      </a:r>
                      <a:endParaRPr lang="en-IN" sz="22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610665583"/>
                  </a:ext>
                </a:extLst>
              </a:tr>
              <a:tr h="394956">
                <a:tc>
                  <a:txBody>
                    <a:bodyPr/>
                    <a:lstStyle/>
                    <a:p>
                      <a:pPr algn="l"/>
                      <a:r>
                        <a:rPr lang="en-US" sz="2250" b="0" smtClean="0"/>
                        <a:t>வாழ்ந்த</a:t>
                      </a:r>
                      <a:r>
                        <a:rPr lang="en-US" sz="2250" b="0" baseline="0" smtClean="0"/>
                        <a:t> காலம்</a:t>
                      </a:r>
                      <a:endParaRPr lang="en-IN" sz="2250" b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250" smtClean="0"/>
                        <a:t>18 ஆண்டுகள்</a:t>
                      </a:r>
                      <a:endParaRPr lang="en-IN" sz="22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61596170"/>
                  </a:ext>
                </a:extLst>
              </a:tr>
              <a:tr h="394956">
                <a:tc>
                  <a:txBody>
                    <a:bodyPr/>
                    <a:lstStyle/>
                    <a:p>
                      <a:pPr algn="l"/>
                      <a:r>
                        <a:rPr lang="en-US" sz="2250" b="0" smtClean="0"/>
                        <a:t>பின்பற்றிய</a:t>
                      </a:r>
                      <a:r>
                        <a:rPr lang="en-US" sz="2250" b="0" baseline="0" smtClean="0"/>
                        <a:t> நெறி</a:t>
                      </a:r>
                      <a:endParaRPr lang="en-IN" sz="2250" b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250" smtClean="0"/>
                        <a:t>யோகம்</a:t>
                      </a:r>
                      <a:r>
                        <a:rPr lang="en-US" sz="2250" baseline="0" smtClean="0"/>
                        <a:t> என்னும் சக நெறி (தோழமை நெறி)</a:t>
                      </a:r>
                      <a:endParaRPr lang="en-IN" sz="22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976284687"/>
                  </a:ext>
                </a:extLst>
              </a:tr>
              <a:tr h="394956">
                <a:tc>
                  <a:txBody>
                    <a:bodyPr/>
                    <a:lstStyle/>
                    <a:p>
                      <a:pPr algn="l"/>
                      <a:r>
                        <a:rPr lang="en-US" sz="2250" b="0" smtClean="0"/>
                        <a:t>மறைந்த</a:t>
                      </a:r>
                      <a:r>
                        <a:rPr lang="en-US" sz="2250" b="0" baseline="0" smtClean="0"/>
                        <a:t> ஊர்</a:t>
                      </a:r>
                      <a:endParaRPr lang="en-IN" sz="2250" b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250" smtClean="0"/>
                        <a:t>கைலாயம்</a:t>
                      </a:r>
                      <a:endParaRPr lang="en-IN" sz="22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889119919"/>
                  </a:ext>
                </a:extLst>
              </a:tr>
              <a:tr h="706764">
                <a:tc>
                  <a:txBody>
                    <a:bodyPr/>
                    <a:lstStyle/>
                    <a:p>
                      <a:pPr algn="l"/>
                      <a:r>
                        <a:rPr lang="en-US" sz="2250" b="0" smtClean="0"/>
                        <a:t>இறைவனால்</a:t>
                      </a:r>
                      <a:r>
                        <a:rPr lang="en-US" sz="2250" b="0" baseline="0" smtClean="0"/>
                        <a:t> ஆட்கொள்ளப்பட்ட இடம்</a:t>
                      </a:r>
                      <a:endParaRPr lang="en-IN" sz="2250" b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250" smtClean="0"/>
                        <a:t>திருவெண்ணெய்</a:t>
                      </a:r>
                      <a:r>
                        <a:rPr lang="en-US" sz="2250" baseline="0" smtClean="0"/>
                        <a:t> நல்லூர்</a:t>
                      </a:r>
                      <a:endParaRPr lang="en-IN" sz="22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965620972"/>
                  </a:ext>
                </a:extLst>
              </a:tr>
              <a:tr h="394956">
                <a:tc>
                  <a:txBody>
                    <a:bodyPr/>
                    <a:lstStyle/>
                    <a:p>
                      <a:pPr algn="l"/>
                      <a:r>
                        <a:rPr lang="en-US" sz="2250" b="0" smtClean="0"/>
                        <a:t>பேசிய</a:t>
                      </a:r>
                      <a:r>
                        <a:rPr lang="en-US" sz="2250" b="0" baseline="0" smtClean="0"/>
                        <a:t> தமிழ்</a:t>
                      </a:r>
                      <a:endParaRPr lang="en-IN" sz="2250" b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250" smtClean="0"/>
                        <a:t>மிஞ்சு</a:t>
                      </a:r>
                      <a:r>
                        <a:rPr lang="en-US" sz="2250" baseline="0" smtClean="0"/>
                        <a:t> தமிழ்</a:t>
                      </a:r>
                      <a:endParaRPr lang="en-IN" sz="22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816266534"/>
                  </a:ext>
                </a:extLst>
              </a:tr>
              <a:tr h="394956">
                <a:tc>
                  <a:txBody>
                    <a:bodyPr/>
                    <a:lstStyle/>
                    <a:p>
                      <a:pPr algn="l"/>
                      <a:r>
                        <a:rPr lang="en-US" sz="2250" b="0" smtClean="0"/>
                        <a:t>உறவு</a:t>
                      </a:r>
                      <a:r>
                        <a:rPr lang="en-US" sz="2250" b="0" baseline="0" smtClean="0"/>
                        <a:t> முறைகள்</a:t>
                      </a:r>
                      <a:endParaRPr lang="en-IN" sz="2250" b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250" dirty="0" err="1" smtClean="0"/>
                        <a:t>ஆளுடைய</a:t>
                      </a:r>
                      <a:r>
                        <a:rPr lang="en-US" sz="2250" baseline="0" dirty="0" smtClean="0"/>
                        <a:t> </a:t>
                      </a:r>
                      <a:r>
                        <a:rPr lang="en-US" sz="2250" baseline="0" dirty="0" err="1" smtClean="0"/>
                        <a:t>நம்பி</a:t>
                      </a:r>
                      <a:endParaRPr lang="en-IN" sz="22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86777362"/>
                  </a:ext>
                </a:extLst>
              </a:tr>
              <a:tr h="322156">
                <a:tc>
                  <a:txBody>
                    <a:bodyPr/>
                    <a:lstStyle/>
                    <a:p>
                      <a:pPr algn="l"/>
                      <a:r>
                        <a:rPr lang="en-IN" sz="2250" b="0" dirty="0" err="1" smtClean="0"/>
                        <a:t>பாடிய</a:t>
                      </a:r>
                      <a:r>
                        <a:rPr lang="en-IN" sz="2250" b="0" baseline="0" dirty="0" smtClean="0"/>
                        <a:t> </a:t>
                      </a:r>
                      <a:r>
                        <a:rPr lang="en-IN" sz="2250" b="0" baseline="0" dirty="0" err="1" smtClean="0"/>
                        <a:t>பதிகங்கள்</a:t>
                      </a:r>
                      <a:endParaRPr lang="en-IN" sz="225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N" sz="2250" dirty="0" smtClean="0"/>
                        <a:t>38000</a:t>
                      </a:r>
                      <a:r>
                        <a:rPr lang="en-IN" sz="2250" baseline="0" dirty="0" smtClean="0"/>
                        <a:t> (</a:t>
                      </a:r>
                      <a:r>
                        <a:rPr lang="en-IN" sz="2250" baseline="0" dirty="0" err="1" smtClean="0"/>
                        <a:t>கிடைத்தது</a:t>
                      </a:r>
                      <a:r>
                        <a:rPr lang="en-IN" sz="2250" baseline="0" dirty="0" smtClean="0"/>
                        <a:t> 100 </a:t>
                      </a:r>
                      <a:r>
                        <a:rPr lang="en-IN" sz="2250" baseline="0" dirty="0" err="1" smtClean="0"/>
                        <a:t>பதிகங்கள்</a:t>
                      </a:r>
                      <a:r>
                        <a:rPr lang="en-IN" sz="2250" baseline="0" dirty="0" smtClean="0"/>
                        <a:t>)</a:t>
                      </a:r>
                      <a:endParaRPr lang="en-IN" sz="22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2156">
                <a:tc>
                  <a:txBody>
                    <a:bodyPr/>
                    <a:lstStyle/>
                    <a:p>
                      <a:pPr algn="l"/>
                      <a:r>
                        <a:rPr lang="en-IN" sz="2250" b="0" dirty="0" err="1" smtClean="0"/>
                        <a:t>வேறு</a:t>
                      </a:r>
                      <a:r>
                        <a:rPr lang="en-IN" sz="2250" b="0" baseline="0" dirty="0" smtClean="0"/>
                        <a:t> </a:t>
                      </a:r>
                      <a:r>
                        <a:rPr lang="en-IN" sz="2250" b="0" baseline="0" dirty="0" err="1" smtClean="0"/>
                        <a:t>பெயர்கள்</a:t>
                      </a:r>
                      <a:endParaRPr lang="en-IN" sz="225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N" sz="2250" dirty="0" err="1" smtClean="0"/>
                        <a:t>தம்பிரான்</a:t>
                      </a:r>
                      <a:r>
                        <a:rPr lang="en-IN" sz="2250" baseline="0" dirty="0" smtClean="0"/>
                        <a:t> </a:t>
                      </a:r>
                      <a:r>
                        <a:rPr lang="en-IN" sz="2250" baseline="0" dirty="0" err="1" smtClean="0"/>
                        <a:t>தோழர்</a:t>
                      </a:r>
                      <a:r>
                        <a:rPr lang="en-IN" sz="2250" baseline="0" dirty="0" smtClean="0"/>
                        <a:t>, </a:t>
                      </a:r>
                      <a:r>
                        <a:rPr lang="en-IN" sz="2250" baseline="0" dirty="0" err="1" smtClean="0"/>
                        <a:t>நாவலூரர்</a:t>
                      </a:r>
                      <a:r>
                        <a:rPr lang="en-IN" sz="2250" baseline="0" dirty="0" smtClean="0"/>
                        <a:t>, </a:t>
                      </a:r>
                      <a:r>
                        <a:rPr lang="en-IN" sz="2250" baseline="0" dirty="0" err="1" smtClean="0"/>
                        <a:t>வன்தொண்டர்</a:t>
                      </a:r>
                      <a:endParaRPr lang="en-IN" sz="22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6130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95943" y="404949"/>
            <a:ext cx="11996057" cy="96212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lnSpc>
                <a:spcPct val="107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 err="1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நரசிங்க</a:t>
            </a:r>
            <a:r>
              <a:rPr lang="en-US" sz="2800" dirty="0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முனையரையர்</a:t>
            </a:r>
            <a:r>
              <a:rPr lang="en-US" sz="2800" dirty="0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என்னும்</a:t>
            </a:r>
            <a:r>
              <a:rPr lang="en-US" sz="2800" dirty="0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மன்னனால்</a:t>
            </a:r>
            <a:r>
              <a:rPr lang="en-US" sz="2800" dirty="0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தத்துதெடுத்து</a:t>
            </a:r>
            <a:r>
              <a:rPr lang="en-US" sz="2800" dirty="0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வளர்க்கப்பட்டவர்</a:t>
            </a:r>
            <a:r>
              <a:rPr lang="en-US" sz="2800" dirty="0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457200" indent="-457200" algn="just">
              <a:lnSpc>
                <a:spcPct val="107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 err="1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இவர்</a:t>
            </a:r>
            <a:r>
              <a:rPr lang="en-US" sz="2800" dirty="0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பாடிய</a:t>
            </a:r>
            <a:r>
              <a:rPr lang="en-US" sz="2800" dirty="0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முதல்</a:t>
            </a:r>
            <a:r>
              <a:rPr lang="en-US" sz="2800" dirty="0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பாடல்</a:t>
            </a:r>
            <a:r>
              <a:rPr lang="en-US" sz="2800" dirty="0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 “</a:t>
            </a:r>
            <a:r>
              <a:rPr lang="en-US" sz="2800" dirty="0" err="1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பித்தா</a:t>
            </a:r>
            <a:r>
              <a:rPr lang="en-US" sz="2800" dirty="0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பிறைசூடி</a:t>
            </a:r>
            <a:r>
              <a:rPr lang="en-US" sz="2800" dirty="0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பெருமானே</a:t>
            </a:r>
            <a:r>
              <a:rPr lang="en-US" sz="2800" dirty="0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” </a:t>
            </a:r>
            <a:r>
              <a:rPr lang="en-US" sz="2800" dirty="0" err="1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ஆகும்</a:t>
            </a:r>
            <a:r>
              <a:rPr lang="en-US" sz="2800" dirty="0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457200" indent="-457200" algn="just">
              <a:lnSpc>
                <a:spcPct val="107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 err="1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திருப்புகலூரில்</a:t>
            </a:r>
            <a:r>
              <a:rPr lang="en-US" sz="2800" dirty="0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செங்கல்லினைத்</a:t>
            </a:r>
            <a:r>
              <a:rPr lang="en-US" sz="2800" dirty="0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தலைக்கு</a:t>
            </a:r>
            <a:r>
              <a:rPr lang="en-US" sz="2800" dirty="0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வைத்துத்</a:t>
            </a:r>
            <a:r>
              <a:rPr lang="en-US" sz="2800" dirty="0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தூங்கியவர்</a:t>
            </a:r>
            <a:r>
              <a:rPr lang="en-US" sz="2800" dirty="0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457200" indent="-457200" algn="just">
              <a:lnSpc>
                <a:spcPct val="107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 err="1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திருவாரூரில்</a:t>
            </a:r>
            <a:r>
              <a:rPr lang="en-US" sz="2800" dirty="0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கணிகைக்</a:t>
            </a:r>
            <a:r>
              <a:rPr lang="en-US" sz="2800" dirty="0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குலத்தைச்</a:t>
            </a:r>
            <a:r>
              <a:rPr lang="en-US" sz="2800" dirty="0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சேர்ந்த</a:t>
            </a:r>
            <a:r>
              <a:rPr lang="en-US" sz="2800" dirty="0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பரவை</a:t>
            </a:r>
            <a:r>
              <a:rPr lang="en-US" sz="2800" dirty="0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நாச்சியாரையும்</a:t>
            </a:r>
            <a:r>
              <a:rPr lang="en-US" sz="2800" dirty="0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800" dirty="0" err="1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திருவொற்றியூரில்</a:t>
            </a:r>
            <a:r>
              <a:rPr lang="en-US" sz="2800" dirty="0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வேளாளர்</a:t>
            </a:r>
            <a:r>
              <a:rPr lang="en-US" sz="2800" dirty="0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குலத்தைச்</a:t>
            </a:r>
            <a:r>
              <a:rPr lang="en-US" sz="2800" dirty="0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சேர்ந்த</a:t>
            </a:r>
            <a:r>
              <a:rPr lang="en-US" sz="2800" dirty="0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சங்கிலி</a:t>
            </a:r>
            <a:r>
              <a:rPr lang="en-US" sz="2800" dirty="0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நாச்சியாரையும்</a:t>
            </a:r>
            <a:r>
              <a:rPr lang="en-US" sz="2800" dirty="0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மணந்து</a:t>
            </a:r>
            <a:r>
              <a:rPr lang="en-US" sz="2800" dirty="0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வாழ்ந்தவர்</a:t>
            </a:r>
            <a:r>
              <a:rPr lang="en-US" sz="2800" dirty="0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457200" indent="-457200" algn="just">
              <a:lnSpc>
                <a:spcPct val="107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 err="1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இவர்</a:t>
            </a:r>
            <a:r>
              <a:rPr lang="en-US" sz="2800" dirty="0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பாடிய</a:t>
            </a:r>
            <a:r>
              <a:rPr lang="en-US" sz="2800" dirty="0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திருத்தொண்டர்</a:t>
            </a:r>
            <a:r>
              <a:rPr lang="en-US" sz="2800" dirty="0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தொகை</a:t>
            </a:r>
            <a:r>
              <a:rPr lang="en-US" sz="2800" dirty="0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எனும்</a:t>
            </a:r>
            <a:r>
              <a:rPr lang="en-US" sz="2800" dirty="0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நூலானது</a:t>
            </a:r>
            <a:r>
              <a:rPr lang="en-US" sz="2800" dirty="0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800" dirty="0" err="1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நம்பியாண்டார்</a:t>
            </a:r>
            <a:r>
              <a:rPr lang="en-US" sz="2800" dirty="0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நம்பியின்</a:t>
            </a:r>
            <a:r>
              <a:rPr lang="en-US" sz="2800" dirty="0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திருத்தொண்டர்</a:t>
            </a:r>
            <a:r>
              <a:rPr lang="en-US" sz="2800" dirty="0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திருவந்தாதிக்கும்</a:t>
            </a:r>
            <a:r>
              <a:rPr lang="en-US" sz="2800" dirty="0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800" dirty="0" err="1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சேக்கிழாரின்</a:t>
            </a:r>
            <a:r>
              <a:rPr lang="en-US" sz="2800" dirty="0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திருத்தொண்டர்</a:t>
            </a:r>
            <a:r>
              <a:rPr lang="en-US" sz="2800" dirty="0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புராணத்திற்கும்</a:t>
            </a:r>
            <a:r>
              <a:rPr lang="en-US" sz="2800" dirty="0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US" sz="2800" dirty="0" err="1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பெரிய</a:t>
            </a:r>
            <a:r>
              <a:rPr lang="en-US" sz="2800" dirty="0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புராணம்</a:t>
            </a:r>
            <a:r>
              <a:rPr lang="en-US" sz="2800" dirty="0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en-US" sz="2800" dirty="0" err="1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மூலமாகத்</a:t>
            </a:r>
            <a:r>
              <a:rPr lang="en-US" sz="2800" dirty="0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திகழ்ந்தது</a:t>
            </a:r>
            <a:r>
              <a:rPr lang="en-US" sz="2800" dirty="0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457200" indent="-457200" algn="just">
              <a:lnSpc>
                <a:spcPct val="107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800" dirty="0" smtClean="0">
              <a:latin typeface="Arial Unicode MS" panose="020B0604020202020204" pitchFamily="34" charset="-128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 algn="just">
              <a:lnSpc>
                <a:spcPct val="107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800" dirty="0" smtClean="0">
              <a:latin typeface="Arial Unicode MS" panose="020B0604020202020204" pitchFamily="34" charset="-128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 algn="just">
              <a:lnSpc>
                <a:spcPct val="107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800" dirty="0" smtClean="0">
              <a:latin typeface="Arial Unicode MS" panose="020B0604020202020204" pitchFamily="34" charset="-128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 algn="just">
              <a:lnSpc>
                <a:spcPct val="107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800" dirty="0" smtClean="0">
              <a:latin typeface="Arial Unicode MS" panose="020B0604020202020204" pitchFamily="34" charset="-128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 algn="just">
              <a:lnSpc>
                <a:spcPct val="107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800" dirty="0" smtClean="0">
              <a:latin typeface="Arial Unicode MS" panose="020B0604020202020204" pitchFamily="34" charset="-128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 algn="just">
              <a:lnSpc>
                <a:spcPct val="107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800" dirty="0" smtClean="0">
              <a:latin typeface="Arial Unicode MS" panose="020B0604020202020204" pitchFamily="34" charset="-128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7471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1678</TotalTime>
  <Words>836</Words>
  <Application>Microsoft Office PowerPoint</Application>
  <PresentationFormat>Custom</PresentationFormat>
  <Paragraphs>163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staff</dc:creator>
  <cp:lastModifiedBy>ELCOT</cp:lastModifiedBy>
  <cp:revision>168</cp:revision>
  <dcterms:created xsi:type="dcterms:W3CDTF">2023-03-08T07:29:43Z</dcterms:created>
  <dcterms:modified xsi:type="dcterms:W3CDTF">2023-04-06T09:01:09Z</dcterms:modified>
</cp:coreProperties>
</file>